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8" r:id="rId4"/>
    <p:sldId id="270" r:id="rId5"/>
    <p:sldId id="256" r:id="rId6"/>
    <p:sldId id="264" r:id="rId7"/>
    <p:sldId id="257" r:id="rId8"/>
    <p:sldId id="262" r:id="rId9"/>
    <p:sldId id="263" r:id="rId10"/>
    <p:sldId id="258" r:id="rId11"/>
    <p:sldId id="265"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73EDF8-1F86-4DA9-9E06-822149951F59}"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657691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3EDF8-1F86-4DA9-9E06-822149951F59}"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4020348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3EDF8-1F86-4DA9-9E06-822149951F59}"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732497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3EDF8-1F86-4DA9-9E06-822149951F59}"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1322714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73EDF8-1F86-4DA9-9E06-822149951F59}"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556367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73EDF8-1F86-4DA9-9E06-822149951F59}"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149432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73EDF8-1F86-4DA9-9E06-822149951F59}"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54313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73EDF8-1F86-4DA9-9E06-822149951F59}"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30147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3EDF8-1F86-4DA9-9E06-822149951F59}"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852269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73EDF8-1F86-4DA9-9E06-822149951F59}"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3115296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73EDF8-1F86-4DA9-9E06-822149951F59}"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63796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3EDF8-1F86-4DA9-9E06-822149951F59}"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A014C-D8B7-4943-938B-163EFA93ACA2}" type="slidenum">
              <a:rPr lang="en-US" smtClean="0"/>
              <a:t>‹#›</a:t>
            </a:fld>
            <a:endParaRPr lang="en-US"/>
          </a:p>
        </p:txBody>
      </p:sp>
    </p:spTree>
    <p:extLst>
      <p:ext uri="{BB962C8B-B14F-4D97-AF65-F5344CB8AC3E}">
        <p14:creationId xmlns:p14="http://schemas.microsoft.com/office/powerpoint/2010/main" val="108782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8.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376" y="0"/>
            <a:ext cx="12395200" cy="2108200"/>
          </a:xfrm>
          <a:prstGeom prst="rect">
            <a:avLst/>
          </a:prstGeom>
          <a:solidFill>
            <a:srgbClr val="90D0EC"/>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7"/>
          <p:cNvGrpSpPr/>
          <p:nvPr/>
        </p:nvGrpSpPr>
        <p:grpSpPr>
          <a:xfrm rot="21388221">
            <a:off x="-134725" y="70780"/>
            <a:ext cx="3992138" cy="2004291"/>
            <a:chOff x="1143000" y="742950"/>
            <a:chExt cx="3962400" cy="2521527"/>
          </a:xfrm>
        </p:grpSpPr>
        <p:sp>
          <p:nvSpPr>
            <p:cNvPr id="5" name="Cloud 4"/>
            <p:cNvSpPr/>
            <p:nvPr/>
          </p:nvSpPr>
          <p:spPr>
            <a:xfrm>
              <a:off x="1143000" y="742950"/>
              <a:ext cx="3962400" cy="2521527"/>
            </a:xfrm>
            <a:prstGeom prst="cloud">
              <a:avLst/>
            </a:prstGeom>
            <a:solidFill>
              <a:srgbClr val="FFCF37"/>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Cloud 5"/>
            <p:cNvSpPr/>
            <p:nvPr/>
          </p:nvSpPr>
          <p:spPr>
            <a:xfrm>
              <a:off x="1280432" y="830406"/>
              <a:ext cx="3687536" cy="2346614"/>
            </a:xfrm>
            <a:prstGeom prst="cloud">
              <a:avLst/>
            </a:prstGeom>
            <a:solidFill>
              <a:srgbClr val="FFCF37"/>
            </a:solidFill>
            <a:ln w="381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67">
                <a:solidFill>
                  <a:schemeClr val="tx1"/>
                </a:solidFill>
                <a:latin typeface="Arial" pitchFamily="34" charset="0"/>
                <a:cs typeface="Arial" pitchFamily="34" charset="0"/>
              </a:endParaRPr>
            </a:p>
          </p:txBody>
        </p:sp>
      </p:grpSp>
      <p:sp>
        <p:nvSpPr>
          <p:cNvPr id="7" name="Title 6"/>
          <p:cNvSpPr>
            <a:spLocks noGrp="1"/>
          </p:cNvSpPr>
          <p:nvPr>
            <p:ph type="title"/>
          </p:nvPr>
        </p:nvSpPr>
        <p:spPr>
          <a:xfrm rot="20944908">
            <a:off x="785108" y="819736"/>
            <a:ext cx="5000125" cy="681404"/>
          </a:xfrm>
        </p:spPr>
        <p:txBody>
          <a:bodyPr>
            <a:prstTxWarp prst="textArchUp">
              <a:avLst/>
            </a:prstTxWarp>
            <a:noAutofit/>
          </a:bodyPr>
          <a:lstStyle/>
          <a:p>
            <a:r>
              <a:rPr lang="en-US" sz="4800" b="1" dirty="0">
                <a:latin typeface="Arial" pitchFamily="34" charset="0"/>
                <a:cs typeface="Arial" pitchFamily="34" charset="0"/>
              </a:rPr>
              <a:t>Chủ đề 7</a:t>
            </a:r>
          </a:p>
        </p:txBody>
      </p:sp>
      <p:sp>
        <p:nvSpPr>
          <p:cNvPr id="11" name="TextBox 10"/>
          <p:cNvSpPr txBox="1"/>
          <p:nvPr/>
        </p:nvSpPr>
        <p:spPr>
          <a:xfrm>
            <a:off x="3352800" y="623212"/>
            <a:ext cx="8331200" cy="91300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333" b="1" spc="67">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rPr>
              <a:t>ĐỘ DÀI VÀ ĐO ĐỘ DÀI</a:t>
            </a:r>
          </a:p>
        </p:txBody>
      </p:sp>
      <p:grpSp>
        <p:nvGrpSpPr>
          <p:cNvPr id="14" name="Group 13"/>
          <p:cNvGrpSpPr/>
          <p:nvPr/>
        </p:nvGrpSpPr>
        <p:grpSpPr>
          <a:xfrm>
            <a:off x="406400" y="2408169"/>
            <a:ext cx="11277600" cy="1964657"/>
            <a:chOff x="304800" y="2038350"/>
            <a:chExt cx="8458200" cy="1473493"/>
          </a:xfrm>
        </p:grpSpPr>
        <p:sp>
          <p:nvSpPr>
            <p:cNvPr id="12" name="Rounded Rectangle 11"/>
            <p:cNvSpPr/>
            <p:nvPr/>
          </p:nvSpPr>
          <p:spPr>
            <a:xfrm>
              <a:off x="304800" y="2038350"/>
              <a:ext cx="8458200" cy="1473493"/>
            </a:xfrm>
            <a:prstGeom prst="round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ounded Rectangle 12"/>
            <p:cNvSpPr/>
            <p:nvPr/>
          </p:nvSpPr>
          <p:spPr>
            <a:xfrm>
              <a:off x="415636" y="2111087"/>
              <a:ext cx="8229600" cy="1298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7" name="TextBox 16"/>
          <p:cNvSpPr txBox="1"/>
          <p:nvPr/>
        </p:nvSpPr>
        <p:spPr>
          <a:xfrm>
            <a:off x="4800600" y="2654904"/>
            <a:ext cx="2743200" cy="666786"/>
          </a:xfrm>
          <a:prstGeom prst="rect">
            <a:avLst/>
          </a:prstGeom>
          <a:noFill/>
        </p:spPr>
        <p:txBody>
          <a:bodyPr wrap="square" rtlCol="0">
            <a:spAutoFit/>
          </a:bodyPr>
          <a:lstStyle/>
          <a:p>
            <a:pPr algn="ctr"/>
            <a:r>
              <a:rPr lang="en-US" sz="3733" dirty="0">
                <a:latin typeface="Arial" pitchFamily="34" charset="0"/>
                <a:cs typeface="Arial" pitchFamily="34" charset="0"/>
              </a:rPr>
              <a:t>Bài 28</a:t>
            </a:r>
          </a:p>
        </p:txBody>
      </p:sp>
      <p:sp>
        <p:nvSpPr>
          <p:cNvPr id="18" name="TextBox 17"/>
          <p:cNvSpPr txBox="1"/>
          <p:nvPr/>
        </p:nvSpPr>
        <p:spPr>
          <a:xfrm>
            <a:off x="2413000" y="3384487"/>
            <a:ext cx="7518400" cy="666786"/>
          </a:xfrm>
          <a:prstGeom prst="rect">
            <a:avLst/>
          </a:prstGeom>
          <a:noFill/>
        </p:spPr>
        <p:txBody>
          <a:bodyPr wrap="square" rtlCol="0">
            <a:spAutoFit/>
          </a:bodyPr>
          <a:lstStyle/>
          <a:p>
            <a:pPr algn="ctr"/>
            <a:r>
              <a:rPr lang="en-US" sz="3733"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LuYỆn</a:t>
            </a:r>
            <a:r>
              <a:rPr lang="en-US" sz="3733"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tập chung – tiết 2</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218" y="4559300"/>
            <a:ext cx="6421967" cy="22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8685178" y="6235125"/>
            <a:ext cx="3506822" cy="584775"/>
          </a:xfrm>
          <a:prstGeom prst="rect">
            <a:avLst/>
          </a:prstGeom>
          <a:solidFill>
            <a:srgbClr val="FFC000"/>
          </a:solidFill>
        </p:spPr>
        <p:txBody>
          <a:bodyPr wrap="square" rtlCol="0">
            <a:spAutoFit/>
          </a:bodyPr>
          <a:lstStyle/>
          <a:p>
            <a:r>
              <a:rPr lang="en-US" sz="3200" b="1" dirty="0">
                <a:latin typeface="Arial" pitchFamily="34" charset="0"/>
                <a:cs typeface="Arial" pitchFamily="34" charset="0"/>
              </a:rPr>
              <a:t>Trang 42-43/SGK</a:t>
            </a:r>
          </a:p>
        </p:txBody>
      </p:sp>
    </p:spTree>
    <p:custDataLst>
      <p:tags r:id="rId1"/>
    </p:custDataLst>
    <p:extLst>
      <p:ext uri="{BB962C8B-B14F-4D97-AF65-F5344CB8AC3E}">
        <p14:creationId xmlns:p14="http://schemas.microsoft.com/office/powerpoint/2010/main" val="390243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902" t="26253" r="8726" b="24249"/>
          <a:stretch/>
        </p:blipFill>
        <p:spPr>
          <a:xfrm>
            <a:off x="390373" y="166255"/>
            <a:ext cx="11457523" cy="3693458"/>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a:t>3</a:t>
            </a:r>
          </a:p>
        </p:txBody>
      </p:sp>
      <p:sp>
        <p:nvSpPr>
          <p:cNvPr id="6" name="TextBox 5"/>
          <p:cNvSpPr txBox="1"/>
          <p:nvPr/>
        </p:nvSpPr>
        <p:spPr>
          <a:xfrm>
            <a:off x="886693" y="4433453"/>
            <a:ext cx="9135642" cy="584775"/>
          </a:xfrm>
          <a:prstGeom prst="rect">
            <a:avLst/>
          </a:prstGeom>
          <a:noFill/>
        </p:spPr>
        <p:txBody>
          <a:bodyPr wrap="none" rtlCol="0">
            <a:spAutoFit/>
          </a:bodyPr>
          <a:lstStyle/>
          <a:p>
            <a:r>
              <a:rPr lang="en-US" sz="3200" dirty="0">
                <a:cs typeface="Arial-SGK-TV" pitchFamily="2" charset="0"/>
              </a:rPr>
              <a:t>Bạn sóc đi đến chỗ hạt dẻ theo đường nào ngắn hơn?</a:t>
            </a:r>
          </a:p>
        </p:txBody>
      </p:sp>
      <p:sp>
        <p:nvSpPr>
          <p:cNvPr id="7" name="TextBox 6"/>
          <p:cNvSpPr txBox="1"/>
          <p:nvPr/>
        </p:nvSpPr>
        <p:spPr>
          <a:xfrm>
            <a:off x="8991602" y="166255"/>
            <a:ext cx="1800493" cy="584775"/>
          </a:xfrm>
          <a:prstGeom prst="rect">
            <a:avLst/>
          </a:prstGeom>
          <a:noFill/>
        </p:spPr>
        <p:txBody>
          <a:bodyPr wrap="none" rtlCol="0">
            <a:spAutoFit/>
          </a:bodyPr>
          <a:lstStyle/>
          <a:p>
            <a:r>
              <a:rPr lang="en-US" sz="3200" dirty="0">
                <a:cs typeface="Arial-SGK-TV" pitchFamily="2" charset="0"/>
              </a:rPr>
              <a:t>4 + 6 = 10</a:t>
            </a:r>
          </a:p>
        </p:txBody>
      </p:sp>
      <p:pic>
        <p:nvPicPr>
          <p:cNvPr id="2050" name="Picture 2" descr="Hình ảnh Màu đặc Một Cặp Dấu Chân Lớn Dấu Chân Nhân Vật Bàn Chân Lớn, Bước  Chân, Màu đặc, Một đôi Dấu Chân Lớn miễn phí tải tập tin PNG PSDCommen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21114" y="-407485"/>
            <a:ext cx="1270886" cy="12708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86693" y="5299580"/>
            <a:ext cx="10054740" cy="584775"/>
          </a:xfrm>
          <a:prstGeom prst="rect">
            <a:avLst/>
          </a:prstGeom>
          <a:noFill/>
        </p:spPr>
        <p:txBody>
          <a:bodyPr wrap="none" rtlCol="0">
            <a:spAutoFit/>
          </a:bodyPr>
          <a:lstStyle/>
          <a:p>
            <a:r>
              <a:rPr lang="en-US" sz="3200" dirty="0">
                <a:cs typeface="Arial-SGK-TV" pitchFamily="2" charset="0"/>
              </a:rPr>
              <a:t>Bạn sóc đi đến chỗ hạt dẻ theo </a:t>
            </a:r>
            <a:r>
              <a:rPr lang="en-US" sz="3200" dirty="0">
                <a:solidFill>
                  <a:srgbClr val="C00000"/>
                </a:solidFill>
                <a:cs typeface="Arial-SGK-TV" pitchFamily="2" charset="0"/>
              </a:rPr>
              <a:t>đường màu xanh </a:t>
            </a:r>
            <a:r>
              <a:rPr lang="en-US" sz="3200" dirty="0">
                <a:cs typeface="Arial-SGK-TV" pitchFamily="2" charset="0"/>
              </a:rPr>
              <a:t>ngắn hơn.</a:t>
            </a:r>
          </a:p>
        </p:txBody>
      </p:sp>
    </p:spTree>
    <p:extLst>
      <p:ext uri="{BB962C8B-B14F-4D97-AF65-F5344CB8AC3E}">
        <p14:creationId xmlns:p14="http://schemas.microsoft.com/office/powerpoint/2010/main" val="355710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385" t="15106" r="32024" b="5136"/>
          <a:stretch/>
        </p:blipFill>
        <p:spPr>
          <a:xfrm>
            <a:off x="6913418" y="151583"/>
            <a:ext cx="5320146" cy="6706417"/>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a:t>4</a:t>
            </a:r>
          </a:p>
        </p:txBody>
      </p:sp>
      <p:sp>
        <p:nvSpPr>
          <p:cNvPr id="6" name="Rounded Rectangle 5"/>
          <p:cNvSpPr/>
          <p:nvPr/>
        </p:nvSpPr>
        <p:spPr>
          <a:xfrm>
            <a:off x="5348662" y="335715"/>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348662" y="1679606"/>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348662" y="3009642"/>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348662" y="4339678"/>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48662" y="5849824"/>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72852" y="362120"/>
            <a:ext cx="811441" cy="707886"/>
          </a:xfrm>
          <a:prstGeom prst="rect">
            <a:avLst/>
          </a:prstGeom>
          <a:noFill/>
        </p:spPr>
        <p:txBody>
          <a:bodyPr wrap="none" rtlCol="0">
            <a:spAutoFit/>
          </a:bodyPr>
          <a:lstStyle/>
          <a:p>
            <a:r>
              <a:rPr lang="en-US" sz="4000" dirty="0">
                <a:cs typeface="Arial-SGK-TV" pitchFamily="2" charset="0"/>
              </a:rPr>
              <a:t>cm</a:t>
            </a:r>
          </a:p>
        </p:txBody>
      </p:sp>
      <p:sp>
        <p:nvSpPr>
          <p:cNvPr id="12" name="TextBox 11"/>
          <p:cNvSpPr txBox="1"/>
          <p:nvPr/>
        </p:nvSpPr>
        <p:spPr>
          <a:xfrm>
            <a:off x="6059817" y="1707615"/>
            <a:ext cx="811441" cy="707886"/>
          </a:xfrm>
          <a:prstGeom prst="rect">
            <a:avLst/>
          </a:prstGeom>
          <a:noFill/>
        </p:spPr>
        <p:txBody>
          <a:bodyPr wrap="none" rtlCol="0">
            <a:spAutoFit/>
          </a:bodyPr>
          <a:lstStyle/>
          <a:p>
            <a:r>
              <a:rPr lang="en-US" sz="4000" dirty="0">
                <a:cs typeface="Arial-SGK-TV" pitchFamily="2" charset="0"/>
              </a:rPr>
              <a:t>cm</a:t>
            </a:r>
          </a:p>
        </p:txBody>
      </p:sp>
      <p:sp>
        <p:nvSpPr>
          <p:cNvPr id="13" name="TextBox 12"/>
          <p:cNvSpPr txBox="1"/>
          <p:nvPr/>
        </p:nvSpPr>
        <p:spPr>
          <a:xfrm>
            <a:off x="6059817" y="2998204"/>
            <a:ext cx="811441" cy="707886"/>
          </a:xfrm>
          <a:prstGeom prst="rect">
            <a:avLst/>
          </a:prstGeom>
          <a:noFill/>
        </p:spPr>
        <p:txBody>
          <a:bodyPr wrap="none" rtlCol="0">
            <a:spAutoFit/>
          </a:bodyPr>
          <a:lstStyle/>
          <a:p>
            <a:r>
              <a:rPr lang="en-US" sz="4000" dirty="0">
                <a:cs typeface="Arial-SGK-TV" pitchFamily="2" charset="0"/>
              </a:rPr>
              <a:t>cm</a:t>
            </a:r>
          </a:p>
        </p:txBody>
      </p:sp>
      <p:sp>
        <p:nvSpPr>
          <p:cNvPr id="14" name="TextBox 13"/>
          <p:cNvSpPr txBox="1"/>
          <p:nvPr/>
        </p:nvSpPr>
        <p:spPr>
          <a:xfrm>
            <a:off x="6129905" y="4384171"/>
            <a:ext cx="811441" cy="707886"/>
          </a:xfrm>
          <a:prstGeom prst="rect">
            <a:avLst/>
          </a:prstGeom>
          <a:noFill/>
        </p:spPr>
        <p:txBody>
          <a:bodyPr wrap="none" rtlCol="0">
            <a:spAutoFit/>
          </a:bodyPr>
          <a:lstStyle/>
          <a:p>
            <a:r>
              <a:rPr lang="en-US" sz="4000" dirty="0">
                <a:cs typeface="Arial-SGK-TV" pitchFamily="2" charset="0"/>
              </a:rPr>
              <a:t>cm</a:t>
            </a:r>
          </a:p>
        </p:txBody>
      </p:sp>
      <p:sp>
        <p:nvSpPr>
          <p:cNvPr id="15" name="TextBox 14"/>
          <p:cNvSpPr txBox="1"/>
          <p:nvPr/>
        </p:nvSpPr>
        <p:spPr>
          <a:xfrm>
            <a:off x="6076934" y="5799772"/>
            <a:ext cx="811441" cy="707886"/>
          </a:xfrm>
          <a:prstGeom prst="rect">
            <a:avLst/>
          </a:prstGeom>
          <a:noFill/>
        </p:spPr>
        <p:txBody>
          <a:bodyPr wrap="none" rtlCol="0">
            <a:spAutoFit/>
          </a:bodyPr>
          <a:lstStyle/>
          <a:p>
            <a:r>
              <a:rPr lang="en-US" sz="4000" dirty="0">
                <a:cs typeface="Arial-SGK-TV" pitchFamily="2" charset="0"/>
              </a:rPr>
              <a:t>cm</a:t>
            </a:r>
          </a:p>
        </p:txBody>
      </p:sp>
      <p:pic>
        <p:nvPicPr>
          <p:cNvPr id="4098" name="Picture 2" descr="Thước Kẻ Văn Phòng Phẩm Hình ảnh | Định dạng hình ảnh PSD 40153680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8" b="100000" l="10000" r="91628"/>
                    </a14:imgEffect>
                  </a14:imgLayer>
                </a14:imgProps>
              </a:ext>
              <a:ext uri="{28A0092B-C50C-407E-A947-70E740481C1C}">
                <a14:useLocalDpi xmlns:a14="http://schemas.microsoft.com/office/drawing/2010/main" val="0"/>
              </a:ext>
            </a:extLst>
          </a:blip>
          <a:srcRect/>
          <a:stretch>
            <a:fillRect/>
          </a:stretch>
        </p:blipFill>
        <p:spPr bwMode="auto">
          <a:xfrm rot="2871202">
            <a:off x="6034521" y="-1789724"/>
            <a:ext cx="9699846" cy="65417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0" y="1481155"/>
            <a:ext cx="4265911" cy="584775"/>
          </a:xfrm>
          <a:prstGeom prst="rect">
            <a:avLst/>
          </a:prstGeom>
          <a:noFill/>
        </p:spPr>
        <p:txBody>
          <a:bodyPr wrap="none" rtlCol="0">
            <a:spAutoFit/>
          </a:bodyPr>
          <a:lstStyle/>
          <a:p>
            <a:r>
              <a:rPr lang="en-US" sz="3200" dirty="0">
                <a:cs typeface="Arial-SGK-TV" pitchFamily="2" charset="0"/>
              </a:rPr>
              <a:t>a. Đo độ dài mỗi bút chì.</a:t>
            </a:r>
          </a:p>
        </p:txBody>
      </p:sp>
      <p:sp>
        <p:nvSpPr>
          <p:cNvPr id="18" name="TextBox 17"/>
          <p:cNvSpPr txBox="1"/>
          <p:nvPr/>
        </p:nvSpPr>
        <p:spPr>
          <a:xfrm>
            <a:off x="-41032" y="2771744"/>
            <a:ext cx="4308424" cy="584775"/>
          </a:xfrm>
          <a:prstGeom prst="rect">
            <a:avLst/>
          </a:prstGeom>
          <a:noFill/>
        </p:spPr>
        <p:txBody>
          <a:bodyPr wrap="none" rtlCol="0">
            <a:spAutoFit/>
          </a:bodyPr>
          <a:lstStyle/>
          <a:p>
            <a:r>
              <a:rPr lang="en-US" sz="3200" dirty="0">
                <a:cs typeface="Arial-SGK-TV" pitchFamily="2" charset="0"/>
              </a:rPr>
              <a:t>b. Trong các bút chì trên:</a:t>
            </a:r>
          </a:p>
        </p:txBody>
      </p:sp>
      <p:sp>
        <p:nvSpPr>
          <p:cNvPr id="19" name="TextBox 18"/>
          <p:cNvSpPr txBox="1"/>
          <p:nvPr/>
        </p:nvSpPr>
        <p:spPr>
          <a:xfrm>
            <a:off x="-56105" y="3630726"/>
            <a:ext cx="3928704" cy="584775"/>
          </a:xfrm>
          <a:prstGeom prst="rect">
            <a:avLst/>
          </a:prstGeom>
          <a:noFill/>
        </p:spPr>
        <p:txBody>
          <a:bodyPr wrap="none" rtlCol="0">
            <a:spAutoFit/>
          </a:bodyPr>
          <a:lstStyle/>
          <a:p>
            <a:r>
              <a:rPr lang="en-US" sz="3200" dirty="0">
                <a:cs typeface="Arial-SGK-TV" pitchFamily="2" charset="0"/>
              </a:rPr>
              <a:t>- Bút chì nào dài nhất?</a:t>
            </a:r>
          </a:p>
        </p:txBody>
      </p:sp>
      <p:sp>
        <p:nvSpPr>
          <p:cNvPr id="20" name="TextBox 19"/>
          <p:cNvSpPr txBox="1"/>
          <p:nvPr/>
        </p:nvSpPr>
        <p:spPr>
          <a:xfrm>
            <a:off x="-56105" y="4722957"/>
            <a:ext cx="4236865" cy="584775"/>
          </a:xfrm>
          <a:prstGeom prst="rect">
            <a:avLst/>
          </a:prstGeom>
          <a:noFill/>
        </p:spPr>
        <p:txBody>
          <a:bodyPr wrap="none" rtlCol="0">
            <a:spAutoFit/>
          </a:bodyPr>
          <a:lstStyle/>
          <a:p>
            <a:r>
              <a:rPr lang="en-US" sz="3200" dirty="0">
                <a:cs typeface="Arial-SGK-TV" pitchFamily="2" charset="0"/>
              </a:rPr>
              <a:t>- Bút chì nào ngắn nhất?</a:t>
            </a:r>
          </a:p>
        </p:txBody>
      </p:sp>
      <p:sp>
        <p:nvSpPr>
          <p:cNvPr id="21" name="TextBox 20"/>
          <p:cNvSpPr txBox="1"/>
          <p:nvPr/>
        </p:nvSpPr>
        <p:spPr>
          <a:xfrm>
            <a:off x="3851750" y="3622858"/>
            <a:ext cx="385042" cy="584775"/>
          </a:xfrm>
          <a:prstGeom prst="rect">
            <a:avLst/>
          </a:prstGeom>
          <a:noFill/>
        </p:spPr>
        <p:txBody>
          <a:bodyPr wrap="none" rtlCol="0">
            <a:spAutoFit/>
          </a:bodyPr>
          <a:lstStyle/>
          <a:p>
            <a:r>
              <a:rPr lang="en-US" sz="3200" b="1" dirty="0">
                <a:solidFill>
                  <a:srgbClr val="C00000"/>
                </a:solidFill>
                <a:cs typeface="Arial-SGK-TV" pitchFamily="2" charset="0"/>
              </a:rPr>
              <a:t>E</a:t>
            </a:r>
          </a:p>
        </p:txBody>
      </p:sp>
      <p:sp>
        <p:nvSpPr>
          <p:cNvPr id="22" name="TextBox 21"/>
          <p:cNvSpPr txBox="1"/>
          <p:nvPr/>
        </p:nvSpPr>
        <p:spPr>
          <a:xfrm>
            <a:off x="4124627" y="4706823"/>
            <a:ext cx="402674" cy="584775"/>
          </a:xfrm>
          <a:prstGeom prst="rect">
            <a:avLst/>
          </a:prstGeom>
          <a:noFill/>
        </p:spPr>
        <p:txBody>
          <a:bodyPr wrap="none" rtlCol="0">
            <a:spAutoFit/>
          </a:bodyPr>
          <a:lstStyle/>
          <a:p>
            <a:r>
              <a:rPr lang="en-US" sz="3200" b="1" dirty="0">
                <a:solidFill>
                  <a:srgbClr val="C00000"/>
                </a:solidFill>
                <a:cs typeface="Arial-SGK-TV" pitchFamily="2" charset="0"/>
              </a:rPr>
              <a:t>C</a:t>
            </a:r>
          </a:p>
        </p:txBody>
      </p:sp>
      <p:pic>
        <p:nvPicPr>
          <p:cNvPr id="4102" name="Picture 6" descr="Gráficos escalables marca de verificación, marca de verificación, ángulo,  mano png | PNGEg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7000" l="5111" r="96222"/>
                    </a14:imgEffect>
                  </a14:imgLayer>
                </a14:imgProps>
              </a:ext>
              <a:ext uri="{28A0092B-C50C-407E-A947-70E740481C1C}">
                <a14:useLocalDpi xmlns:a14="http://schemas.microsoft.com/office/drawing/2010/main" val="0"/>
              </a:ext>
            </a:extLst>
          </a:blip>
          <a:srcRect/>
          <a:stretch>
            <a:fillRect/>
          </a:stretch>
        </p:blipFill>
        <p:spPr bwMode="auto">
          <a:xfrm>
            <a:off x="11394176" y="2792234"/>
            <a:ext cx="545649" cy="5456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Gráficos escalables marca de verificación, marca de verificación, ángulo,  mano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7000" l="5111" r="96222"/>
                    </a14:imgEffect>
                  </a14:imgLayer>
                </a14:imgProps>
              </a:ext>
              <a:ext uri="{28A0092B-C50C-407E-A947-70E740481C1C}">
                <a14:useLocalDpi xmlns:a14="http://schemas.microsoft.com/office/drawing/2010/main" val="0"/>
              </a:ext>
            </a:extLst>
          </a:blip>
          <a:srcRect/>
          <a:stretch>
            <a:fillRect/>
          </a:stretch>
        </p:blipFill>
        <p:spPr bwMode="auto">
          <a:xfrm>
            <a:off x="11774761" y="6068291"/>
            <a:ext cx="515824" cy="51582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540227" y="393857"/>
            <a:ext cx="418704" cy="646331"/>
          </a:xfrm>
          <a:prstGeom prst="rect">
            <a:avLst/>
          </a:prstGeom>
          <a:noFill/>
        </p:spPr>
        <p:txBody>
          <a:bodyPr wrap="none" rtlCol="0">
            <a:spAutoFit/>
          </a:bodyPr>
          <a:lstStyle/>
          <a:p>
            <a:r>
              <a:rPr lang="en-US" sz="3600" b="1" dirty="0">
                <a:solidFill>
                  <a:srgbClr val="C00000"/>
                </a:solidFill>
                <a:cs typeface="Arial-SGK-TV" pitchFamily="2" charset="0"/>
              </a:rPr>
              <a:t>7</a:t>
            </a:r>
          </a:p>
        </p:txBody>
      </p:sp>
      <p:sp>
        <p:nvSpPr>
          <p:cNvPr id="27" name="TextBox 26"/>
          <p:cNvSpPr txBox="1"/>
          <p:nvPr/>
        </p:nvSpPr>
        <p:spPr>
          <a:xfrm>
            <a:off x="5500306" y="1753235"/>
            <a:ext cx="418704" cy="646331"/>
          </a:xfrm>
          <a:prstGeom prst="rect">
            <a:avLst/>
          </a:prstGeom>
          <a:noFill/>
        </p:spPr>
        <p:txBody>
          <a:bodyPr wrap="none" rtlCol="0">
            <a:spAutoFit/>
          </a:bodyPr>
          <a:lstStyle/>
          <a:p>
            <a:r>
              <a:rPr lang="en-US" sz="3600" b="1" dirty="0">
                <a:solidFill>
                  <a:srgbClr val="C00000"/>
                </a:solidFill>
                <a:cs typeface="Arial-SGK-TV" pitchFamily="2" charset="0"/>
              </a:rPr>
              <a:t>8</a:t>
            </a:r>
          </a:p>
        </p:txBody>
      </p:sp>
      <p:sp>
        <p:nvSpPr>
          <p:cNvPr id="28" name="TextBox 27"/>
          <p:cNvSpPr txBox="1"/>
          <p:nvPr/>
        </p:nvSpPr>
        <p:spPr>
          <a:xfrm>
            <a:off x="5559032" y="3055224"/>
            <a:ext cx="418704" cy="646331"/>
          </a:xfrm>
          <a:prstGeom prst="rect">
            <a:avLst/>
          </a:prstGeom>
          <a:noFill/>
        </p:spPr>
        <p:txBody>
          <a:bodyPr wrap="none" rtlCol="0">
            <a:spAutoFit/>
          </a:bodyPr>
          <a:lstStyle/>
          <a:p>
            <a:r>
              <a:rPr lang="en-US" sz="3600" b="1" dirty="0">
                <a:solidFill>
                  <a:srgbClr val="C00000"/>
                </a:solidFill>
                <a:cs typeface="Arial-SGK-TV" pitchFamily="2" charset="0"/>
              </a:rPr>
              <a:t>3</a:t>
            </a:r>
          </a:p>
        </p:txBody>
      </p:sp>
      <p:sp>
        <p:nvSpPr>
          <p:cNvPr id="29" name="TextBox 28"/>
          <p:cNvSpPr txBox="1"/>
          <p:nvPr/>
        </p:nvSpPr>
        <p:spPr>
          <a:xfrm>
            <a:off x="5540227" y="4384171"/>
            <a:ext cx="418704" cy="646331"/>
          </a:xfrm>
          <a:prstGeom prst="rect">
            <a:avLst/>
          </a:prstGeom>
          <a:noFill/>
        </p:spPr>
        <p:txBody>
          <a:bodyPr wrap="none" rtlCol="0">
            <a:spAutoFit/>
          </a:bodyPr>
          <a:lstStyle/>
          <a:p>
            <a:r>
              <a:rPr lang="en-US" sz="3600" b="1" dirty="0">
                <a:solidFill>
                  <a:srgbClr val="C00000"/>
                </a:solidFill>
                <a:cs typeface="Arial-SGK-TV" pitchFamily="2" charset="0"/>
              </a:rPr>
              <a:t>5</a:t>
            </a:r>
          </a:p>
        </p:txBody>
      </p:sp>
      <p:sp>
        <p:nvSpPr>
          <p:cNvPr id="30" name="TextBox 29"/>
          <p:cNvSpPr txBox="1"/>
          <p:nvPr/>
        </p:nvSpPr>
        <p:spPr>
          <a:xfrm>
            <a:off x="5517423" y="5874365"/>
            <a:ext cx="418704" cy="646331"/>
          </a:xfrm>
          <a:prstGeom prst="rect">
            <a:avLst/>
          </a:prstGeom>
          <a:noFill/>
        </p:spPr>
        <p:txBody>
          <a:bodyPr wrap="none" rtlCol="0">
            <a:spAutoFit/>
          </a:bodyPr>
          <a:lstStyle/>
          <a:p>
            <a:r>
              <a:rPr lang="en-US" sz="3600" b="1" dirty="0">
                <a:solidFill>
                  <a:srgbClr val="C00000"/>
                </a:solidFill>
                <a:cs typeface="Arial-SGK-TV" pitchFamily="2" charset="0"/>
              </a:rPr>
              <a:t>9</a:t>
            </a:r>
          </a:p>
        </p:txBody>
      </p:sp>
      <p:pic>
        <p:nvPicPr>
          <p:cNvPr id="31" name="Picture 2" descr="Thước Kẻ Văn Phòng Phẩm Hình ảnh | Định dạng hình ảnh PSD 40153680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8" b="100000" l="10000" r="91628"/>
                    </a14:imgEffect>
                  </a14:imgLayer>
                </a14:imgProps>
              </a:ext>
              <a:ext uri="{28A0092B-C50C-407E-A947-70E740481C1C}">
                <a14:useLocalDpi xmlns:a14="http://schemas.microsoft.com/office/drawing/2010/main" val="0"/>
              </a:ext>
            </a:extLst>
          </a:blip>
          <a:srcRect/>
          <a:stretch>
            <a:fillRect/>
          </a:stretch>
        </p:blipFill>
        <p:spPr bwMode="auto">
          <a:xfrm rot="2871202">
            <a:off x="5690831" y="-478645"/>
            <a:ext cx="9699846" cy="654175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hước Kẻ Văn Phòng Phẩm Hình ảnh | Định dạng hình ảnh PSD 40153680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8" b="100000" l="10000" r="91628"/>
                    </a14:imgEffect>
                  </a14:imgLayer>
                </a14:imgProps>
              </a:ext>
              <a:ext uri="{28A0092B-C50C-407E-A947-70E740481C1C}">
                <a14:useLocalDpi xmlns:a14="http://schemas.microsoft.com/office/drawing/2010/main" val="0"/>
              </a:ext>
            </a:extLst>
          </a:blip>
          <a:srcRect/>
          <a:stretch>
            <a:fillRect/>
          </a:stretch>
        </p:blipFill>
        <p:spPr bwMode="auto">
          <a:xfrm rot="2871202">
            <a:off x="7421047" y="826523"/>
            <a:ext cx="10331813" cy="69679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hước Kẻ Văn Phòng Phẩm Hình ảnh | Định dạng hình ảnh PSD 40153680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8" b="100000" l="10000" r="91628"/>
                    </a14:imgEffect>
                  </a14:imgLayer>
                </a14:imgProps>
              </a:ext>
              <a:ext uri="{28A0092B-C50C-407E-A947-70E740481C1C}">
                <a14:useLocalDpi xmlns:a14="http://schemas.microsoft.com/office/drawing/2010/main" val="0"/>
              </a:ext>
            </a:extLst>
          </a:blip>
          <a:srcRect/>
          <a:stretch>
            <a:fillRect/>
          </a:stretch>
        </p:blipFill>
        <p:spPr bwMode="auto">
          <a:xfrm rot="2871202">
            <a:off x="5952121" y="2190716"/>
            <a:ext cx="9699846" cy="654175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hước Kẻ Văn Phòng Phẩm Hình ảnh | Định dạng hình ảnh PSD 40153680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8" b="100000" l="10000" r="91628"/>
                    </a14:imgEffect>
                  </a14:imgLayer>
                </a14:imgProps>
              </a:ext>
              <a:ext uri="{28A0092B-C50C-407E-A947-70E740481C1C}">
                <a14:useLocalDpi xmlns:a14="http://schemas.microsoft.com/office/drawing/2010/main" val="0"/>
              </a:ext>
            </a:extLst>
          </a:blip>
          <a:srcRect/>
          <a:stretch>
            <a:fillRect/>
          </a:stretch>
        </p:blipFill>
        <p:spPr bwMode="auto">
          <a:xfrm rot="2871202">
            <a:off x="5382669" y="3560045"/>
            <a:ext cx="9699846" cy="654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63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409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3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1000"/>
                                        <p:tgtEl>
                                          <p:spTgt spid="35"/>
                                        </p:tgtEl>
                                      </p:cBhvr>
                                    </p:animEffect>
                                    <p:anim calcmode="lin" valueType="num">
                                      <p:cBhvr>
                                        <p:cTn id="47" dur="1000" fill="hold"/>
                                        <p:tgtEl>
                                          <p:spTgt spid="35"/>
                                        </p:tgtEl>
                                        <p:attrNameLst>
                                          <p:attrName>ppt_x</p:attrName>
                                        </p:attrNameLst>
                                      </p:cBhvr>
                                      <p:tavLst>
                                        <p:tav tm="0">
                                          <p:val>
                                            <p:strVal val="#ppt_x"/>
                                          </p:val>
                                        </p:tav>
                                        <p:tav tm="100000">
                                          <p:val>
                                            <p:strVal val="#ppt_x"/>
                                          </p:val>
                                        </p:tav>
                                      </p:tavLst>
                                    </p:anim>
                                    <p:anim calcmode="lin" valueType="num">
                                      <p:cBhvr>
                                        <p:cTn id="4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1000"/>
                                        <p:tgtEl>
                                          <p:spTgt spid="36"/>
                                        </p:tgtEl>
                                      </p:cBhvr>
                                    </p:animEffect>
                                    <p:anim calcmode="lin" valueType="num">
                                      <p:cBhvr>
                                        <p:cTn id="60" dur="1000" fill="hold"/>
                                        <p:tgtEl>
                                          <p:spTgt spid="36"/>
                                        </p:tgtEl>
                                        <p:attrNameLst>
                                          <p:attrName>ppt_x</p:attrName>
                                        </p:attrNameLst>
                                      </p:cBhvr>
                                      <p:tavLst>
                                        <p:tav tm="0">
                                          <p:val>
                                            <p:strVal val="#ppt_x"/>
                                          </p:val>
                                        </p:tav>
                                        <p:tav tm="100000">
                                          <p:val>
                                            <p:strVal val="#ppt_x"/>
                                          </p:val>
                                        </p:tav>
                                      </p:tavLst>
                                    </p:anim>
                                    <p:anim calcmode="lin" valueType="num">
                                      <p:cBhvr>
                                        <p:cTn id="6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childTnLst>
                                </p:cTn>
                              </p:par>
                              <p:par>
                                <p:cTn id="66" presetID="1" presetClass="exit" presetSubtype="0" fill="hold" nodeType="withEffect">
                                  <p:stCondLst>
                                    <p:cond delay="0"/>
                                  </p:stCondLst>
                                  <p:childTnLst>
                                    <p:set>
                                      <p:cBhvr>
                                        <p:cTn id="67" dur="1" fill="hold">
                                          <p:stCondLst>
                                            <p:cond delay="0"/>
                                          </p:stCondLst>
                                        </p:cTn>
                                        <p:tgtEl>
                                          <p:spTgt spid="3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410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P spid="27" grpId="0"/>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7250" b="90000" l="6167" r="93833"/>
                    </a14:imgEffect>
                  </a14:imgLayer>
                </a14:imgProps>
              </a:ext>
              <a:ext uri="{28A0092B-C50C-407E-A947-70E740481C1C}">
                <a14:useLocalDpi xmlns:a14="http://schemas.microsoft.com/office/drawing/2010/main" val="0"/>
              </a:ext>
            </a:extLst>
          </a:blip>
          <a:stretch>
            <a:fillRect/>
          </a:stretch>
        </p:blipFill>
        <p:spPr>
          <a:xfrm>
            <a:off x="4228316" y="3228109"/>
            <a:ext cx="4114800" cy="4114800"/>
          </a:xfrm>
          <a:prstGeom prst="rect">
            <a:avLst/>
          </a:prstGeom>
        </p:spPr>
      </p:pic>
      <p:sp>
        <p:nvSpPr>
          <p:cNvPr id="5" name="TextBox 4"/>
          <p:cNvSpPr txBox="1"/>
          <p:nvPr/>
        </p:nvSpPr>
        <p:spPr>
          <a:xfrm>
            <a:off x="4228316" y="2349880"/>
            <a:ext cx="4700024" cy="1155320"/>
          </a:xfrm>
          <a:prstGeom prst="rect">
            <a:avLst/>
          </a:prstGeom>
          <a:noFill/>
        </p:spPr>
        <p:txBody>
          <a:bodyPr wrap="square" rtlCol="0">
            <a:prstTxWarp prst="textTriangle">
              <a:avLst>
                <a:gd name="adj" fmla="val 27763"/>
              </a:avLst>
            </a:prstTxWarp>
            <a:spAutoFit/>
          </a:bodyPr>
          <a:lstStyle/>
          <a:p>
            <a:pPr defTabSz="914377"/>
            <a:r>
              <a:rPr lang="en-US" sz="4000" b="1" dirty="0" err="1">
                <a:solidFill>
                  <a:srgbClr val="FF0000"/>
                </a:solidFill>
                <a:latin typeface="Times New Roman" pitchFamily="18" charset="0"/>
                <a:cs typeface="Times New Roman" pitchFamily="18" charset="0"/>
              </a:rPr>
              <a:t>Dặn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dò</a:t>
            </a:r>
            <a:endParaRPr lang="en-US" sz="4000" b="1" dirty="0">
              <a:solidFill>
                <a:srgbClr val="FF0000"/>
              </a:solidFill>
              <a:latin typeface="Times New Roman" pitchFamily="18" charset="0"/>
              <a:cs typeface="Times New Roman" pitchFamily="18" charset="0"/>
            </a:endParaRPr>
          </a:p>
        </p:txBody>
      </p:sp>
      <p:pic>
        <p:nvPicPr>
          <p:cNvPr id="6" name="Picture 7"/>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2551" r="99490">
                        <a14:foregroundMark x1="81122" y1="42675" x2="83163" y2="42675"/>
                        <a14:foregroundMark x1="73980" y1="27389" x2="73980" y2="27389"/>
                        <a14:foregroundMark x1="60714" y1="18471" x2="60714" y2="18471"/>
                        <a14:foregroundMark x1="43367" y1="24204" x2="43367" y2="24204"/>
                        <a14:foregroundMark x1="31122" y1="33121" x2="31122" y2="33121"/>
                        <a14:foregroundMark x1="29592" y1="52866" x2="29592" y2="52866"/>
                        <a14:foregroundMark x1="34694" y1="72611" x2="34694" y2="72611"/>
                        <a14:foregroundMark x1="49490" y1="83439" x2="49490" y2="83439"/>
                        <a14:foregroundMark x1="68878" y1="83439" x2="68878" y2="83439"/>
                        <a14:foregroundMark x1="86735" y1="68153" x2="86735" y2="68153"/>
                      </a14:backgroundRemoval>
                    </a14:imgEffect>
                  </a14:imgLayer>
                </a14:imgProps>
              </a:ext>
              <a:ext uri="{28A0092B-C50C-407E-A947-70E740481C1C}">
                <a14:useLocalDpi xmlns:a14="http://schemas.microsoft.com/office/drawing/2010/main" val="0"/>
              </a:ext>
            </a:extLst>
          </a:blip>
          <a:srcRect/>
          <a:stretch>
            <a:fillRect/>
          </a:stretch>
        </p:blipFill>
        <p:spPr bwMode="auto">
          <a:xfrm>
            <a:off x="9322126" y="1497696"/>
            <a:ext cx="1920987" cy="200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90596344"/>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360"/>
                                          </p:val>
                                        </p:tav>
                                        <p:tav tm="100000">
                                          <p:val>
                                            <p:fltVal val="0"/>
                                          </p:val>
                                        </p:tav>
                                      </p:tavLst>
                                    </p:anim>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7250" b="90000" l="6167" r="93833"/>
                    </a14:imgEffect>
                  </a14:imgLayer>
                </a14:imgProps>
              </a:ext>
              <a:ext uri="{28A0092B-C50C-407E-A947-70E740481C1C}">
                <a14:useLocalDpi xmlns:a14="http://schemas.microsoft.com/office/drawing/2010/main" val="0"/>
              </a:ext>
            </a:extLst>
          </a:blip>
          <a:stretch>
            <a:fillRect/>
          </a:stretch>
        </p:blipFill>
        <p:spPr>
          <a:xfrm>
            <a:off x="4228316" y="3228109"/>
            <a:ext cx="4114800" cy="4114800"/>
          </a:xfrm>
          <a:prstGeom prst="rect">
            <a:avLst/>
          </a:prstGeom>
        </p:spPr>
      </p:pic>
      <p:sp>
        <p:nvSpPr>
          <p:cNvPr id="5" name="TextBox 4"/>
          <p:cNvSpPr txBox="1"/>
          <p:nvPr/>
        </p:nvSpPr>
        <p:spPr>
          <a:xfrm>
            <a:off x="2535839" y="2349880"/>
            <a:ext cx="7100279" cy="1155320"/>
          </a:xfrm>
          <a:prstGeom prst="rect">
            <a:avLst/>
          </a:prstGeom>
          <a:noFill/>
        </p:spPr>
        <p:txBody>
          <a:bodyPr wrap="square" rtlCol="0">
            <a:prstTxWarp prst="textTriangle">
              <a:avLst>
                <a:gd name="adj" fmla="val 27763"/>
              </a:avLst>
            </a:prstTxWarp>
            <a:spAutoFit/>
          </a:bodyPr>
          <a:lstStyle/>
          <a:p>
            <a:pPr defTabSz="914377"/>
            <a:r>
              <a:rPr lang="en-US" sz="4000" b="1">
                <a:solidFill>
                  <a:srgbClr val="FF0000"/>
                </a:solidFill>
                <a:latin typeface="Times New Roman" pitchFamily="18" charset="0"/>
                <a:cs typeface="Times New Roman" pitchFamily="18" charset="0"/>
              </a:rPr>
              <a:t>Khởi động!</a:t>
            </a:r>
            <a:endParaRPr lang="en-US" sz="4000" b="1" dirty="0">
              <a:solidFill>
                <a:srgbClr val="FF0000"/>
              </a:solidFill>
              <a:latin typeface="Times New Roman" pitchFamily="18" charset="0"/>
              <a:cs typeface="Times New Roman" pitchFamily="18" charset="0"/>
            </a:endParaRPr>
          </a:p>
        </p:txBody>
      </p:sp>
      <p:pic>
        <p:nvPicPr>
          <p:cNvPr id="6"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2551" r="99490">
                        <a14:foregroundMark x1="81122" y1="42675" x2="83163" y2="42675"/>
                        <a14:foregroundMark x1="73980" y1="27389" x2="73980" y2="27389"/>
                        <a14:foregroundMark x1="60714" y1="18471" x2="60714" y2="18471"/>
                        <a14:foregroundMark x1="43367" y1="24204" x2="43367" y2="24204"/>
                        <a14:foregroundMark x1="31122" y1="33121" x2="31122" y2="33121"/>
                        <a14:foregroundMark x1="29592" y1="52866" x2="29592" y2="52866"/>
                        <a14:foregroundMark x1="34694" y1="72611" x2="34694" y2="72611"/>
                        <a14:foregroundMark x1="49490" y1="83439" x2="49490" y2="83439"/>
                        <a14:foregroundMark x1="68878" y1="83439" x2="68878" y2="83439"/>
                        <a14:foregroundMark x1="86735" y1="68153" x2="86735" y2="68153"/>
                      </a14:backgroundRemoval>
                    </a14:imgEffect>
                  </a14:imgLayer>
                </a14:imgProps>
              </a:ext>
              <a:ext uri="{28A0092B-C50C-407E-A947-70E740481C1C}">
                <a14:useLocalDpi xmlns:a14="http://schemas.microsoft.com/office/drawing/2010/main" val="0"/>
              </a:ext>
            </a:extLst>
          </a:blip>
          <a:srcRect/>
          <a:stretch>
            <a:fillRect/>
          </a:stretch>
        </p:blipFill>
        <p:spPr bwMode="auto">
          <a:xfrm>
            <a:off x="9322126" y="1497696"/>
            <a:ext cx="1920987" cy="200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9282597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360"/>
                                          </p:val>
                                        </p:tav>
                                        <p:tav tm="100000">
                                          <p:val>
                                            <p:fltVal val="0"/>
                                          </p:val>
                                        </p:tav>
                                      </p:tavLst>
                                    </p:anim>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305" y="524151"/>
            <a:ext cx="10515600" cy="1325563"/>
          </a:xfrm>
        </p:spPr>
        <p:txBody>
          <a:bodyPr/>
          <a:lstStyle/>
          <a:p>
            <a:r>
              <a:rPr lang="en-US" b="1" dirty="0">
                <a:solidFill>
                  <a:srgbClr val="FF0000"/>
                </a:solidFill>
              </a:rPr>
              <a:t>Con </a:t>
            </a:r>
            <a:r>
              <a:rPr lang="en-US" b="1" dirty="0" err="1">
                <a:solidFill>
                  <a:srgbClr val="FF0000"/>
                </a:solidFill>
              </a:rPr>
              <a:t>vật</a:t>
            </a:r>
            <a:r>
              <a:rPr lang="en-US" b="1" dirty="0">
                <a:solidFill>
                  <a:srgbClr val="FF0000"/>
                </a:solidFill>
              </a:rPr>
              <a:t> </a:t>
            </a:r>
            <a:r>
              <a:rPr lang="en-US" b="1" dirty="0" err="1">
                <a:solidFill>
                  <a:srgbClr val="FF0000"/>
                </a:solidFill>
              </a:rPr>
              <a:t>nào</a:t>
            </a:r>
            <a:r>
              <a:rPr lang="en-US" b="1" dirty="0">
                <a:solidFill>
                  <a:srgbClr val="FF0000"/>
                </a:solidFill>
              </a:rPr>
              <a:t> </a:t>
            </a:r>
            <a:r>
              <a:rPr lang="en-US" b="1" dirty="0" err="1">
                <a:solidFill>
                  <a:srgbClr val="FF0000"/>
                </a:solidFill>
              </a:rPr>
              <a:t>cao</a:t>
            </a:r>
            <a:r>
              <a:rPr lang="en-US" b="1" dirty="0">
                <a:solidFill>
                  <a:srgbClr val="FF0000"/>
                </a:solidFill>
              </a:rPr>
              <a:t> </a:t>
            </a:r>
            <a:r>
              <a:rPr lang="en-US" b="1" dirty="0" err="1">
                <a:solidFill>
                  <a:srgbClr val="FF0000"/>
                </a:solidFill>
              </a:rPr>
              <a:t>hơn</a:t>
            </a:r>
            <a:r>
              <a:rPr lang="en-US" b="1" dirty="0">
                <a:solidFill>
                  <a:srgbClr val="FF0000"/>
                </a:solidFill>
              </a:rPr>
              <a: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8170" y="2493769"/>
            <a:ext cx="7442421" cy="3428122"/>
          </a:xfrm>
        </p:spPr>
      </p:pic>
    </p:spTree>
    <p:extLst>
      <p:ext uri="{BB962C8B-B14F-4D97-AF65-F5344CB8AC3E}">
        <p14:creationId xmlns:p14="http://schemas.microsoft.com/office/powerpoint/2010/main" val="1830748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0" y="927274"/>
            <a:ext cx="10515600" cy="1325563"/>
          </a:xfrm>
        </p:spPr>
        <p:txBody>
          <a:bodyPr/>
          <a:lstStyle/>
          <a:p>
            <a:r>
              <a:rPr lang="en-US" b="1" dirty="0">
                <a:solidFill>
                  <a:srgbClr val="FF0000"/>
                </a:solidFill>
              </a:rPr>
              <a:t>Con </a:t>
            </a:r>
            <a:r>
              <a:rPr lang="en-US" b="1" dirty="0" err="1">
                <a:solidFill>
                  <a:srgbClr val="FF0000"/>
                </a:solidFill>
              </a:rPr>
              <a:t>vật</a:t>
            </a:r>
            <a:r>
              <a:rPr lang="en-US" b="1" dirty="0">
                <a:solidFill>
                  <a:srgbClr val="FF0000"/>
                </a:solidFill>
              </a:rPr>
              <a:t> </a:t>
            </a:r>
            <a:r>
              <a:rPr lang="en-US" b="1" dirty="0" err="1">
                <a:solidFill>
                  <a:srgbClr val="FF0000"/>
                </a:solidFill>
              </a:rPr>
              <a:t>nào</a:t>
            </a:r>
            <a:r>
              <a:rPr lang="en-US" b="1" dirty="0">
                <a:solidFill>
                  <a:srgbClr val="FF0000"/>
                </a:solidFill>
              </a:rPr>
              <a:t> </a:t>
            </a:r>
            <a:r>
              <a:rPr lang="en-US" b="1" dirty="0" err="1">
                <a:solidFill>
                  <a:srgbClr val="FF0000"/>
                </a:solidFill>
              </a:rPr>
              <a:t>thấp</a:t>
            </a:r>
            <a:r>
              <a:rPr lang="en-US" b="1" dirty="0">
                <a:solidFill>
                  <a:srgbClr val="FF0000"/>
                </a:solidFill>
              </a:rPr>
              <a:t> </a:t>
            </a:r>
            <a:r>
              <a:rPr lang="en-US" b="1" dirty="0" err="1">
                <a:solidFill>
                  <a:srgbClr val="FF0000"/>
                </a:solidFill>
              </a:rPr>
              <a:t>hơn</a:t>
            </a:r>
            <a:r>
              <a:rPr lang="en-US" b="1" dirty="0">
                <a:solidFill>
                  <a:srgbClr val="FF0000"/>
                </a:solidFill>
              </a:rPr>
              <a: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9345" y="2178736"/>
            <a:ext cx="7442421" cy="4212232"/>
          </a:xfrm>
        </p:spPr>
      </p:pic>
    </p:spTree>
    <p:extLst>
      <p:ext uri="{BB962C8B-B14F-4D97-AF65-F5344CB8AC3E}">
        <p14:creationId xmlns:p14="http://schemas.microsoft.com/office/powerpoint/2010/main" val="3513191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095" t="21613" r="57304" b="21488"/>
          <a:stretch/>
        </p:blipFill>
        <p:spPr>
          <a:xfrm>
            <a:off x="443347" y="1274617"/>
            <a:ext cx="3879272" cy="4498307"/>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a:t>1</a:t>
            </a:r>
          </a:p>
        </p:txBody>
      </p:sp>
      <p:sp>
        <p:nvSpPr>
          <p:cNvPr id="6" name="TextBox 5"/>
          <p:cNvSpPr txBox="1"/>
          <p:nvPr/>
        </p:nvSpPr>
        <p:spPr>
          <a:xfrm>
            <a:off x="4322619" y="1274617"/>
            <a:ext cx="4206151" cy="584775"/>
          </a:xfrm>
          <a:prstGeom prst="rect">
            <a:avLst/>
          </a:prstGeom>
          <a:noFill/>
        </p:spPr>
        <p:txBody>
          <a:bodyPr wrap="none" rtlCol="0">
            <a:spAutoFit/>
          </a:bodyPr>
          <a:lstStyle/>
          <a:p>
            <a:r>
              <a:rPr lang="en-US" sz="3200" dirty="0">
                <a:cs typeface="Arial-SGK-TV" pitchFamily="2" charset="0"/>
              </a:rPr>
              <a:t>Thỏ, cáo và sóc chạy thi.</a:t>
            </a:r>
          </a:p>
        </p:txBody>
      </p:sp>
      <p:sp>
        <p:nvSpPr>
          <p:cNvPr id="7" name="TextBox 6"/>
          <p:cNvSpPr txBox="1"/>
          <p:nvPr/>
        </p:nvSpPr>
        <p:spPr>
          <a:xfrm>
            <a:off x="4325252" y="2122188"/>
            <a:ext cx="7399205" cy="584775"/>
          </a:xfrm>
          <a:prstGeom prst="rect">
            <a:avLst/>
          </a:prstGeom>
          <a:noFill/>
        </p:spPr>
        <p:txBody>
          <a:bodyPr wrap="none" rtlCol="0">
            <a:spAutoFit/>
          </a:bodyPr>
          <a:lstStyle/>
          <a:p>
            <a:r>
              <a:rPr lang="en-US" sz="3200" dirty="0">
                <a:cs typeface="Arial-SGK-TV" pitchFamily="2" charset="0"/>
              </a:rPr>
              <a:t>Bạn về đích thứ nhất, đứng ở bục cao nhất.</a:t>
            </a:r>
          </a:p>
        </p:txBody>
      </p:sp>
      <p:sp>
        <p:nvSpPr>
          <p:cNvPr id="9" name="TextBox 8"/>
          <p:cNvSpPr txBox="1"/>
          <p:nvPr/>
        </p:nvSpPr>
        <p:spPr>
          <a:xfrm>
            <a:off x="4375437" y="3099985"/>
            <a:ext cx="7233262" cy="584775"/>
          </a:xfrm>
          <a:prstGeom prst="rect">
            <a:avLst/>
          </a:prstGeom>
          <a:noFill/>
        </p:spPr>
        <p:txBody>
          <a:bodyPr wrap="none" rtlCol="0">
            <a:spAutoFit/>
          </a:bodyPr>
          <a:lstStyle/>
          <a:p>
            <a:r>
              <a:rPr lang="en-US" sz="3200" dirty="0">
                <a:cs typeface="Arial-SGK-TV" pitchFamily="2" charset="0"/>
              </a:rPr>
              <a:t>Bạn về đích thứ ba, đứng ở bục thấp nhất.</a:t>
            </a:r>
          </a:p>
        </p:txBody>
      </p:sp>
    </p:spTree>
    <p:extLst>
      <p:ext uri="{BB962C8B-B14F-4D97-AF65-F5344CB8AC3E}">
        <p14:creationId xmlns:p14="http://schemas.microsoft.com/office/powerpoint/2010/main" val="994150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095" t="21613" r="57304" b="21488"/>
          <a:stretch/>
        </p:blipFill>
        <p:spPr>
          <a:xfrm>
            <a:off x="443347" y="1274617"/>
            <a:ext cx="3879272" cy="4498307"/>
          </a:xfrm>
          <a:prstGeom prst="rect">
            <a:avLst/>
          </a:prstGeom>
        </p:spPr>
      </p:pic>
      <p:sp>
        <p:nvSpPr>
          <p:cNvPr id="2" name="Rounded Rectangle 1"/>
          <p:cNvSpPr/>
          <p:nvPr/>
        </p:nvSpPr>
        <p:spPr>
          <a:xfrm>
            <a:off x="4467301" y="607764"/>
            <a:ext cx="7337210" cy="5640636"/>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a:t>1</a:t>
            </a:r>
          </a:p>
        </p:txBody>
      </p:sp>
      <p:sp>
        <p:nvSpPr>
          <p:cNvPr id="7" name="TextBox 6"/>
          <p:cNvSpPr txBox="1"/>
          <p:nvPr/>
        </p:nvSpPr>
        <p:spPr>
          <a:xfrm>
            <a:off x="4842137" y="2843307"/>
            <a:ext cx="4311565" cy="584775"/>
          </a:xfrm>
          <a:prstGeom prst="rect">
            <a:avLst/>
          </a:prstGeom>
          <a:noFill/>
        </p:spPr>
        <p:txBody>
          <a:bodyPr wrap="none" rtlCol="0">
            <a:spAutoFit/>
          </a:bodyPr>
          <a:lstStyle/>
          <a:p>
            <a:r>
              <a:rPr lang="en-US" sz="3200" dirty="0">
                <a:cs typeface="Arial-SGK-TV" pitchFamily="2" charset="0"/>
              </a:rPr>
              <a:t>Bạn nào về đích thứ hai?</a:t>
            </a:r>
          </a:p>
        </p:txBody>
      </p:sp>
      <p:sp>
        <p:nvSpPr>
          <p:cNvPr id="8" name="TextBox 7"/>
          <p:cNvSpPr txBox="1"/>
          <p:nvPr/>
        </p:nvSpPr>
        <p:spPr>
          <a:xfrm>
            <a:off x="4842137" y="1358182"/>
            <a:ext cx="4567469" cy="584775"/>
          </a:xfrm>
          <a:prstGeom prst="rect">
            <a:avLst/>
          </a:prstGeom>
          <a:noFill/>
        </p:spPr>
        <p:txBody>
          <a:bodyPr wrap="none" rtlCol="0">
            <a:spAutoFit/>
          </a:bodyPr>
          <a:lstStyle/>
          <a:p>
            <a:r>
              <a:rPr lang="en-US" sz="3200" dirty="0">
                <a:cs typeface="Arial-SGK-TV" pitchFamily="2" charset="0"/>
              </a:rPr>
              <a:t>Bạn nào về đích thứ nhất?</a:t>
            </a:r>
          </a:p>
        </p:txBody>
      </p:sp>
      <p:sp>
        <p:nvSpPr>
          <p:cNvPr id="10" name="TextBox 9"/>
          <p:cNvSpPr txBox="1"/>
          <p:nvPr/>
        </p:nvSpPr>
        <p:spPr>
          <a:xfrm>
            <a:off x="4842137" y="4170216"/>
            <a:ext cx="4216988" cy="584775"/>
          </a:xfrm>
          <a:prstGeom prst="rect">
            <a:avLst/>
          </a:prstGeom>
          <a:noFill/>
        </p:spPr>
        <p:txBody>
          <a:bodyPr wrap="none" rtlCol="0">
            <a:spAutoFit/>
          </a:bodyPr>
          <a:lstStyle/>
          <a:p>
            <a:r>
              <a:rPr lang="en-US" sz="3200" dirty="0">
                <a:cs typeface="Arial-SGK-TV" pitchFamily="2" charset="0"/>
              </a:rPr>
              <a:t>Bạn nào về đích thứ ba?</a:t>
            </a:r>
          </a:p>
        </p:txBody>
      </p:sp>
      <p:sp>
        <p:nvSpPr>
          <p:cNvPr id="11" name="TextBox 10"/>
          <p:cNvSpPr txBox="1"/>
          <p:nvPr/>
        </p:nvSpPr>
        <p:spPr>
          <a:xfrm>
            <a:off x="4819695" y="2058053"/>
            <a:ext cx="4421595" cy="584775"/>
          </a:xfrm>
          <a:prstGeom prst="rect">
            <a:avLst/>
          </a:prstGeom>
          <a:noFill/>
        </p:spPr>
        <p:txBody>
          <a:bodyPr wrap="none" rtlCol="0">
            <a:spAutoFit/>
          </a:bodyPr>
          <a:lstStyle/>
          <a:p>
            <a:r>
              <a:rPr lang="en-US" sz="3200" dirty="0">
                <a:solidFill>
                  <a:srgbClr val="C00000"/>
                </a:solidFill>
                <a:cs typeface="Arial-SGK-TV" pitchFamily="2" charset="0"/>
              </a:rPr>
              <a:t>Bạn thỏ về đích thứ nhất.</a:t>
            </a:r>
          </a:p>
        </p:txBody>
      </p:sp>
      <p:sp>
        <p:nvSpPr>
          <p:cNvPr id="12" name="TextBox 11"/>
          <p:cNvSpPr txBox="1"/>
          <p:nvPr/>
        </p:nvSpPr>
        <p:spPr>
          <a:xfrm>
            <a:off x="4842137" y="3468211"/>
            <a:ext cx="4178323" cy="584775"/>
          </a:xfrm>
          <a:prstGeom prst="rect">
            <a:avLst/>
          </a:prstGeom>
          <a:noFill/>
        </p:spPr>
        <p:txBody>
          <a:bodyPr wrap="none" rtlCol="0">
            <a:spAutoFit/>
          </a:bodyPr>
          <a:lstStyle/>
          <a:p>
            <a:r>
              <a:rPr lang="en-US" sz="3200" dirty="0">
                <a:solidFill>
                  <a:srgbClr val="C00000"/>
                </a:solidFill>
                <a:cs typeface="Arial-SGK-TV" pitchFamily="2" charset="0"/>
              </a:rPr>
              <a:t>Bạn cáo về đích thứ hai.</a:t>
            </a:r>
          </a:p>
        </p:txBody>
      </p:sp>
      <p:sp>
        <p:nvSpPr>
          <p:cNvPr id="13" name="TextBox 12"/>
          <p:cNvSpPr txBox="1"/>
          <p:nvPr/>
        </p:nvSpPr>
        <p:spPr>
          <a:xfrm>
            <a:off x="4842137" y="4795120"/>
            <a:ext cx="4050276" cy="584775"/>
          </a:xfrm>
          <a:prstGeom prst="rect">
            <a:avLst/>
          </a:prstGeom>
          <a:noFill/>
        </p:spPr>
        <p:txBody>
          <a:bodyPr wrap="none" rtlCol="0">
            <a:spAutoFit/>
          </a:bodyPr>
          <a:lstStyle/>
          <a:p>
            <a:r>
              <a:rPr lang="en-US" sz="3200" dirty="0">
                <a:solidFill>
                  <a:srgbClr val="C00000"/>
                </a:solidFill>
                <a:cs typeface="Arial-SGK-TV" pitchFamily="2" charset="0"/>
              </a:rPr>
              <a:t>Bạn sóc về đích thứ ba.</a:t>
            </a:r>
          </a:p>
        </p:txBody>
      </p:sp>
      <p:pic>
        <p:nvPicPr>
          <p:cNvPr id="1028" name="Picture 4" descr="Hình ảnh Ngôi Sao Vàng đẹp, Khỏe, Ngôi Sao, Vector đẹp Vector và PNG với  nền trong suốt để tải xuống miễn phí"/>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1736299" y="688251"/>
            <a:ext cx="869661" cy="8696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ình ảnh Ngôi Sao Vàng đẹp, Khỏe, Ngôi Sao, Vector đẹp Vector và PNG với  nền trong suốt để tải xuống miễn phí"/>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3216229" y="1280242"/>
            <a:ext cx="869661" cy="8696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Ngôi Sao Vàng đẹp, Khỏe, Ngôi Sao, Vector đẹp Vector và PNG với  nền trong suốt để tải xuống miễn phí"/>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588029" y="1987258"/>
            <a:ext cx="869661" cy="869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5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1000" tmFilter="0, 0; .2, .5; .8, .5; 1, 0"/>
                                        <p:tgtEl>
                                          <p:spTgt spid="1028"/>
                                        </p:tgtEl>
                                      </p:cBhvr>
                                    </p:animEffect>
                                    <p:animScale>
                                      <p:cBhvr>
                                        <p:cTn id="9" dur="500" autoRev="1" fill="hold"/>
                                        <p:tgtEl>
                                          <p:spTgt spid="1028"/>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26" presetClass="emph" presetSubtype="0" repeatCount="indefinite" fill="hold" nodeType="withEffect">
                                  <p:stCondLst>
                                    <p:cond delay="0"/>
                                  </p:stCondLst>
                                  <p:endCondLst>
                                    <p:cond evt="onNext" delay="0">
                                      <p:tgtEl>
                                        <p:sldTgt/>
                                      </p:tgtEl>
                                    </p:cond>
                                  </p:endCondLst>
                                  <p:childTnLst>
                                    <p:animEffect transition="out" filter="fade">
                                      <p:cBhvr>
                                        <p:cTn id="23" dur="1000" tmFilter="0, 0; .2, .5; .8, .5; 1, 0"/>
                                        <p:tgtEl>
                                          <p:spTgt spid="16"/>
                                        </p:tgtEl>
                                      </p:cBhvr>
                                    </p:animEffect>
                                    <p:animScale>
                                      <p:cBhvr>
                                        <p:cTn id="24" dur="500" autoRev="1" fill="hold"/>
                                        <p:tgtEl>
                                          <p:spTgt spid="1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26" presetClass="emph" presetSubtype="0" repeatCount="indefinite" fill="hold" nodeType="withEffect">
                                  <p:stCondLst>
                                    <p:cond delay="0"/>
                                  </p:stCondLst>
                                  <p:endCondLst>
                                    <p:cond evt="onNext" delay="0">
                                      <p:tgtEl>
                                        <p:sldTgt/>
                                      </p:tgtEl>
                                    </p:cond>
                                  </p:endCondLst>
                                  <p:childTnLst>
                                    <p:animEffect transition="out" filter="fade">
                                      <p:cBhvr>
                                        <p:cTn id="38" dur="1000" tmFilter="0, 0; .2, .5; .8, .5; 1, 0"/>
                                        <p:tgtEl>
                                          <p:spTgt spid="17"/>
                                        </p:tgtEl>
                                      </p:cBhvr>
                                    </p:animEffect>
                                    <p:animScale>
                                      <p:cBhvr>
                                        <p:cTn id="39" dur="500" autoRev="1" fill="hold"/>
                                        <p:tgtEl>
                                          <p:spTgt spid="17"/>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628" t="25033" r="6078" b="34880"/>
          <a:stretch/>
        </p:blipFill>
        <p:spPr>
          <a:xfrm>
            <a:off x="905435" y="1248417"/>
            <a:ext cx="10954871" cy="2735744"/>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a:t>2</a:t>
            </a:r>
          </a:p>
        </p:txBody>
      </p:sp>
      <p:sp>
        <p:nvSpPr>
          <p:cNvPr id="6" name="TextBox 5"/>
          <p:cNvSpPr txBox="1"/>
          <p:nvPr/>
        </p:nvSpPr>
        <p:spPr>
          <a:xfrm>
            <a:off x="1246908" y="4773935"/>
            <a:ext cx="5432064" cy="584775"/>
          </a:xfrm>
          <a:prstGeom prst="rect">
            <a:avLst/>
          </a:prstGeom>
          <a:noFill/>
        </p:spPr>
        <p:txBody>
          <a:bodyPr wrap="none" rtlCol="0">
            <a:spAutoFit/>
          </a:bodyPr>
          <a:lstStyle/>
          <a:p>
            <a:r>
              <a:rPr lang="en-US" sz="3200" dirty="0">
                <a:cs typeface="Arial-SGK-TV" pitchFamily="2" charset="0"/>
              </a:rPr>
              <a:t>Cáo đứng gần thỏ hay sóc hơn?</a:t>
            </a:r>
          </a:p>
        </p:txBody>
      </p:sp>
      <p:pic>
        <p:nvPicPr>
          <p:cNvPr id="7" name="Picture 4" descr="Hình ảnh Ngôi Sao Vàng đẹp, Khỏe, Ngôi Sao, Vector đẹp Vector và PNG với  nền trong suốt để tải xuống miễn phí"/>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7347390" y="720436"/>
            <a:ext cx="869661" cy="869661"/>
          </a:xfrm>
          <a:prstGeom prst="rect">
            <a:avLst/>
          </a:prstGeom>
          <a:noFill/>
          <a:extLst>
            <a:ext uri="{909E8E84-426E-40DD-AFC4-6F175D3DCCD1}">
              <a14:hiddenFill xmlns:a14="http://schemas.microsoft.com/office/drawing/2010/main">
                <a:solidFill>
                  <a:srgbClr val="FFFFFF"/>
                </a:solidFill>
              </a14:hiddenFill>
            </a:ext>
          </a:extLst>
        </p:spPr>
      </p:pic>
      <p:sp>
        <p:nvSpPr>
          <p:cNvPr id="9" name="Arc 8"/>
          <p:cNvSpPr/>
          <p:nvPr/>
        </p:nvSpPr>
        <p:spPr>
          <a:xfrm rot="19382202">
            <a:off x="7311594" y="1440541"/>
            <a:ext cx="1810911" cy="1423842"/>
          </a:xfrm>
          <a:prstGeom prst="arc">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rot="19382202">
            <a:off x="8463153" y="1440540"/>
            <a:ext cx="1810911" cy="1423842"/>
          </a:xfrm>
          <a:prstGeom prst="arc">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rot="19382202">
            <a:off x="9599660" y="1483889"/>
            <a:ext cx="1696271" cy="1335462"/>
          </a:xfrm>
          <a:prstGeom prst="arc">
            <a:avLst>
              <a:gd name="adj1" fmla="val 16200000"/>
              <a:gd name="adj2" fmla="val 36258"/>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rot="19382202">
            <a:off x="6289727" y="1483889"/>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rot="19382202">
            <a:off x="5236129" y="1496697"/>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rot="19382202">
            <a:off x="4232161" y="1471081"/>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9382202">
            <a:off x="3202157" y="1438886"/>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rot="19382202">
            <a:off x="2095013" y="1528268"/>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19382202">
            <a:off x="1005212" y="1554506"/>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1246907" y="5563709"/>
            <a:ext cx="4017831" cy="584775"/>
          </a:xfrm>
          <a:prstGeom prst="rect">
            <a:avLst/>
          </a:prstGeom>
          <a:noFill/>
        </p:spPr>
        <p:txBody>
          <a:bodyPr wrap="none" rtlCol="0">
            <a:spAutoFit/>
          </a:bodyPr>
          <a:lstStyle/>
          <a:p>
            <a:r>
              <a:rPr lang="en-US" sz="3200" dirty="0">
                <a:solidFill>
                  <a:srgbClr val="C00000"/>
                </a:solidFill>
                <a:cs typeface="Arial-SGK-TV" pitchFamily="2" charset="0"/>
              </a:rPr>
              <a:t>Cáo đứng gần thỏ hơn.</a:t>
            </a:r>
          </a:p>
        </p:txBody>
      </p:sp>
      <p:sp>
        <p:nvSpPr>
          <p:cNvPr id="22" name="TextBox 21"/>
          <p:cNvSpPr txBox="1"/>
          <p:nvPr/>
        </p:nvSpPr>
        <p:spPr>
          <a:xfrm>
            <a:off x="11174635" y="921181"/>
            <a:ext cx="393056" cy="584775"/>
          </a:xfrm>
          <a:prstGeom prst="rect">
            <a:avLst/>
          </a:prstGeom>
          <a:noFill/>
        </p:spPr>
        <p:txBody>
          <a:bodyPr wrap="none" rtlCol="0">
            <a:spAutoFit/>
          </a:bodyPr>
          <a:lstStyle/>
          <a:p>
            <a:r>
              <a:rPr lang="en-US" sz="3200" dirty="0">
                <a:solidFill>
                  <a:srgbClr val="C00000"/>
                </a:solidFill>
              </a:rPr>
              <a:t>3</a:t>
            </a:r>
          </a:p>
        </p:txBody>
      </p:sp>
      <p:sp>
        <p:nvSpPr>
          <p:cNvPr id="23" name="TextBox 22"/>
          <p:cNvSpPr txBox="1"/>
          <p:nvPr/>
        </p:nvSpPr>
        <p:spPr>
          <a:xfrm>
            <a:off x="881220" y="1152481"/>
            <a:ext cx="393056" cy="584775"/>
          </a:xfrm>
          <a:prstGeom prst="rect">
            <a:avLst/>
          </a:prstGeom>
          <a:noFill/>
        </p:spPr>
        <p:txBody>
          <a:bodyPr wrap="none" rtlCol="0">
            <a:spAutoFit/>
          </a:bodyPr>
          <a:lstStyle/>
          <a:p>
            <a:r>
              <a:rPr lang="en-US" sz="3200" dirty="0">
                <a:solidFill>
                  <a:srgbClr val="C00000"/>
                </a:solidFill>
              </a:rPr>
              <a:t>6</a:t>
            </a:r>
          </a:p>
        </p:txBody>
      </p:sp>
    </p:spTree>
    <p:extLst>
      <p:ext uri="{BB962C8B-B14F-4D97-AF65-F5344CB8AC3E}">
        <p14:creationId xmlns:p14="http://schemas.microsoft.com/office/powerpoint/2010/main" val="41772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linds(horizont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linds(horizont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6" grpId="0" animBg="1"/>
      <p:bldP spid="17" grpId="0" animBg="1"/>
      <p:bldP spid="18" grpId="0" animBg="1"/>
      <p:bldP spid="19" grpId="0" animBg="1"/>
      <p:bldP spid="20" grpId="0" animBg="1"/>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9250" r="90750">
                        <a14:foregroundMark x1="35500" y1="16667" x2="37250" y2="28667"/>
                        <a14:foregroundMark x1="34750" y1="13667" x2="30000" y2="25333"/>
                        <a14:foregroundMark x1="27500" y1="27000" x2="28750" y2="33667"/>
                        <a14:foregroundMark x1="28750" y1="28667" x2="26500" y2="24333"/>
                        <a14:foregroundMark x1="25500" y1="25000" x2="26250" y2="26000"/>
                        <a14:foregroundMark x1="37500" y1="17000" x2="39250" y2="12667"/>
                        <a14:foregroundMark x1="37000" y1="13667" x2="37750" y2="11000"/>
                        <a14:foregroundMark x1="40750" y1="31333" x2="42000" y2="34333"/>
                        <a14:foregroundMark x1="39750" y1="33333" x2="40750" y2="34667"/>
                      </a14:backgroundRemoval>
                    </a14:imgEffect>
                  </a14:imgLayer>
                </a14:imgProps>
              </a:ext>
              <a:ext uri="{28A0092B-C50C-407E-A947-70E740481C1C}">
                <a14:useLocalDpi xmlns:a14="http://schemas.microsoft.com/office/drawing/2010/main" val="0"/>
              </a:ext>
            </a:extLst>
          </a:blip>
          <a:stretch>
            <a:fillRect/>
          </a:stretch>
        </p:blipFill>
        <p:spPr>
          <a:xfrm>
            <a:off x="1634836" y="2036617"/>
            <a:ext cx="4197928" cy="3148446"/>
          </a:xfrm>
          <a:prstGeom prst="rect">
            <a:avLst/>
          </a:prstGeom>
        </p:spPr>
      </p:pic>
      <p:sp>
        <p:nvSpPr>
          <p:cNvPr id="5" name="Cloud 4"/>
          <p:cNvSpPr/>
          <p:nvPr/>
        </p:nvSpPr>
        <p:spPr>
          <a:xfrm>
            <a:off x="5126182" y="374073"/>
            <a:ext cx="6428509" cy="3408218"/>
          </a:xfrm>
          <a:prstGeom prst="cloud">
            <a:avLst/>
          </a:prstGeom>
          <a:solidFill>
            <a:schemeClr val="accent1">
              <a:lumMod val="20000"/>
              <a:lumOff val="8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32764" y="1477879"/>
            <a:ext cx="4540154" cy="923330"/>
          </a:xfrm>
          <a:prstGeom prst="rect">
            <a:avLst/>
          </a:prstGeom>
          <a:noFill/>
        </p:spPr>
        <p:txBody>
          <a:bodyPr wrap="none" rtlCol="0">
            <a:spAutoFit/>
          </a:bodyPr>
          <a:lstStyle/>
          <a:p>
            <a:r>
              <a:rPr lang="en-US" sz="5400" b="1" dirty="0">
                <a:solidFill>
                  <a:srgbClr val="FFC000"/>
                </a:solidFill>
                <a:cs typeface="Arial-SGK-TV" pitchFamily="2" charset="0"/>
              </a:rPr>
              <a:t>NGHỈ</a:t>
            </a:r>
            <a:r>
              <a:rPr lang="en-US" sz="5400" b="1" dirty="0">
                <a:solidFill>
                  <a:srgbClr val="FFC000"/>
                </a:solidFill>
                <a:latin typeface="Arial-SGK-TV" pitchFamily="2" charset="0"/>
                <a:cs typeface="Arial-SGK-TV" pitchFamily="2" charset="0"/>
              </a:rPr>
              <a:t> </a:t>
            </a:r>
            <a:r>
              <a:rPr lang="en-US" sz="5400" b="1" dirty="0">
                <a:solidFill>
                  <a:srgbClr val="FFC000"/>
                </a:solidFill>
                <a:cs typeface="Arial-SGK-TV" pitchFamily="2" charset="0"/>
              </a:rPr>
              <a:t>GIẢI LAO</a:t>
            </a:r>
          </a:p>
        </p:txBody>
      </p:sp>
    </p:spTree>
    <p:extLst>
      <p:ext uri="{BB962C8B-B14F-4D97-AF65-F5344CB8AC3E}">
        <p14:creationId xmlns:p14="http://schemas.microsoft.com/office/powerpoint/2010/main" val="184775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ÀO RỪNG HOA - SGK KẾT NỐI TRI THỨC VỚI CUỘC SỐNG - ÂM NHẠC LỚP 1 - NHẠC MỚI SÔI ĐỘNG -">
            <a:hlinkClick r:id="" action="ppaction://media"/>
          </p:cNvPr>
          <p:cNvPicPr>
            <a:picLocks noGrp="1" noChangeAspect="1"/>
          </p:cNvPicPr>
          <p:nvPr>
            <p:ph idx="1"/>
            <a:videoFile r:link="rId1"/>
            <p:extLst>
              <p:ext uri="{DAA4B4D4-6D71-4841-9C94-3DE7FCFB9230}">
                <p14:media xmlns:p14="http://schemas.microsoft.com/office/powerpoint/2010/main" r:embed="rId2">
                  <p14:trim end="10892"/>
                </p14:media>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233315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0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ags/tag3.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TotalTime>
  <Words>211</Words>
  <Application>Microsoft Office PowerPoint</Application>
  <PresentationFormat>Màn hình rộng</PresentationFormat>
  <Paragraphs>47</Paragraphs>
  <Slides>12</Slides>
  <Notes>0</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12</vt:i4>
      </vt:variant>
    </vt:vector>
  </HeadingPairs>
  <TitlesOfParts>
    <vt:vector size="18" baseType="lpstr">
      <vt:lpstr>Arial</vt:lpstr>
      <vt:lpstr>Arial-SGK-TV</vt:lpstr>
      <vt:lpstr>Calibri</vt:lpstr>
      <vt:lpstr>Calibri Light</vt:lpstr>
      <vt:lpstr>Times New Roman</vt:lpstr>
      <vt:lpstr>Office Theme</vt:lpstr>
      <vt:lpstr>Chủ đề 7</vt:lpstr>
      <vt:lpstr>Bản trình bày PowerPoint</vt:lpstr>
      <vt:lpstr>Con vật nào cao hơn?</vt:lpstr>
      <vt:lpstr>Con vật nào thấp hơn?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7</dc:title>
  <dc:creator>PC</dc:creator>
  <cp:lastModifiedBy>thanhtamthlb@gmail.com</cp:lastModifiedBy>
  <cp:revision>49</cp:revision>
  <dcterms:created xsi:type="dcterms:W3CDTF">2022-03-05T03:19:48Z</dcterms:created>
  <dcterms:modified xsi:type="dcterms:W3CDTF">2024-03-15T02:38:20Z</dcterms:modified>
</cp:coreProperties>
</file>