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2" r:id="rId3"/>
    <p:sldId id="289" r:id="rId4"/>
    <p:sldId id="306" r:id="rId5"/>
    <p:sldId id="284" r:id="rId6"/>
    <p:sldId id="285" r:id="rId7"/>
    <p:sldId id="290" r:id="rId8"/>
    <p:sldId id="298" r:id="rId9"/>
    <p:sldId id="307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549F"/>
    <a:srgbClr val="FFFAC2"/>
    <a:srgbClr val="F0C444"/>
    <a:srgbClr val="F18585"/>
    <a:srgbClr val="7FC438"/>
    <a:srgbClr val="BFE9F3"/>
    <a:srgbClr val="8B6442"/>
    <a:srgbClr val="9CEDFC"/>
    <a:srgbClr val="A0D36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894" autoAdjust="0"/>
    <p:restoredTop sz="94660"/>
  </p:normalViewPr>
  <p:slideViewPr>
    <p:cSldViewPr snapToGrid="0">
      <p:cViewPr varScale="1">
        <p:scale>
          <a:sx n="71" d="100"/>
          <a:sy n="71" d="100"/>
        </p:scale>
        <p:origin x="9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127900"/>
            <a:ext cx="11613234" cy="6602204"/>
            <a:chOff x="395894" y="149216"/>
            <a:chExt cx="8518865" cy="5066113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149216"/>
              <a:ext cx="8053438" cy="5066113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691" r:id="rId8"/>
    <p:sldLayoutId id="2147483679" r:id="rId9"/>
    <p:sldLayoutId id="214748370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3.wdp"/><Relationship Id="rId7" Type="http://schemas.microsoft.com/office/2007/relationships/hdphoto" Target="../media/hdphoto5.wdp"/><Relationship Id="rId12" Type="http://schemas.microsoft.com/office/2007/relationships/hdphoto" Target="../media/hdphoto10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microsoft.com/office/2007/relationships/hdphoto" Target="../media/hdphoto9.wdp"/><Relationship Id="rId5" Type="http://schemas.microsoft.com/office/2007/relationships/hdphoto" Target="../media/hdphoto4.wdp"/><Relationship Id="rId10" Type="http://schemas.microsoft.com/office/2007/relationships/hdphoto" Target="../media/hdphoto8.wdp"/><Relationship Id="rId4" Type="http://schemas.openxmlformats.org/officeDocument/2006/relationships/image" Target="../media/image8.png"/><Relationship Id="rId9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3.wdp"/><Relationship Id="rId5" Type="http://schemas.microsoft.com/office/2007/relationships/hdphoto" Target="../media/hdphoto12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52: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VIẾT SỐ THÀNH TỔNG CÁC TRĂM, CHỤC, ĐƠN VỊ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666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6FCD224-3CBF-5A4F-A82D-C3615518E551}"/>
              </a:ext>
            </a:extLst>
          </p:cNvPr>
          <p:cNvSpPr/>
          <p:nvPr/>
        </p:nvSpPr>
        <p:spPr>
          <a:xfrm>
            <a:off x="640080" y="1267968"/>
            <a:ext cx="5218176" cy="4754880"/>
          </a:xfrm>
          <a:prstGeom prst="rect">
            <a:avLst/>
          </a:prstGeom>
          <a:solidFill>
            <a:srgbClr val="BFE9F3">
              <a:alpha val="60000"/>
            </a:srgb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04B5A48-664B-2647-8697-273A262499A8}"/>
              </a:ext>
            </a:extLst>
          </p:cNvPr>
          <p:cNvGrpSpPr/>
          <p:nvPr/>
        </p:nvGrpSpPr>
        <p:grpSpPr>
          <a:xfrm>
            <a:off x="1186212" y="1766279"/>
            <a:ext cx="4125910" cy="1614173"/>
            <a:chOff x="1663812" y="2307892"/>
            <a:chExt cx="3409843" cy="1334027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3DB3792F-D8D9-D847-B87B-855C89324032}"/>
                </a:ext>
              </a:extLst>
            </p:cNvPr>
            <p:cNvGrpSpPr/>
            <p:nvPr/>
          </p:nvGrpSpPr>
          <p:grpSpPr>
            <a:xfrm>
              <a:off x="3387390" y="2621002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B1C88552-25A8-B24E-A50A-AAD02A85C3A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FDCF056-713E-2043-9B61-5E63059981B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F7D686DD-9617-F641-BCCE-737C3C10E9C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5B8DE0F1-40F3-9C46-B121-53E8AAF0C34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218861C-2345-624D-918E-2453053739E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81FCECAE-88E8-614F-A556-1F45E3677F1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E78DB6B2-BAE5-C544-A87F-CEFD290F0EE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6A1B1F3D-9384-7C4E-9463-E03DF83C32E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72C98DE2-C1D9-6F44-A14E-7CF6C7539BE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C1374E4E-53D8-8A4C-B43B-09BBF990772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4CBBBFE2-416F-DB4B-8724-72120C974685}"/>
                </a:ext>
              </a:extLst>
            </p:cNvPr>
            <p:cNvGrpSpPr/>
            <p:nvPr/>
          </p:nvGrpSpPr>
          <p:grpSpPr>
            <a:xfrm>
              <a:off x="3615725" y="2616779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163E394D-13F3-5945-A3F4-3CBD526A54F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485E74F2-CF1F-AB41-9039-D9E3359DC90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2A7B3635-494B-2944-B29E-23E89308EDF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8F891807-D5CD-8D4E-9062-B815E66486B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5056572F-5319-6445-AC0A-4973364B0703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F84D83F5-F8C8-F847-901B-6C9ABCCA7A4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16458BF9-05B8-A04C-9084-8D5212698EF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801A363B-8F38-804C-84C9-FDCF8A6FC1DB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38B06FB2-A991-4742-B54F-9911B35D605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8D4F1A1F-06A5-864F-89DA-3FDAAC48264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8F799F7-0DC2-0149-BCEA-DC80D3B39330}"/>
                </a:ext>
              </a:extLst>
            </p:cNvPr>
            <p:cNvGrpSpPr/>
            <p:nvPr/>
          </p:nvGrpSpPr>
          <p:grpSpPr>
            <a:xfrm>
              <a:off x="1663812" y="2307892"/>
              <a:ext cx="1329941" cy="1329941"/>
              <a:chOff x="1005444" y="2289604"/>
              <a:chExt cx="1329941" cy="1329941"/>
            </a:xfrm>
          </p:grpSpPr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25E40EA2-3E19-7644-8D2F-B9CCEBD7E0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5444" y="22896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id="{7CED5E95-D584-5E4B-B703-1597B3823E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7844" y="24420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621EE2C7-F59E-5846-9ED0-AD2607637A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0244" y="2594404"/>
                <a:ext cx="1025141" cy="1025141"/>
              </a:xfrm>
              <a:prstGeom prst="rect">
                <a:avLst/>
              </a:prstGeom>
            </p:spPr>
          </p:pic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6C0EFEA0-5F5A-754D-8BED-1E18DA09828C}"/>
                </a:ext>
              </a:extLst>
            </p:cNvPr>
            <p:cNvGrpSpPr/>
            <p:nvPr/>
          </p:nvGrpSpPr>
          <p:grpSpPr>
            <a:xfrm>
              <a:off x="3819837" y="2618890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F865FBDE-603C-BB40-ADC8-CEB8929258C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4672DAD1-66D4-804A-981A-252878C0071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02CC302C-05FD-9341-B0BC-A43B484CA9A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43E00F2B-DBEE-124C-A716-809C32D41FD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E0EEC01C-7201-B849-A8EF-723C3202000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1EB0AFB2-810F-8A40-B9EE-6B40E992FC2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DFF48A39-1167-8749-A50B-9AE30255AF1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732368F8-491F-CD4C-A235-2036584250CD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151124D1-6BFC-FB47-AAE1-D4475E67B5F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126881A5-A0EF-1047-A453-4646A19AC5F2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0663161E-9355-7845-BE49-D6F34C023D47}"/>
                </a:ext>
              </a:extLst>
            </p:cNvPr>
            <p:cNvGrpSpPr/>
            <p:nvPr/>
          </p:nvGrpSpPr>
          <p:grpSpPr>
            <a:xfrm>
              <a:off x="4036297" y="2614667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9CFD6B05-FBDA-3048-A1EE-B1A5C7C9CBE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D4B7CF98-6F50-544D-9F3A-A4BB13A7223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3738F6C2-6E53-9346-B1D1-360DBC8D107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072CC14E-643E-DA40-9CD7-B746A345659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E18920EE-9061-8247-A60E-756BC8E1096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A94783F0-0CE8-3746-837C-B1F1C9C934A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CF73C06F-AE80-F04F-9669-F2B2089E3A1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6217AA86-76CB-2A47-9585-FD19C359B3D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B13C0193-6D33-5F45-BC68-EE61370AED42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ADAED7C1-0484-0D4B-9B16-C40C6D67134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2F737C12-114A-EA4B-B444-B7FD76B3A39A}"/>
                </a:ext>
              </a:extLst>
            </p:cNvPr>
            <p:cNvGrpSpPr/>
            <p:nvPr/>
          </p:nvGrpSpPr>
          <p:grpSpPr>
            <a:xfrm>
              <a:off x="4240409" y="2598627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6F49404B-F1B8-3C42-92C8-EB3CC290F6CF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071A3A90-5AE9-4E47-A98D-2A057D2CBF2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76EB009D-85E8-CD4A-BB1B-76FCCD237A19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F33BB3E2-C90F-CB48-A796-B9AEE42FC62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9EF40DDF-C51D-994D-AB01-8364975FDC4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41561FC9-165F-0D44-BF07-DF00EC0EE0B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F786FFE1-0FB0-1B4E-824B-42EFDABEC38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E52FA5B1-9951-304C-ABA1-EBBA68EBA2A5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523D0F9C-7FEA-714A-AF6D-C5F1F17D6D9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BA4DA503-7FFA-FF45-AE27-8F69DFD41C0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DD592F97-45D3-9D46-8B45-C62341262C1E}"/>
                </a:ext>
              </a:extLst>
            </p:cNvPr>
            <p:cNvGrpSpPr/>
            <p:nvPr/>
          </p:nvGrpSpPr>
          <p:grpSpPr>
            <a:xfrm>
              <a:off x="4456869" y="2594404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F53133F4-1C62-4440-932D-1B8E1E5FBE15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FD902E76-4821-1B44-8C52-737F255634D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DCB7D09E-2AA9-0641-B607-5A42043BE03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FC6427EA-3C5D-9242-ACD8-BB35AD80268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4F966D85-DCC9-D546-977B-6BA671006E9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A8072F36-F592-974E-AF8C-A4F5C2C3C94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D84DCD3B-8461-D245-8336-FCA090E127B4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F0B55E05-A5B7-E042-A4FD-A5EC5E6EA77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57AFDB19-3E8E-ED45-A242-99DDABF1AEA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15F4D7DF-6B1B-5546-87DE-C6E7F813C2B1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44EEEFDA-606D-A644-AB8D-FF5FAD406317}"/>
                </a:ext>
              </a:extLst>
            </p:cNvPr>
            <p:cNvGrpSpPr/>
            <p:nvPr/>
          </p:nvGrpSpPr>
          <p:grpSpPr>
            <a:xfrm>
              <a:off x="4991696" y="3097224"/>
              <a:ext cx="81959" cy="510458"/>
              <a:chOff x="7152671" y="2046460"/>
              <a:chExt cx="90155" cy="450774"/>
            </a:xfrm>
            <a:solidFill>
              <a:schemeClr val="bg1"/>
            </a:solidFill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9BA1718A-5841-AC4A-8658-905A2C11071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FC930E58-BB1C-F340-8ACD-D078EE38CB39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6E15C16C-B91B-BC4F-999F-614926E5ABE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D3FA0E67-EED2-9F4E-BE85-F4703EDC560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C93CF2BF-5F4B-AA45-A4F6-20ED98007AC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1C1BE9B-2349-9847-ABFA-0ACA0234BAB0}"/>
              </a:ext>
            </a:extLst>
          </p:cNvPr>
          <p:cNvSpPr txBox="1"/>
          <p:nvPr/>
        </p:nvSpPr>
        <p:spPr>
          <a:xfrm>
            <a:off x="1043632" y="3644103"/>
            <a:ext cx="4452116" cy="1951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2800" dirty="0"/>
              <a:t>Số 345 gồm </a:t>
            </a:r>
          </a:p>
          <a:p>
            <a:pPr algn="ctr">
              <a:lnSpc>
                <a:spcPct val="150000"/>
              </a:lnSpc>
            </a:pPr>
            <a:r>
              <a:rPr lang="en-VN" sz="2800" dirty="0"/>
              <a:t>3 trăm, 4 chục, 5 đơn vị </a:t>
            </a:r>
          </a:p>
          <a:p>
            <a:pPr algn="ctr">
              <a:lnSpc>
                <a:spcPct val="150000"/>
              </a:lnSpc>
            </a:pPr>
            <a:r>
              <a:rPr lang="en-VN" sz="2800" dirty="0"/>
              <a:t>Ta viết: 345 = 300 + 40 + 5</a:t>
            </a:r>
          </a:p>
        </p:txBody>
      </p:sp>
      <p:sp>
        <p:nvSpPr>
          <p:cNvPr id="321" name="Rectangle 320">
            <a:extLst>
              <a:ext uri="{FF2B5EF4-FFF2-40B4-BE49-F238E27FC236}">
                <a16:creationId xmlns:a16="http://schemas.microsoft.com/office/drawing/2014/main" id="{657E54D6-B415-BA4B-9591-17DC9A315F41}"/>
              </a:ext>
            </a:extLst>
          </p:cNvPr>
          <p:cNvSpPr/>
          <p:nvPr/>
        </p:nvSpPr>
        <p:spPr>
          <a:xfrm>
            <a:off x="6039885" y="1265108"/>
            <a:ext cx="5218176" cy="4754880"/>
          </a:xfrm>
          <a:prstGeom prst="rect">
            <a:avLst/>
          </a:prstGeom>
          <a:solidFill>
            <a:srgbClr val="BFE9F3">
              <a:alpha val="60000"/>
            </a:srgb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99" name="TextBox 398">
            <a:extLst>
              <a:ext uri="{FF2B5EF4-FFF2-40B4-BE49-F238E27FC236}">
                <a16:creationId xmlns:a16="http://schemas.microsoft.com/office/drawing/2014/main" id="{0D88478D-8FAA-6A49-B880-5B73E4B8E5C0}"/>
              </a:ext>
            </a:extLst>
          </p:cNvPr>
          <p:cNvSpPr txBox="1"/>
          <p:nvPr/>
        </p:nvSpPr>
        <p:spPr>
          <a:xfrm>
            <a:off x="6641536" y="3641243"/>
            <a:ext cx="4055918" cy="1951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2800" dirty="0"/>
              <a:t>Số 408 gồm </a:t>
            </a:r>
          </a:p>
          <a:p>
            <a:pPr algn="ctr">
              <a:lnSpc>
                <a:spcPct val="150000"/>
              </a:lnSpc>
            </a:pPr>
            <a:r>
              <a:rPr lang="en-VN" sz="2800" dirty="0"/>
              <a:t>4 trăm, 0 chục, 8 đơn vị </a:t>
            </a:r>
          </a:p>
          <a:p>
            <a:pPr algn="ctr">
              <a:lnSpc>
                <a:spcPct val="150000"/>
              </a:lnSpc>
            </a:pPr>
            <a:r>
              <a:rPr lang="en-VN" sz="2800" dirty="0"/>
              <a:t>Ta viết: 408 = 400 + 8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1512C12-ED3A-C04F-9BE3-DD848B646941}"/>
              </a:ext>
            </a:extLst>
          </p:cNvPr>
          <p:cNvGrpSpPr/>
          <p:nvPr/>
        </p:nvGrpSpPr>
        <p:grpSpPr>
          <a:xfrm>
            <a:off x="6586017" y="1763419"/>
            <a:ext cx="3856680" cy="1611513"/>
            <a:chOff x="6586017" y="1885339"/>
            <a:chExt cx="3856680" cy="1611513"/>
          </a:xfrm>
        </p:grpSpPr>
        <p:grpSp>
          <p:nvGrpSpPr>
            <p:cNvPr id="325" name="Group 324">
              <a:extLst>
                <a:ext uri="{FF2B5EF4-FFF2-40B4-BE49-F238E27FC236}">
                  <a16:creationId xmlns:a16="http://schemas.microsoft.com/office/drawing/2014/main" id="{BC4C6A7D-7C69-1941-B0F0-538CABD5C709}"/>
                </a:ext>
              </a:extLst>
            </p:cNvPr>
            <p:cNvGrpSpPr/>
            <p:nvPr/>
          </p:nvGrpSpPr>
          <p:grpSpPr>
            <a:xfrm>
              <a:off x="6586017" y="1885339"/>
              <a:ext cx="1609229" cy="1609229"/>
              <a:chOff x="1005444" y="2289604"/>
              <a:chExt cx="1329941" cy="1329941"/>
            </a:xfrm>
          </p:grpSpPr>
          <p:pic>
            <p:nvPicPr>
              <p:cNvPr id="376" name="Picture 375">
                <a:extLst>
                  <a:ext uri="{FF2B5EF4-FFF2-40B4-BE49-F238E27FC236}">
                    <a16:creationId xmlns:a16="http://schemas.microsoft.com/office/drawing/2014/main" id="{2D22B8C8-AFF9-3C4B-B03D-EAE59EAE2F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5444" y="22896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377" name="Picture 376">
                <a:extLst>
                  <a:ext uri="{FF2B5EF4-FFF2-40B4-BE49-F238E27FC236}">
                    <a16:creationId xmlns:a16="http://schemas.microsoft.com/office/drawing/2014/main" id="{5BBCC7ED-E064-C54D-A048-C5F4D6EE50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7844" y="24420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378" name="Picture 377">
                <a:extLst>
                  <a:ext uri="{FF2B5EF4-FFF2-40B4-BE49-F238E27FC236}">
                    <a16:creationId xmlns:a16="http://schemas.microsoft.com/office/drawing/2014/main" id="{E07C06B1-33E8-EF4C-A79E-4D51615E0E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0244" y="2594404"/>
                <a:ext cx="1025141" cy="1025141"/>
              </a:xfrm>
              <a:prstGeom prst="rect">
                <a:avLst/>
              </a:prstGeom>
            </p:spPr>
          </p:pic>
        </p:grpSp>
        <p:grpSp>
          <p:nvGrpSpPr>
            <p:cNvPr id="327" name="Group 326">
              <a:extLst>
                <a:ext uri="{FF2B5EF4-FFF2-40B4-BE49-F238E27FC236}">
                  <a16:creationId xmlns:a16="http://schemas.microsoft.com/office/drawing/2014/main" id="{414326ED-EBBD-8549-ADF6-2CDBC9D5BA6B}"/>
                </a:ext>
              </a:extLst>
            </p:cNvPr>
            <p:cNvGrpSpPr/>
            <p:nvPr/>
          </p:nvGrpSpPr>
          <p:grpSpPr>
            <a:xfrm>
              <a:off x="10343527" y="2505549"/>
              <a:ext cx="99170" cy="988248"/>
              <a:chOff x="7152671" y="1775996"/>
              <a:chExt cx="90155" cy="721238"/>
            </a:xfrm>
            <a:solidFill>
              <a:schemeClr val="bg1"/>
            </a:solidFill>
          </p:grpSpPr>
          <p:sp>
            <p:nvSpPr>
              <p:cNvPr id="358" name="Rectangle 357">
                <a:extLst>
                  <a:ext uri="{FF2B5EF4-FFF2-40B4-BE49-F238E27FC236}">
                    <a16:creationId xmlns:a16="http://schemas.microsoft.com/office/drawing/2014/main" id="{A9A43AA3-E151-A24B-9B2C-78D23A959AD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9" name="Rectangle 358">
                <a:extLst>
                  <a:ext uri="{FF2B5EF4-FFF2-40B4-BE49-F238E27FC236}">
                    <a16:creationId xmlns:a16="http://schemas.microsoft.com/office/drawing/2014/main" id="{76DC9B31-0297-9242-BECB-D7C04BE9FDA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0" name="Rectangle 359">
                <a:extLst>
                  <a:ext uri="{FF2B5EF4-FFF2-40B4-BE49-F238E27FC236}">
                    <a16:creationId xmlns:a16="http://schemas.microsoft.com/office/drawing/2014/main" id="{58B66B29-9B8D-A54D-8455-539816947327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1" name="Rectangle 360">
                <a:extLst>
                  <a:ext uri="{FF2B5EF4-FFF2-40B4-BE49-F238E27FC236}">
                    <a16:creationId xmlns:a16="http://schemas.microsoft.com/office/drawing/2014/main" id="{DB3B481A-B99A-C34C-9D35-A9BF4DBE85A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2" name="Rectangle 361">
                <a:extLst>
                  <a:ext uri="{FF2B5EF4-FFF2-40B4-BE49-F238E27FC236}">
                    <a16:creationId xmlns:a16="http://schemas.microsoft.com/office/drawing/2014/main" id="{5E87FF2D-ABCE-8247-AA28-5E2DAB59633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3" name="Rectangle 362">
                <a:extLst>
                  <a:ext uri="{FF2B5EF4-FFF2-40B4-BE49-F238E27FC236}">
                    <a16:creationId xmlns:a16="http://schemas.microsoft.com/office/drawing/2014/main" id="{DBA4AD04-F2FE-B442-930A-F85CA383E258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4" name="Rectangle 363">
                <a:extLst>
                  <a:ext uri="{FF2B5EF4-FFF2-40B4-BE49-F238E27FC236}">
                    <a16:creationId xmlns:a16="http://schemas.microsoft.com/office/drawing/2014/main" id="{D1D58BAF-534E-AC48-ABA8-5CE6A6F80AE0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5" name="Rectangle 364">
                <a:extLst>
                  <a:ext uri="{FF2B5EF4-FFF2-40B4-BE49-F238E27FC236}">
                    <a16:creationId xmlns:a16="http://schemas.microsoft.com/office/drawing/2014/main" id="{A9337D47-AE86-CF46-A7F8-F5AF24C083EB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00" name="Picture 399">
              <a:extLst>
                <a:ext uri="{FF2B5EF4-FFF2-40B4-BE49-F238E27FC236}">
                  <a16:creationId xmlns:a16="http://schemas.microsoft.com/office/drawing/2014/main" id="{5800DB4D-800C-7548-A3EE-FE6CDC159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6974" y="2256431"/>
              <a:ext cx="1240421" cy="12404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394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build="p"/>
      <p:bldP spid="321" grpId="0" animBg="1"/>
      <p:bldP spid="3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22EA1EA-76E2-DF42-A0EC-A048E28BF6AD}"/>
              </a:ext>
            </a:extLst>
          </p:cNvPr>
          <p:cNvSpPr/>
          <p:nvPr/>
        </p:nvSpPr>
        <p:spPr>
          <a:xfrm>
            <a:off x="1320409" y="1051560"/>
            <a:ext cx="9490221" cy="4754880"/>
          </a:xfrm>
          <a:prstGeom prst="rect">
            <a:avLst/>
          </a:prstGeom>
          <a:solidFill>
            <a:srgbClr val="BFE9F3">
              <a:alpha val="60000"/>
            </a:srgb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10FA67F6-BB34-B84D-9B10-947EE6439FAE}"/>
              </a:ext>
            </a:extLst>
          </p:cNvPr>
          <p:cNvGrpSpPr/>
          <p:nvPr/>
        </p:nvGrpSpPr>
        <p:grpSpPr>
          <a:xfrm>
            <a:off x="2728202" y="1652389"/>
            <a:ext cx="6674634" cy="1776611"/>
            <a:chOff x="2239093" y="1733012"/>
            <a:chExt cx="6674634" cy="177661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5C3784E-6CB3-A243-B8F5-800321715C79}"/>
                </a:ext>
              </a:extLst>
            </p:cNvPr>
            <p:cNvGrpSpPr/>
            <p:nvPr/>
          </p:nvGrpSpPr>
          <p:grpSpPr>
            <a:xfrm>
              <a:off x="7381163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ADADCF15-2914-5B46-817C-1F3860AE6385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2073D23B-55D6-D040-BBD8-E20C3006977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321F92EB-5760-AF43-B755-90055D61B97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44242634-A4CA-B449-8D18-CB58011A033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07809265-2A11-9B41-8528-072439A5D1E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1BC54C99-D6D7-364F-91B4-7FF5A3908FC1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5A2F8655-2C8A-AE42-A8F6-61B1C6C255B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8E512FDC-1D11-7944-874B-62432B2AC9B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35829DAC-2223-C849-AC69-47AB3DD4B42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451CD25C-CF0E-5E4D-AA5D-D03B1A42E40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DB37254-63CC-F740-8520-5A17B6E546D6}"/>
                </a:ext>
              </a:extLst>
            </p:cNvPr>
            <p:cNvGrpSpPr/>
            <p:nvPr/>
          </p:nvGrpSpPr>
          <p:grpSpPr>
            <a:xfrm>
              <a:off x="7685078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6DDF94-EFEC-B54B-87DB-DCC993B6AC7A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06DF7812-AAC5-9B4A-9927-A1D165E44AC9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30D809EB-F9D1-D548-92B2-7DEAD6A8C97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157B2B1A-F11D-4B49-9256-C885C6B33F84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47344CF8-F259-9346-9145-8F31519F8A2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AB558E91-F1DA-554D-9E61-CA9E694F65F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01F0806C-1AA5-0749-966E-7F905A3A255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5FF5D220-2017-DF42-B342-49DB5583249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79C0B1E8-1F75-2C4E-AE74-74FAABF9A42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E9CCFB21-D1EE-954D-B6A3-0CC3C09B765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EA41948-CA71-9B49-9832-7A7C6BC2CCB2}"/>
                </a:ext>
              </a:extLst>
            </p:cNvPr>
            <p:cNvGrpSpPr/>
            <p:nvPr/>
          </p:nvGrpSpPr>
          <p:grpSpPr>
            <a:xfrm>
              <a:off x="2239093" y="1733012"/>
              <a:ext cx="1770152" cy="1770152"/>
              <a:chOff x="1005444" y="2289604"/>
              <a:chExt cx="1329941" cy="1329941"/>
            </a:xfrm>
          </p:grpSpPr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DAB6EBB7-904D-4146-AD8B-D3F1FE38CD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5444" y="22896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5E634A7B-3039-9347-9BC4-21769D9D69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7844" y="24420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CDD52D17-AC26-C54C-AA29-9FE1256F93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0244" y="2594404"/>
                <a:ext cx="1025141" cy="1025141"/>
              </a:xfrm>
              <a:prstGeom prst="rect">
                <a:avLst/>
              </a:prstGeom>
            </p:spPr>
          </p:pic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F5C7B25-DE87-F847-A701-50E28DC47D3D}"/>
                </a:ext>
              </a:extLst>
            </p:cNvPr>
            <p:cNvGrpSpPr/>
            <p:nvPr/>
          </p:nvGrpSpPr>
          <p:grpSpPr>
            <a:xfrm>
              <a:off x="7956750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8063AEE7-9118-0E4D-89E5-DD1E0A25471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B08E8982-F502-5A4E-A534-6DFAE566931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E6B4B536-1114-D443-B58B-21242EFA6060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50A4932D-A374-1447-882B-CC072AD0AA2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64749B90-8D56-134D-9DEA-C152ECF2C27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7B540DCE-7A96-0748-BB13-12E2BB78FFB6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B8AFC81E-F921-F348-818B-9C97D2656BE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C844E90E-49DC-604A-82B8-48B55E685280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9D7126CA-22D6-F541-97B4-287AFD5C6782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582CDFB0-CEDA-3645-8DAA-A8BE9ACE5532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7F9A383-F0C1-E340-BC39-ED53922E08D5}"/>
                </a:ext>
              </a:extLst>
            </p:cNvPr>
            <p:cNvGrpSpPr/>
            <p:nvPr/>
          </p:nvGrpSpPr>
          <p:grpSpPr>
            <a:xfrm>
              <a:off x="8244859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4B2E3EB-945A-444B-A90F-D78BEFDFD18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BB870FDE-ED0D-A34B-B382-0DDBC394240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1987C09-C73D-054F-ADCB-5A2E43439269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B5D41D18-26AA-1B4A-A0BA-B1CF900A2FCB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EF7F0D09-F5AA-254D-BF54-16E74C7E02D7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20CC5377-4BFD-9648-BAC7-E4524298602B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254AF3F-5E70-174B-B757-2729B8D3356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9427275-0AA7-8B4F-8C07-A399ED7FD06E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07CBF40-8C07-C749-9E00-5B4C1C9BBF45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8DDB579B-6CED-984A-A85D-CB382A7DB7F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1BFE7C0-6DFA-274F-8ABB-95A1D1E1F78A}"/>
                </a:ext>
              </a:extLst>
            </p:cNvPr>
            <p:cNvGrpSpPr/>
            <p:nvPr/>
          </p:nvGrpSpPr>
          <p:grpSpPr>
            <a:xfrm>
              <a:off x="8516531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56AE092-B43A-964E-8AB8-EF05B54C9FC3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3315DEC-D7F0-AA4F-B87C-35211EE74DB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7CDAAF5-1EF0-6E4B-8185-2ACE80CA5ED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56A9AB9E-F157-F846-82DA-F79E4DB3BCC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9F9ABE11-A256-7441-BDCB-4139661E48AF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F26DD62-F9C5-3149-9DEC-A17F57E3FE7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D83BAC9-B8DD-BE49-A739-365B65F70AC9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772611A-3825-D647-BFEF-93B4F8D289E5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8F45EF1-9A56-5C48-8665-FA185171C51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B7D1E11-361A-1A45-BC28-80203B466023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AF1F70B-6670-654A-B65D-F2C27996C51F}"/>
                </a:ext>
              </a:extLst>
            </p:cNvPr>
            <p:cNvGrpSpPr/>
            <p:nvPr/>
          </p:nvGrpSpPr>
          <p:grpSpPr>
            <a:xfrm>
              <a:off x="8804640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238D636-02A8-934D-BAD7-2AA2D11739C9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0F8FFBF-744E-9C4F-94AB-E6E5F8B48EC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3A1EBEC-0D26-154B-8ECE-427E177148A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DB2F404-5441-0F40-B223-DF96A1D130C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92727AF-8A4E-984E-80C0-8C880499932B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86E15B1-1F57-974B-928F-E3C4B03F9B61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11E98106-CD6E-3047-A47C-A8A585C095A4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787EDAB-8EB6-0F48-8B1D-BB52580C8D0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070EE9F-ADD9-714F-B38D-E97ABE0466C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BAEDA1E-0F65-8440-A78B-E21BA8367691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70E8DA8D-FC9C-4E4D-9C83-CEA96F3FF0D8}"/>
                </a:ext>
              </a:extLst>
            </p:cNvPr>
            <p:cNvGrpSpPr/>
            <p:nvPr/>
          </p:nvGrpSpPr>
          <p:grpSpPr>
            <a:xfrm>
              <a:off x="4525486" y="1733012"/>
              <a:ext cx="1770152" cy="1770152"/>
              <a:chOff x="1005444" y="2289604"/>
              <a:chExt cx="1329941" cy="1329941"/>
            </a:xfrm>
          </p:grpSpPr>
          <p:pic>
            <p:nvPicPr>
              <p:cNvPr id="82" name="Picture 81">
                <a:extLst>
                  <a:ext uri="{FF2B5EF4-FFF2-40B4-BE49-F238E27FC236}">
                    <a16:creationId xmlns:a16="http://schemas.microsoft.com/office/drawing/2014/main" id="{2BCCE2EC-58ED-4C41-8003-A11E0623F9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5444" y="22896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83" name="Picture 82">
                <a:extLst>
                  <a:ext uri="{FF2B5EF4-FFF2-40B4-BE49-F238E27FC236}">
                    <a16:creationId xmlns:a16="http://schemas.microsoft.com/office/drawing/2014/main" id="{A9C7BDCD-3086-DA48-BEA1-F80A9291A5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7844" y="24420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84" name="Picture 83">
                <a:extLst>
                  <a:ext uri="{FF2B5EF4-FFF2-40B4-BE49-F238E27FC236}">
                    <a16:creationId xmlns:a16="http://schemas.microsoft.com/office/drawing/2014/main" id="{F093DF17-CAEE-4F42-88E3-538ED78149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0244" y="2594404"/>
                <a:ext cx="1025141" cy="1025141"/>
              </a:xfrm>
              <a:prstGeom prst="rect">
                <a:avLst/>
              </a:prstGeom>
            </p:spPr>
          </p:pic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80D3EEE7-2073-794D-9167-0D44110638D7}"/>
                </a:ext>
              </a:extLst>
            </p:cNvPr>
            <p:cNvGrpSpPr/>
            <p:nvPr/>
          </p:nvGrpSpPr>
          <p:grpSpPr>
            <a:xfrm>
              <a:off x="7050725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AFD4191E-1EF9-DD40-BC0B-E6A95DFCC79A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2B904E26-3968-1E4C-A2E6-FEEEA19E2A09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777FE4C1-6F2C-A243-986D-EEE8041937A6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D966F8E0-CB1D-2949-B99F-CF00A92F1E0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3C4813F3-9198-CC45-A807-28BEFCCD268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BCA2AAC3-D3FB-6C46-A239-F22A43EE83B1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1AFB44F9-2045-784A-8222-76045CF0ACFF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17909FA-BF32-B244-8718-902F2BE7877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F5A00142-95C7-B64A-A886-AAA246CAD96F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DF6BE0C6-2227-E14E-824D-BBC2E97CBE3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A90F061F-74AD-B54B-91E1-FF181F0C5E77}"/>
              </a:ext>
            </a:extLst>
          </p:cNvPr>
          <p:cNvSpPr txBox="1"/>
          <p:nvPr/>
        </p:nvSpPr>
        <p:spPr>
          <a:xfrm>
            <a:off x="4191842" y="3642004"/>
            <a:ext cx="4055919" cy="1951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2800" dirty="0"/>
              <a:t>Số 670 gồm </a:t>
            </a:r>
          </a:p>
          <a:p>
            <a:pPr algn="ctr">
              <a:lnSpc>
                <a:spcPct val="150000"/>
              </a:lnSpc>
            </a:pPr>
            <a:r>
              <a:rPr lang="en-VN" sz="2800" dirty="0"/>
              <a:t>6 trăm, 7 chục, 0 đơn vị </a:t>
            </a:r>
          </a:p>
          <a:p>
            <a:pPr algn="ctr">
              <a:lnSpc>
                <a:spcPct val="150000"/>
              </a:lnSpc>
            </a:pPr>
            <a:r>
              <a:rPr lang="en-VN" sz="2800" dirty="0"/>
              <a:t>Ta viết: 670 = 600 + 70 </a:t>
            </a:r>
          </a:p>
        </p:txBody>
      </p:sp>
    </p:spTree>
    <p:extLst>
      <p:ext uri="{BB962C8B-B14F-4D97-AF65-F5344CB8AC3E}">
        <p14:creationId xmlns:p14="http://schemas.microsoft.com/office/powerpoint/2010/main" val="72819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67966" y="254094"/>
            <a:ext cx="8287714" cy="570588"/>
            <a:chOff x="1183343" y="1464304"/>
            <a:chExt cx="8287714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</a:t>
              </a:r>
              <a:r>
                <a:rPr lang="en-US" sz="2800" dirty="0" err="1"/>
                <a:t>viết</a:t>
              </a:r>
              <a:r>
                <a:rPr lang="en-US" sz="2800" dirty="0"/>
                <a:t> </a:t>
              </a:r>
              <a:r>
                <a:rPr lang="en-US" sz="2800" dirty="0" err="1"/>
                <a:t>thành</a:t>
              </a:r>
              <a:r>
                <a:rPr lang="en-US" sz="2800" dirty="0"/>
                <a:t> </a:t>
              </a:r>
              <a:r>
                <a:rPr lang="en-US" sz="2800" dirty="0" err="1"/>
                <a:t>tổng</a:t>
              </a:r>
              <a:r>
                <a:rPr lang="en-US" sz="2800" dirty="0"/>
                <a:t> </a:t>
              </a:r>
              <a:r>
                <a:rPr lang="en-US" sz="2800" dirty="0" err="1"/>
                <a:t>nào</a:t>
              </a:r>
              <a:r>
                <a:rPr lang="en-US" sz="2800" dirty="0"/>
                <a:t>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40CC701D-A734-7B4F-972F-571CE3A67A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0" r="2267"/>
          <a:stretch/>
        </p:blipFill>
        <p:spPr>
          <a:xfrm>
            <a:off x="1180406" y="1107084"/>
            <a:ext cx="9975274" cy="5449455"/>
          </a:xfrm>
          <a:prstGeom prst="rect">
            <a:avLst/>
          </a:prstGeom>
          <a:ln w="38100">
            <a:noFill/>
          </a:ln>
        </p:spPr>
      </p:pic>
      <p:sp>
        <p:nvSpPr>
          <p:cNvPr id="21" name="Arc 20">
            <a:extLst>
              <a:ext uri="{FF2B5EF4-FFF2-40B4-BE49-F238E27FC236}">
                <a16:creationId xmlns:a16="http://schemas.microsoft.com/office/drawing/2014/main" id="{36C18631-4CAA-C340-8FD4-0A2335BB3F8F}"/>
              </a:ext>
            </a:extLst>
          </p:cNvPr>
          <p:cNvSpPr/>
          <p:nvPr/>
        </p:nvSpPr>
        <p:spPr>
          <a:xfrm rot="17622605" flipH="1">
            <a:off x="3283889" y="1978089"/>
            <a:ext cx="2669042" cy="3359020"/>
          </a:xfrm>
          <a:prstGeom prst="arc">
            <a:avLst>
              <a:gd name="adj1" fmla="val 16200000"/>
              <a:gd name="adj2" fmla="val 972978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1" name="Arc 40">
            <a:extLst>
              <a:ext uri="{FF2B5EF4-FFF2-40B4-BE49-F238E27FC236}">
                <a16:creationId xmlns:a16="http://schemas.microsoft.com/office/drawing/2014/main" id="{2484D964-80D2-7D4D-A70D-9048D428323D}"/>
              </a:ext>
            </a:extLst>
          </p:cNvPr>
          <p:cNvSpPr/>
          <p:nvPr/>
        </p:nvSpPr>
        <p:spPr>
          <a:xfrm rot="3977395" flipH="1" flipV="1">
            <a:off x="3724669" y="2945743"/>
            <a:ext cx="2669042" cy="3359020"/>
          </a:xfrm>
          <a:prstGeom prst="arc">
            <a:avLst>
              <a:gd name="adj1" fmla="val 17093142"/>
              <a:gd name="adj2" fmla="val 20611286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4709F432-AEFB-6847-94BF-2E742EF83F5A}"/>
              </a:ext>
            </a:extLst>
          </p:cNvPr>
          <p:cNvSpPr/>
          <p:nvPr/>
        </p:nvSpPr>
        <p:spPr>
          <a:xfrm>
            <a:off x="7949682" y="1791478"/>
            <a:ext cx="1847461" cy="2500604"/>
          </a:xfrm>
          <a:custGeom>
            <a:avLst/>
            <a:gdLst>
              <a:gd name="connsiteX0" fmla="*/ 0 w 1847461"/>
              <a:gd name="connsiteY0" fmla="*/ 0 h 2500604"/>
              <a:gd name="connsiteX1" fmla="*/ 1847461 w 1847461"/>
              <a:gd name="connsiteY1" fmla="*/ 2500604 h 2500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47461" h="2500604">
                <a:moveTo>
                  <a:pt x="0" y="0"/>
                </a:moveTo>
                <a:lnTo>
                  <a:pt x="1847461" y="2500604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96455EE8-3120-6847-BC92-2C6F871DECEC}"/>
              </a:ext>
            </a:extLst>
          </p:cNvPr>
          <p:cNvSpPr/>
          <p:nvPr/>
        </p:nvSpPr>
        <p:spPr>
          <a:xfrm flipV="1">
            <a:off x="8024328" y="3676259"/>
            <a:ext cx="1182851" cy="2444619"/>
          </a:xfrm>
          <a:custGeom>
            <a:avLst/>
            <a:gdLst>
              <a:gd name="connsiteX0" fmla="*/ 0 w 1306285"/>
              <a:gd name="connsiteY0" fmla="*/ 1063690 h 1063690"/>
              <a:gd name="connsiteX1" fmla="*/ 1306285 w 1306285"/>
              <a:gd name="connsiteY1" fmla="*/ 0 h 1063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06285" h="1063690">
                <a:moveTo>
                  <a:pt x="0" y="1063690"/>
                </a:moveTo>
                <a:lnTo>
                  <a:pt x="1306285" y="0"/>
                </a:ln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5AFE06CF-B13E-514A-91B4-14371DBCF6EF}"/>
              </a:ext>
            </a:extLst>
          </p:cNvPr>
          <p:cNvSpPr/>
          <p:nvPr/>
        </p:nvSpPr>
        <p:spPr>
          <a:xfrm>
            <a:off x="7725747" y="2948472"/>
            <a:ext cx="1847460" cy="2015413"/>
          </a:xfrm>
          <a:custGeom>
            <a:avLst/>
            <a:gdLst>
              <a:gd name="connsiteX0" fmla="*/ 0 w 1828800"/>
              <a:gd name="connsiteY0" fmla="*/ 2034074 h 2034074"/>
              <a:gd name="connsiteX1" fmla="*/ 1828800 w 1828800"/>
              <a:gd name="connsiteY1" fmla="*/ 0 h 2034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28800" h="2034074">
                <a:moveTo>
                  <a:pt x="0" y="2034074"/>
                </a:moveTo>
                <a:lnTo>
                  <a:pt x="1828800" y="0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1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184">
            <a:extLst>
              <a:ext uri="{FF2B5EF4-FFF2-40B4-BE49-F238E27FC236}">
                <a16:creationId xmlns:a16="http://schemas.microsoft.com/office/drawing/2014/main" id="{7E0E8318-4328-AE42-9DCF-2F9CB4F52B70}"/>
              </a:ext>
            </a:extLst>
          </p:cNvPr>
          <p:cNvGrpSpPr/>
          <p:nvPr/>
        </p:nvGrpSpPr>
        <p:grpSpPr>
          <a:xfrm>
            <a:off x="2791766" y="528414"/>
            <a:ext cx="8287714" cy="570588"/>
            <a:chOff x="1183343" y="1464304"/>
            <a:chExt cx="8287714" cy="570588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46B185F9-C53A-094B-BE84-49EC6EBAA86B}"/>
                </a:ext>
              </a:extLst>
            </p:cNvPr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Viết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139, 765, 992, 360, 607 </a:t>
              </a:r>
              <a:r>
                <a:rPr lang="en-US" sz="2800" dirty="0" err="1"/>
                <a:t>thành</a:t>
              </a:r>
              <a:r>
                <a:rPr lang="en-US" sz="2800" dirty="0"/>
                <a:t> </a:t>
              </a:r>
              <a:r>
                <a:rPr lang="en-US" sz="2800" dirty="0" err="1"/>
                <a:t>tổng</a:t>
              </a:r>
              <a:r>
                <a:rPr lang="en-US" sz="2800" dirty="0"/>
                <a:t>.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F25C727-A778-5143-A55F-3DD010654948}"/>
              </a:ext>
            </a:extLst>
          </p:cNvPr>
          <p:cNvGrpSpPr/>
          <p:nvPr/>
        </p:nvGrpSpPr>
        <p:grpSpPr>
          <a:xfrm>
            <a:off x="1548882" y="1287624"/>
            <a:ext cx="8677469" cy="2197359"/>
            <a:chOff x="1548882" y="1287624"/>
            <a:chExt cx="8677469" cy="219735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47033D5-EB1B-C942-99C6-D168BFC149B2}"/>
                </a:ext>
              </a:extLst>
            </p:cNvPr>
            <p:cNvSpPr/>
            <p:nvPr/>
          </p:nvSpPr>
          <p:spPr>
            <a:xfrm>
              <a:off x="1548882" y="1287624"/>
              <a:ext cx="8677469" cy="2197359"/>
            </a:xfrm>
            <a:prstGeom prst="rect">
              <a:avLst/>
            </a:prstGeom>
            <a:solidFill>
              <a:srgbClr val="FFFAC2"/>
            </a:solidFill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DF2B5D5-43A5-5D43-B21B-3C4EE3D68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4191" y="1606679"/>
              <a:ext cx="3695700" cy="17272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C6384DA-8DD7-7A45-A61E-1B1305CABDF5}"/>
                </a:ext>
              </a:extLst>
            </p:cNvPr>
            <p:cNvSpPr txBox="1"/>
            <p:nvPr/>
          </p:nvSpPr>
          <p:spPr>
            <a:xfrm>
              <a:off x="1773989" y="1442059"/>
              <a:ext cx="4113627" cy="19514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VN" sz="2800" dirty="0"/>
                <a:t>Mẫu: 123 = 100 + 20 + 3</a:t>
              </a:r>
            </a:p>
            <a:p>
              <a:pPr>
                <a:lnSpc>
                  <a:spcPct val="150000"/>
                </a:lnSpc>
              </a:pPr>
              <a:r>
                <a:rPr lang="en-VN" sz="2800" dirty="0"/>
                <a:t>         104 = 100 + 4</a:t>
              </a:r>
            </a:p>
            <a:p>
              <a:pPr>
                <a:lnSpc>
                  <a:spcPct val="150000"/>
                </a:lnSpc>
              </a:pPr>
              <a:r>
                <a:rPr lang="en-VN" sz="2800" dirty="0"/>
                <a:t>         450 = 400 + 50 </a:t>
              </a:r>
            </a:p>
          </p:txBody>
        </p:sp>
      </p:grpSp>
      <p:sp>
        <p:nvSpPr>
          <p:cNvPr id="188" name="TextBox 187">
            <a:extLst>
              <a:ext uri="{FF2B5EF4-FFF2-40B4-BE49-F238E27FC236}">
                <a16:creationId xmlns:a16="http://schemas.microsoft.com/office/drawing/2014/main" id="{C37B3F1F-A220-344D-8C31-3ABB4BF301F8}"/>
              </a:ext>
            </a:extLst>
          </p:cNvPr>
          <p:cNvSpPr txBox="1"/>
          <p:nvPr/>
        </p:nvSpPr>
        <p:spPr>
          <a:xfrm>
            <a:off x="1773988" y="3451487"/>
            <a:ext cx="8677469" cy="2894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VN" sz="3200" dirty="0"/>
              <a:t>139 = </a:t>
            </a:r>
            <a:r>
              <a:rPr lang="en-VN" sz="3200" dirty="0">
                <a:solidFill>
                  <a:srgbClr val="FF0000"/>
                </a:solidFill>
              </a:rPr>
              <a:t>100 + 30 + 9			</a:t>
            </a:r>
            <a:r>
              <a:rPr lang="en-VN" sz="3200" dirty="0"/>
              <a:t>360 = </a:t>
            </a:r>
            <a:r>
              <a:rPr lang="en-VN" sz="3200" dirty="0">
                <a:solidFill>
                  <a:srgbClr val="FF0000"/>
                </a:solidFill>
              </a:rPr>
              <a:t>300 + 60</a:t>
            </a:r>
          </a:p>
          <a:p>
            <a:pPr>
              <a:lnSpc>
                <a:spcPct val="200000"/>
              </a:lnSpc>
            </a:pPr>
            <a:r>
              <a:rPr lang="en-VN" sz="3200" dirty="0"/>
              <a:t>765 = </a:t>
            </a:r>
            <a:r>
              <a:rPr lang="en-VN" sz="3200" dirty="0">
                <a:solidFill>
                  <a:srgbClr val="FF0000"/>
                </a:solidFill>
              </a:rPr>
              <a:t>700 + 60 + 5			</a:t>
            </a:r>
            <a:r>
              <a:rPr lang="en-VN" sz="3200" dirty="0"/>
              <a:t>607 =</a:t>
            </a:r>
            <a:r>
              <a:rPr lang="en-VN" sz="3200" dirty="0">
                <a:solidFill>
                  <a:srgbClr val="FF0000"/>
                </a:solidFill>
              </a:rPr>
              <a:t> 600 + 7</a:t>
            </a:r>
          </a:p>
          <a:p>
            <a:pPr>
              <a:lnSpc>
                <a:spcPct val="200000"/>
              </a:lnSpc>
            </a:pPr>
            <a:r>
              <a:rPr lang="en-VN" sz="3200" dirty="0"/>
              <a:t>992 = </a:t>
            </a:r>
            <a:r>
              <a:rPr lang="en-VN" sz="3200" dirty="0">
                <a:solidFill>
                  <a:srgbClr val="FF0000"/>
                </a:solidFill>
              </a:rPr>
              <a:t>900 + 90 + 2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035F65C-2C00-EE43-A1B6-C47AB82DC9AA}"/>
              </a:ext>
            </a:extLst>
          </p:cNvPr>
          <p:cNvSpPr/>
          <p:nvPr/>
        </p:nvSpPr>
        <p:spPr>
          <a:xfrm>
            <a:off x="2967135" y="3713584"/>
            <a:ext cx="2612571" cy="709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dirty="0"/>
              <a:t>x</a:t>
            </a: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17DDB4AF-5FD8-BB40-9811-D5020617989D}"/>
              </a:ext>
            </a:extLst>
          </p:cNvPr>
          <p:cNvSpPr/>
          <p:nvPr/>
        </p:nvSpPr>
        <p:spPr>
          <a:xfrm>
            <a:off x="2967135" y="4651311"/>
            <a:ext cx="2612571" cy="709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dirty="0"/>
              <a:t>xxx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9E75AC0A-DC50-074D-9C12-883841C7444D}"/>
              </a:ext>
            </a:extLst>
          </p:cNvPr>
          <p:cNvSpPr/>
          <p:nvPr/>
        </p:nvSpPr>
        <p:spPr>
          <a:xfrm>
            <a:off x="2967135" y="5606465"/>
            <a:ext cx="2612571" cy="709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F2A2F65A-7F88-7C4A-BE5E-AB452CFC9AB3}"/>
              </a:ext>
            </a:extLst>
          </p:cNvPr>
          <p:cNvSpPr/>
          <p:nvPr/>
        </p:nvSpPr>
        <p:spPr>
          <a:xfrm>
            <a:off x="8466909" y="3708730"/>
            <a:ext cx="2612571" cy="709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dirty="0"/>
              <a:t>x</a:t>
            </a: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7700282A-11F9-5143-BED7-ED6BC0D5054D}"/>
              </a:ext>
            </a:extLst>
          </p:cNvPr>
          <p:cNvSpPr/>
          <p:nvPr/>
        </p:nvSpPr>
        <p:spPr>
          <a:xfrm>
            <a:off x="8466909" y="4646457"/>
            <a:ext cx="2612571" cy="709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dirty="0"/>
              <a:t>xxx</a:t>
            </a:r>
          </a:p>
        </p:txBody>
      </p:sp>
    </p:spTree>
    <p:extLst>
      <p:ext uri="{BB962C8B-B14F-4D97-AF65-F5344CB8AC3E}">
        <p14:creationId xmlns:p14="http://schemas.microsoft.com/office/powerpoint/2010/main" val="16014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0"/>
      <p:bldP spid="13" grpId="0" animBg="1"/>
      <p:bldP spid="189" grpId="0" animBg="1"/>
      <p:bldP spid="190" grpId="0" animBg="1"/>
      <p:bldP spid="191" grpId="0" animBg="1"/>
      <p:bldP spid="19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5E8A8F7-795F-3A4D-8843-213D56C793F1}"/>
              </a:ext>
            </a:extLst>
          </p:cNvPr>
          <p:cNvSpPr/>
          <p:nvPr/>
        </p:nvSpPr>
        <p:spPr>
          <a:xfrm>
            <a:off x="3456370" y="575781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7E0E8318-4328-AE42-9DCF-2F9CB4F52B70}"/>
              </a:ext>
            </a:extLst>
          </p:cNvPr>
          <p:cNvGrpSpPr/>
          <p:nvPr/>
        </p:nvGrpSpPr>
        <p:grpSpPr>
          <a:xfrm>
            <a:off x="2791766" y="528414"/>
            <a:ext cx="6903947" cy="584093"/>
            <a:chOff x="1183343" y="1464304"/>
            <a:chExt cx="6903947" cy="584093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46B185F9-C53A-094B-BE84-49EC6EBAA86B}"/>
                </a:ext>
              </a:extLst>
            </p:cNvPr>
            <p:cNvSpPr txBox="1"/>
            <p:nvPr/>
          </p:nvSpPr>
          <p:spPr>
            <a:xfrm>
              <a:off x="1952343" y="1525177"/>
              <a:ext cx="61349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?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414DC95-A495-0446-9D8A-EFDBAD19FB80}"/>
              </a:ext>
            </a:extLst>
          </p:cNvPr>
          <p:cNvSpPr txBox="1"/>
          <p:nvPr/>
        </p:nvSpPr>
        <p:spPr>
          <a:xfrm>
            <a:off x="4679425" y="479106"/>
            <a:ext cx="6043642" cy="185538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14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Sóc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nhặt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hạt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dẻ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rồi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giữ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như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sau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  <a:p>
            <a:pPr marL="457200" lvl="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prstClr val="black"/>
                </a:solidFill>
              </a:rPr>
              <a:t>Cứ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đủ</a:t>
            </a:r>
            <a:r>
              <a:rPr lang="en-US" sz="2800" dirty="0">
                <a:solidFill>
                  <a:prstClr val="black"/>
                </a:solidFill>
              </a:rPr>
              <a:t> 100 </a:t>
            </a:r>
            <a:r>
              <a:rPr lang="en-US" sz="2800" dirty="0" err="1">
                <a:solidFill>
                  <a:prstClr val="black"/>
                </a:solidFill>
              </a:rPr>
              <a:t>hạt</a:t>
            </a:r>
            <a:r>
              <a:rPr lang="en-US" sz="2800" dirty="0">
                <a:solidFill>
                  <a:prstClr val="black"/>
                </a:solidFill>
              </a:rPr>
              <a:t>, </a:t>
            </a:r>
            <a:r>
              <a:rPr lang="en-US" sz="2800" dirty="0" err="1">
                <a:solidFill>
                  <a:prstClr val="black"/>
                </a:solidFill>
              </a:rPr>
              <a:t>sóc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vào</a:t>
            </a:r>
            <a:r>
              <a:rPr lang="en-US" sz="2800" dirty="0">
                <a:solidFill>
                  <a:prstClr val="black"/>
                </a:solidFill>
              </a:rPr>
              <a:t> 1 </a:t>
            </a:r>
            <a:r>
              <a:rPr lang="en-US" sz="2800" dirty="0" err="1">
                <a:solidFill>
                  <a:prstClr val="black"/>
                </a:solidFill>
              </a:rPr>
              <a:t>giỏ</a:t>
            </a:r>
            <a:r>
              <a:rPr lang="en-US" sz="2800" dirty="0">
                <a:solidFill>
                  <a:prstClr val="black"/>
                </a:solidFill>
              </a:rPr>
              <a:t>;</a:t>
            </a:r>
          </a:p>
          <a:p>
            <a:pPr marL="457200" lvl="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prstClr val="black"/>
                </a:solidFill>
              </a:rPr>
              <a:t>Cứ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đủ</a:t>
            </a:r>
            <a:r>
              <a:rPr lang="en-US" sz="2800" dirty="0">
                <a:solidFill>
                  <a:prstClr val="black"/>
                </a:solidFill>
              </a:rPr>
              <a:t> 10 </a:t>
            </a:r>
            <a:r>
              <a:rPr lang="en-US" sz="2800" dirty="0" err="1">
                <a:solidFill>
                  <a:prstClr val="black"/>
                </a:solidFill>
              </a:rPr>
              <a:t>hạt</a:t>
            </a:r>
            <a:r>
              <a:rPr lang="en-US" sz="2800" dirty="0">
                <a:solidFill>
                  <a:prstClr val="black"/>
                </a:solidFill>
              </a:rPr>
              <a:t>, </a:t>
            </a:r>
            <a:r>
              <a:rPr lang="en-US" sz="2800" dirty="0" err="1">
                <a:solidFill>
                  <a:prstClr val="black"/>
                </a:solidFill>
              </a:rPr>
              <a:t>sóc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vào</a:t>
            </a:r>
            <a:r>
              <a:rPr lang="en-US" sz="2800" dirty="0">
                <a:solidFill>
                  <a:prstClr val="black"/>
                </a:solidFill>
              </a:rPr>
              <a:t> 1 </a:t>
            </a:r>
            <a:r>
              <a:rPr lang="en-US" sz="2800" dirty="0" err="1">
                <a:solidFill>
                  <a:prstClr val="black"/>
                </a:solidFill>
              </a:rPr>
              <a:t>túi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  <a:p>
            <a:pPr>
              <a:lnSpc>
                <a:spcPct val="114000"/>
              </a:lnSpc>
            </a:pPr>
            <a:endParaRPr lang="en-VN" dirty="0"/>
          </a:p>
        </p:txBody>
      </p:sp>
      <p:pic>
        <p:nvPicPr>
          <p:cNvPr id="70" name="Picture 2" descr="Hình ảnh Hạt Hạt Vẽ Tay Phim Hoạt Hình Vẽ Tay Phim Hoạt Hình, Quả Hạch, Món  ăn, Snack miễn phí tải tập tin PNG PSDComment và Vector">
            <a:extLst>
              <a:ext uri="{FF2B5EF4-FFF2-40B4-BE49-F238E27FC236}">
                <a16:creationId xmlns:a16="http://schemas.microsoft.com/office/drawing/2014/main" id="{E6DCF71B-8B60-8E41-B2BA-4B0E66340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0000" y1="29083" x2="40000" y2="29083"/>
                        <a14:foregroundMark x1="39167" y1="26917" x2="39167" y2="26917"/>
                        <a14:foregroundMark x1="39167" y1="27500" x2="39167" y2="27500"/>
                        <a14:foregroundMark x1="38667" y1="27750" x2="44667" y2="26667"/>
                        <a14:foregroundMark x1="29167" y1="49250" x2="31333" y2="60417"/>
                        <a14:foregroundMark x1="40583" y1="76167" x2="40583" y2="76167"/>
                        <a14:foregroundMark x1="40583" y1="76167" x2="46583" y2="77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6515">
            <a:off x="6069058" y="4925933"/>
            <a:ext cx="623591" cy="62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DD4E09F8-2EFB-0C42-9785-D9249DDA3779}"/>
              </a:ext>
            </a:extLst>
          </p:cNvPr>
          <p:cNvGrpSpPr/>
          <p:nvPr/>
        </p:nvGrpSpPr>
        <p:grpSpPr>
          <a:xfrm>
            <a:off x="825058" y="1833203"/>
            <a:ext cx="5820819" cy="2225811"/>
            <a:chOff x="825058" y="1833203"/>
            <a:chExt cx="5820819" cy="2225811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E93B1FD-EE11-5B4B-B39D-C02FB9B743EF}"/>
                </a:ext>
              </a:extLst>
            </p:cNvPr>
            <p:cNvGrpSpPr/>
            <p:nvPr/>
          </p:nvGrpSpPr>
          <p:grpSpPr>
            <a:xfrm>
              <a:off x="854136" y="2356423"/>
              <a:ext cx="5791741" cy="1702591"/>
              <a:chOff x="1804534" y="3362525"/>
              <a:chExt cx="6370915" cy="1872850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829E8BFB-D358-0C40-A329-86D6174101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4933" b="58296" l="6442" r="58896">
                            <a14:foregroundMark x1="17485" y1="51570" x2="30061" y2="54709"/>
                            <a14:foregroundMark x1="30061" y1="54709" x2="50920" y2="51121"/>
                            <a14:foregroundMark x1="50920" y1="50673" x2="52147" y2="51570"/>
                            <a14:foregroundMark x1="52147" y1="51570" x2="53374" y2="51570"/>
                            <a14:foregroundMark x1="16258" y1="51121" x2="15337" y2="51121"/>
                            <a14:foregroundMark x1="15337" y1="50673" x2="17791" y2="48879"/>
                            <a14:foregroundMark x1="51227" y1="5381" x2="51227" y2="5381"/>
                            <a14:foregroundMark x1="35583" y1="56054" x2="35583" y2="56054"/>
                            <a14:foregroundMark x1="35583" y1="56502" x2="31288" y2="55605"/>
                            <a14:foregroundMark x1="35583" y1="58296" x2="35583" y2="58296"/>
                          </a14:backgroundRemoval>
                        </a14:imgEffect>
                        <a14:imgEffect>
                          <a14:sharpenSoften amount="38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4074" b="40359"/>
              <a:stretch/>
            </p:blipFill>
            <p:spPr>
              <a:xfrm>
                <a:off x="1804534" y="3362525"/>
                <a:ext cx="2729463" cy="1689100"/>
              </a:xfrm>
              <a:prstGeom prst="rect">
                <a:avLst/>
              </a:prstGeom>
            </p:spPr>
          </p:pic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BDA67AD5-C83C-C246-9D9E-44A906013620}"/>
                  </a:ext>
                </a:extLst>
              </p:cNvPr>
              <p:cNvGrpSpPr/>
              <p:nvPr/>
            </p:nvGrpSpPr>
            <p:grpSpPr>
              <a:xfrm>
                <a:off x="6956005" y="4131892"/>
                <a:ext cx="1219444" cy="685951"/>
                <a:chOff x="5426516" y="4107225"/>
                <a:chExt cx="1219444" cy="685951"/>
              </a:xfrm>
            </p:grpSpPr>
            <p:pic>
              <p:nvPicPr>
                <p:cNvPr id="1026" name="Picture 2" descr="Hình ảnh Hạt Hạt Vẽ Tay Phim Hoạt Hình Vẽ Tay Phim Hoạt Hình, Quả Hạch, Món  ăn, Snack miễn phí tải tập tin PNG PSDComment và Vector">
                  <a:extLst>
                    <a:ext uri="{FF2B5EF4-FFF2-40B4-BE49-F238E27FC236}">
                      <a16:creationId xmlns:a16="http://schemas.microsoft.com/office/drawing/2014/main" id="{F766C233-B0A8-7447-8607-11EBFBFBA33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hqprint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10000" b="90000" l="10000" r="90000">
                              <a14:foregroundMark x1="40000" y1="29083" x2="40000" y2="29083"/>
                              <a14:foregroundMark x1="39167" y1="26917" x2="39167" y2="26917"/>
                              <a14:foregroundMark x1="39167" y1="27500" x2="39167" y2="27500"/>
                              <a14:foregroundMark x1="38667" y1="27750" x2="44667" y2="26667"/>
                              <a14:foregroundMark x1="29167" y1="49250" x2="31333" y2="60417"/>
                              <a14:foregroundMark x1="40583" y1="76167" x2="40583" y2="76167"/>
                              <a14:foregroundMark x1="40583" y1="76167" x2="46583" y2="7725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206515">
                  <a:off x="5426516" y="4107225"/>
                  <a:ext cx="685950" cy="6859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3" name="Picture 2" descr="Hình ảnh Hạt Hạt Vẽ Tay Phim Hoạt Hình Vẽ Tay Phim Hoạt Hình, Quả Hạch, Món  ăn, Snack miễn phí tải tập tin PNG PSDComment và Vector">
                  <a:extLst>
                    <a:ext uri="{FF2B5EF4-FFF2-40B4-BE49-F238E27FC236}">
                      <a16:creationId xmlns:a16="http://schemas.microsoft.com/office/drawing/2014/main" id="{A9AE8D49-21CA-9D4D-A9DB-40E5F1AFF9C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hqprint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10000" b="90000" l="10000" r="90000">
                              <a14:foregroundMark x1="40000" y1="29083" x2="40000" y2="29083"/>
                              <a14:foregroundMark x1="39167" y1="26917" x2="39167" y2="26917"/>
                              <a14:foregroundMark x1="39167" y1="27500" x2="39167" y2="27500"/>
                              <a14:foregroundMark x1="38667" y1="27750" x2="44667" y2="26667"/>
                              <a14:foregroundMark x1="29167" y1="49250" x2="31333" y2="60417"/>
                              <a14:foregroundMark x1="40583" y1="76167" x2="40583" y2="76167"/>
                              <a14:foregroundMark x1="40583" y1="76167" x2="46583" y2="7725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206515">
                  <a:off x="5960010" y="4107226"/>
                  <a:ext cx="685950" cy="6859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DAED6ACC-F4A9-E748-8F2A-F4D3AD6B6479}"/>
                  </a:ext>
                </a:extLst>
              </p:cNvPr>
              <p:cNvGrpSpPr/>
              <p:nvPr/>
            </p:nvGrpSpPr>
            <p:grpSpPr>
              <a:xfrm>
                <a:off x="4156497" y="3471725"/>
                <a:ext cx="2838887" cy="1763650"/>
                <a:chOff x="4156497" y="3471725"/>
                <a:chExt cx="2838887" cy="1763650"/>
              </a:xfrm>
            </p:grpSpPr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id="{95A6D2E9-F2D5-8F4E-A5CA-7E32EC61FDC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8759" b="89051" l="9412" r="92941">
                              <a14:foregroundMark x1="15294" y1="75182" x2="60000" y2="76642"/>
                              <a14:foregroundMark x1="60000" y1="76642" x2="84706" y2="72993"/>
                              <a14:foregroundMark x1="84706" y1="72263" x2="92941" y2="70073"/>
                              <a14:foregroundMark x1="92941" y1="69343" x2="92941" y2="56204"/>
                              <a14:foregroundMark x1="32941" y1="68613" x2="15294" y2="64964"/>
                              <a14:foregroundMark x1="15294" y1="64964" x2="10588" y2="71533"/>
                            </a14:backgroundRemoval>
                          </a14:imgEffect>
                          <a14:imgEffect>
                            <a14:sharpenSoften amount="53000"/>
                          </a14:imgEffect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56497" y="3495475"/>
                  <a:ext cx="1079500" cy="1739900"/>
                </a:xfrm>
                <a:prstGeom prst="rect">
                  <a:avLst/>
                </a:prstGeom>
              </p:spPr>
            </p:pic>
            <p:pic>
              <p:nvPicPr>
                <p:cNvPr id="55" name="Picture 54">
                  <a:extLst>
                    <a:ext uri="{FF2B5EF4-FFF2-40B4-BE49-F238E27FC236}">
                      <a16:creationId xmlns:a16="http://schemas.microsoft.com/office/drawing/2014/main" id="{337A8736-A0B3-E849-B6C4-42B1C0A4E06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8759" b="89051" l="9412" r="92941">
                              <a14:foregroundMark x1="15294" y1="75182" x2="60000" y2="76642"/>
                              <a14:foregroundMark x1="60000" y1="76642" x2="84706" y2="72993"/>
                              <a14:foregroundMark x1="84706" y1="72263" x2="92941" y2="70073"/>
                              <a14:foregroundMark x1="92941" y1="69343" x2="92941" y2="56204"/>
                              <a14:foregroundMark x1="32941" y1="68613" x2="15294" y2="64964"/>
                              <a14:foregroundMark x1="15294" y1="64964" x2="10588" y2="71533"/>
                            </a14:backgroundRemoval>
                          </a14:imgEffect>
                          <a14:imgEffect>
                            <a14:sharpenSoften amount="53000"/>
                          </a14:imgEffect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16500" y="3483600"/>
                  <a:ext cx="1079500" cy="1739900"/>
                </a:xfrm>
                <a:prstGeom prst="rect">
                  <a:avLst/>
                </a:prstGeom>
              </p:spPr>
            </p:pic>
            <p:pic>
              <p:nvPicPr>
                <p:cNvPr id="56" name="Picture 55">
                  <a:extLst>
                    <a:ext uri="{FF2B5EF4-FFF2-40B4-BE49-F238E27FC236}">
                      <a16:creationId xmlns:a16="http://schemas.microsoft.com/office/drawing/2014/main" id="{19B83CED-4EEF-E440-BC7E-1C3C98F701F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8759" b="89051" l="9412" r="92941">
                              <a14:foregroundMark x1="15294" y1="75182" x2="60000" y2="76642"/>
                              <a14:foregroundMark x1="60000" y1="76642" x2="84706" y2="72993"/>
                              <a14:foregroundMark x1="84706" y1="72263" x2="92941" y2="70073"/>
                              <a14:foregroundMark x1="92941" y1="69343" x2="92941" y2="56204"/>
                              <a14:foregroundMark x1="32941" y1="68613" x2="15294" y2="64964"/>
                              <a14:foregroundMark x1="15294" y1="64964" x2="10588" y2="71533"/>
                            </a14:backgroundRemoval>
                          </a14:imgEffect>
                          <a14:imgEffect>
                            <a14:sharpenSoften amount="53000"/>
                          </a14:imgEffect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15884" y="3471725"/>
                  <a:ext cx="1079500" cy="1739900"/>
                </a:xfrm>
                <a:prstGeom prst="rect">
                  <a:avLst/>
                </a:prstGeom>
              </p:spPr>
            </p:pic>
          </p:grp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0C08F7E-5BDF-3746-86EE-E2634CB38EC7}"/>
                </a:ext>
              </a:extLst>
            </p:cNvPr>
            <p:cNvSpPr txBox="1"/>
            <p:nvPr/>
          </p:nvSpPr>
          <p:spPr>
            <a:xfrm>
              <a:off x="825058" y="1833203"/>
              <a:ext cx="21643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/>
                <a:t>a) Hôm qua: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63608D3-90AD-2D46-97EE-B52A664FA480}"/>
              </a:ext>
            </a:extLst>
          </p:cNvPr>
          <p:cNvGrpSpPr/>
          <p:nvPr/>
        </p:nvGrpSpPr>
        <p:grpSpPr>
          <a:xfrm>
            <a:off x="854136" y="3952411"/>
            <a:ext cx="6015297" cy="2442777"/>
            <a:chOff x="854136" y="4153579"/>
            <a:chExt cx="6015297" cy="244277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98F00AE-2B44-5E41-B2B8-89E6B87B191F}"/>
                </a:ext>
              </a:extLst>
            </p:cNvPr>
            <p:cNvGrpSpPr/>
            <p:nvPr/>
          </p:nvGrpSpPr>
          <p:grpSpPr>
            <a:xfrm>
              <a:off x="931388" y="4905263"/>
              <a:ext cx="5938045" cy="1691093"/>
              <a:chOff x="931388" y="4941839"/>
              <a:chExt cx="5938045" cy="1691093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2FBA600C-AC86-5049-8C6A-68D7B989208D}"/>
                  </a:ext>
                </a:extLst>
              </p:cNvPr>
              <p:cNvGrpSpPr/>
              <p:nvPr/>
            </p:nvGrpSpPr>
            <p:grpSpPr>
              <a:xfrm>
                <a:off x="931388" y="4951931"/>
                <a:ext cx="5938045" cy="1681001"/>
                <a:chOff x="1643598" y="3362525"/>
                <a:chExt cx="6531851" cy="1849100"/>
              </a:xfrm>
            </p:grpSpPr>
            <p:pic>
              <p:nvPicPr>
                <p:cNvPr id="60" name="Picture 59">
                  <a:extLst>
                    <a:ext uri="{FF2B5EF4-FFF2-40B4-BE49-F238E27FC236}">
                      <a16:creationId xmlns:a16="http://schemas.microsoft.com/office/drawing/2014/main" id="{B86B87BC-8A3A-2F4C-AFC3-AB4FDD2CAA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ackgroundRemoval t="4933" b="58296" l="6442" r="58896">
                              <a14:foregroundMark x1="17485" y1="51570" x2="30061" y2="54709"/>
                              <a14:foregroundMark x1="30061" y1="54709" x2="50920" y2="51121"/>
                              <a14:foregroundMark x1="50920" y1="50673" x2="52147" y2="51570"/>
                              <a14:foregroundMark x1="52147" y1="51570" x2="53374" y2="51570"/>
                              <a14:foregroundMark x1="16258" y1="51121" x2="15337" y2="51121"/>
                              <a14:foregroundMark x1="15337" y1="50673" x2="17791" y2="48879"/>
                              <a14:foregroundMark x1="51227" y1="5381" x2="51227" y2="5381"/>
                              <a14:foregroundMark x1="35583" y1="56054" x2="35583" y2="56054"/>
                              <a14:foregroundMark x1="35583" y1="56502" x2="31288" y2="55605"/>
                              <a14:foregroundMark x1="35583" y1="58296" x2="35583" y2="58296"/>
                            </a14:backgroundRemoval>
                          </a14:imgEffect>
                          <a14:imgEffect>
                            <a14:sharpenSoften amount="38000"/>
                          </a14:imgEffect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34074" b="40359"/>
                <a:stretch/>
              </p:blipFill>
              <p:spPr>
                <a:xfrm>
                  <a:off x="1643598" y="3362525"/>
                  <a:ext cx="2729464" cy="1689100"/>
                </a:xfrm>
                <a:prstGeom prst="rect">
                  <a:avLst/>
                </a:prstGeom>
              </p:spPr>
            </p:pic>
            <p:grpSp>
              <p:nvGrpSpPr>
                <p:cNvPr id="61" name="Group 60">
                  <a:extLst>
                    <a:ext uri="{FF2B5EF4-FFF2-40B4-BE49-F238E27FC236}">
                      <a16:creationId xmlns:a16="http://schemas.microsoft.com/office/drawing/2014/main" id="{E479F746-8B9E-644D-8E80-7E8403783680}"/>
                    </a:ext>
                  </a:extLst>
                </p:cNvPr>
                <p:cNvGrpSpPr/>
                <p:nvPr/>
              </p:nvGrpSpPr>
              <p:grpSpPr>
                <a:xfrm>
                  <a:off x="6956005" y="4131892"/>
                  <a:ext cx="1219444" cy="685951"/>
                  <a:chOff x="5426516" y="4107225"/>
                  <a:chExt cx="1219444" cy="685951"/>
                </a:xfrm>
              </p:grpSpPr>
              <p:pic>
                <p:nvPicPr>
                  <p:cNvPr id="66" name="Picture 2" descr="Hình ảnh Hạt Hạt Vẽ Tay Phim Hoạt Hình Vẽ Tay Phim Hoạt Hình, Quả Hạch, Món  ăn, Snack miễn phí tải tập tin PNG PSDComment và Vector">
                    <a:extLst>
                      <a:ext uri="{FF2B5EF4-FFF2-40B4-BE49-F238E27FC236}">
                        <a16:creationId xmlns:a16="http://schemas.microsoft.com/office/drawing/2014/main" id="{EBB35F17-D667-4F48-A237-840CBB3D3ABF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 cstate="hqprint"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ackgroundRemoval t="10000" b="90000" l="10000" r="90000">
                                <a14:foregroundMark x1="40000" y1="29083" x2="40000" y2="29083"/>
                                <a14:foregroundMark x1="39167" y1="26917" x2="39167" y2="26917"/>
                                <a14:foregroundMark x1="39167" y1="27500" x2="39167" y2="27500"/>
                                <a14:foregroundMark x1="38667" y1="27750" x2="44667" y2="26667"/>
                                <a14:foregroundMark x1="29167" y1="49250" x2="31333" y2="60417"/>
                                <a14:foregroundMark x1="40583" y1="76167" x2="40583" y2="76167"/>
                                <a14:foregroundMark x1="40583" y1="76167" x2="46583" y2="77250"/>
                              </a14:backgroundRemoval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1206515">
                    <a:off x="5426516" y="4107225"/>
                    <a:ext cx="685950" cy="68595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67" name="Picture 2" descr="Hình ảnh Hạt Hạt Vẽ Tay Phim Hoạt Hình Vẽ Tay Phim Hoạt Hình, Quả Hạch, Món  ăn, Snack miễn phí tải tập tin PNG PSDComment và Vector">
                    <a:extLst>
                      <a:ext uri="{FF2B5EF4-FFF2-40B4-BE49-F238E27FC236}">
                        <a16:creationId xmlns:a16="http://schemas.microsoft.com/office/drawing/2014/main" id="{A5896622-F722-174C-A225-7AC65F028FC6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 cstate="hqprint"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ackgroundRemoval t="10000" b="90000" l="10000" r="90000">
                                <a14:foregroundMark x1="40000" y1="29083" x2="40000" y2="29083"/>
                                <a14:foregroundMark x1="39167" y1="26917" x2="39167" y2="26917"/>
                                <a14:foregroundMark x1="39167" y1="27500" x2="39167" y2="27500"/>
                                <a14:foregroundMark x1="38667" y1="27750" x2="44667" y2="26667"/>
                                <a14:foregroundMark x1="29167" y1="49250" x2="31333" y2="60417"/>
                                <a14:foregroundMark x1="40583" y1="76167" x2="40583" y2="76167"/>
                                <a14:foregroundMark x1="40583" y1="76167" x2="46583" y2="77250"/>
                              </a14:backgroundRemoval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1206515">
                    <a:off x="5960010" y="4107226"/>
                    <a:ext cx="685950" cy="68595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65" name="Picture 64">
                  <a:extLst>
                    <a:ext uri="{FF2B5EF4-FFF2-40B4-BE49-F238E27FC236}">
                      <a16:creationId xmlns:a16="http://schemas.microsoft.com/office/drawing/2014/main" id="{C8A20A94-3EB9-0C42-828C-90505EA08D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ackgroundRemoval t="8759" b="89051" l="9412" r="92941">
                              <a14:foregroundMark x1="15294" y1="75182" x2="60000" y2="76642"/>
                              <a14:foregroundMark x1="60000" y1="76642" x2="84706" y2="72993"/>
                              <a14:foregroundMark x1="84706" y1="72263" x2="92941" y2="70073"/>
                              <a14:foregroundMark x1="92941" y1="69343" x2="92941" y2="56204"/>
                              <a14:foregroundMark x1="32941" y1="68613" x2="15294" y2="64964"/>
                              <a14:foregroundMark x1="15294" y1="64964" x2="10588" y2="71533"/>
                            </a14:backgroundRemoval>
                          </a14:imgEffect>
                          <a14:imgEffect>
                            <a14:sharpenSoften amount="53000"/>
                          </a14:imgEffect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15884" y="3471725"/>
                  <a:ext cx="1079499" cy="1739900"/>
                </a:xfrm>
                <a:prstGeom prst="rect">
                  <a:avLst/>
                </a:prstGeom>
              </p:spPr>
            </p:pic>
          </p:grp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F1B93D88-305A-CB4B-A17A-BD9D23E305F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4933" b="58296" l="6442" r="58896">
                            <a14:foregroundMark x1="17485" y1="51570" x2="30061" y2="54709"/>
                            <a14:foregroundMark x1="30061" y1="54709" x2="50920" y2="51121"/>
                            <a14:foregroundMark x1="50920" y1="50673" x2="52147" y2="51570"/>
                            <a14:foregroundMark x1="52147" y1="51570" x2="53374" y2="51570"/>
                            <a14:foregroundMark x1="16258" y1="51121" x2="15337" y2="51121"/>
                            <a14:foregroundMark x1="15337" y1="50673" x2="17791" y2="48879"/>
                            <a14:foregroundMark x1="51227" y1="5381" x2="51227" y2="5381"/>
                            <a14:foregroundMark x1="35583" y1="56054" x2="35583" y2="56054"/>
                            <a14:foregroundMark x1="35583" y1="56502" x2="31288" y2="55605"/>
                            <a14:foregroundMark x1="35583" y1="58296" x2="35583" y2="58296"/>
                          </a14:backgroundRemoval>
                        </a14:imgEffect>
                        <a14:imgEffect>
                          <a14:sharpenSoften amount="38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4074" b="40359"/>
              <a:stretch/>
            </p:blipFill>
            <p:spPr>
              <a:xfrm>
                <a:off x="2783528" y="4941839"/>
                <a:ext cx="2481330" cy="1535546"/>
              </a:xfrm>
              <a:prstGeom prst="rect">
                <a:avLst/>
              </a:prstGeom>
            </p:spPr>
          </p:pic>
        </p:grp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29D0B8A8-C39D-A34A-A939-FF28F49BFC36}"/>
                </a:ext>
              </a:extLst>
            </p:cNvPr>
            <p:cNvSpPr txBox="1"/>
            <p:nvPr/>
          </p:nvSpPr>
          <p:spPr>
            <a:xfrm>
              <a:off x="854136" y="4153579"/>
              <a:ext cx="21435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/>
                <a:t>b) Hôm nay: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B20CF3B3-7741-5644-8054-82621C515E12}"/>
              </a:ext>
            </a:extLst>
          </p:cNvPr>
          <p:cNvSpPr txBox="1"/>
          <p:nvPr/>
        </p:nvSpPr>
        <p:spPr>
          <a:xfrm>
            <a:off x="6728995" y="2486362"/>
            <a:ext cx="4502214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2800" dirty="0"/>
              <a:t>Hôm qua sóc nhặt được </a:t>
            </a:r>
            <a:r>
              <a:rPr lang="en-VN" sz="2800" dirty="0">
                <a:solidFill>
                  <a:srgbClr val="FF0000"/>
                </a:solidFill>
              </a:rPr>
              <a:t>132</a:t>
            </a:r>
            <a:r>
              <a:rPr lang="en-VN" sz="2800" dirty="0"/>
              <a:t> hạt dẻ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3DD024E-9F40-CC47-A7A2-44B68E0F8FD2}"/>
              </a:ext>
            </a:extLst>
          </p:cNvPr>
          <p:cNvGrpSpPr/>
          <p:nvPr/>
        </p:nvGrpSpPr>
        <p:grpSpPr>
          <a:xfrm>
            <a:off x="6867035" y="4788652"/>
            <a:ext cx="4502214" cy="1379414"/>
            <a:chOff x="6867035" y="4989820"/>
            <a:chExt cx="4502214" cy="1379414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4358990D-D242-6E4D-8A89-D0736FE48C72}"/>
                </a:ext>
              </a:extLst>
            </p:cNvPr>
            <p:cNvSpPr txBox="1"/>
            <p:nvPr/>
          </p:nvSpPr>
          <p:spPr>
            <a:xfrm>
              <a:off x="6867035" y="4989820"/>
              <a:ext cx="4502214" cy="1305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VN" sz="2800" dirty="0"/>
                <a:t>Hôm nay sóc nhặt được </a:t>
              </a:r>
              <a:r>
                <a:rPr lang="en-VN" sz="2800" dirty="0">
                  <a:solidFill>
                    <a:schemeClr val="bg1"/>
                  </a:solidFill>
                </a:rPr>
                <a:t>213</a:t>
              </a:r>
              <a:r>
                <a:rPr lang="en-VN" sz="2800" dirty="0"/>
                <a:t> hạt dẻ</a:t>
              </a: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89361713-99A3-D84F-B929-A95EF0774E5B}"/>
                </a:ext>
              </a:extLst>
            </p:cNvPr>
            <p:cNvSpPr/>
            <p:nvPr/>
          </p:nvSpPr>
          <p:spPr>
            <a:xfrm>
              <a:off x="7803592" y="5692578"/>
              <a:ext cx="1089761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C55E2F5B-6C7F-1647-B56D-5F686972DF47}"/>
              </a:ext>
            </a:extLst>
          </p:cNvPr>
          <p:cNvSpPr txBox="1"/>
          <p:nvPr/>
        </p:nvSpPr>
        <p:spPr>
          <a:xfrm>
            <a:off x="7924380" y="5527846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213</a:t>
            </a:r>
          </a:p>
        </p:txBody>
      </p:sp>
    </p:spTree>
    <p:extLst>
      <p:ext uri="{BB962C8B-B14F-4D97-AF65-F5344CB8AC3E}">
        <p14:creationId xmlns:p14="http://schemas.microsoft.com/office/powerpoint/2010/main" val="416715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4" grpId="0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4F8231-D798-B340-BC6A-8DF7DFE8BDED}"/>
              </a:ext>
            </a:extLst>
          </p:cNvPr>
          <p:cNvSpPr txBox="1"/>
          <p:nvPr/>
        </p:nvSpPr>
        <p:spPr>
          <a:xfrm>
            <a:off x="2628072" y="495979"/>
            <a:ext cx="8820216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800" dirty="0"/>
              <a:t>c) Nếu ngày mai sóc có 310 hạt dẻ thì sóc cần bao nhiêu giỏ và bao nhiêu túi để cất giữ hết số hạt dẻ đó?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4846AD-739A-6E40-A0BF-AFE1E2AAADD7}"/>
              </a:ext>
            </a:extLst>
          </p:cNvPr>
          <p:cNvSpPr/>
          <p:nvPr/>
        </p:nvSpPr>
        <p:spPr>
          <a:xfrm>
            <a:off x="3030736" y="2021044"/>
            <a:ext cx="5416868" cy="923330"/>
          </a:xfrm>
          <a:prstGeom prst="rect">
            <a:avLst/>
          </a:prstGeom>
          <a:solidFill>
            <a:srgbClr val="FFFAC2"/>
          </a:solidFill>
          <a:effectLst>
            <a:softEdge rad="127000"/>
          </a:effectLst>
        </p:spPr>
        <p:txBody>
          <a:bodyPr wrap="none" anchor="ctr">
            <a:spAutoFit/>
          </a:bodyPr>
          <a:lstStyle/>
          <a:p>
            <a:pPr algn="ctr"/>
            <a:r>
              <a:rPr lang="en-VN" sz="5400" dirty="0">
                <a:solidFill>
                  <a:prstClr val="black"/>
                </a:solidFill>
              </a:rPr>
              <a:t>310 =  </a:t>
            </a:r>
            <a:r>
              <a:rPr lang="en-VN" sz="5400" dirty="0">
                <a:solidFill>
                  <a:srgbClr val="FF0000"/>
                </a:solidFill>
              </a:rPr>
              <a:t>300  +  10</a:t>
            </a:r>
            <a:endParaRPr lang="en-VN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6605FA-8BDF-B64C-85E1-BD1947FFA638}"/>
              </a:ext>
            </a:extLst>
          </p:cNvPr>
          <p:cNvSpPr/>
          <p:nvPr/>
        </p:nvSpPr>
        <p:spPr>
          <a:xfrm>
            <a:off x="5062628" y="2150782"/>
            <a:ext cx="3329453" cy="663854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E041C8-DE45-5B4C-9F56-98B9BA4B7E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33" b="58296" l="6442" r="58896">
                        <a14:foregroundMark x1="17485" y1="51570" x2="30061" y2="54709"/>
                        <a14:foregroundMark x1="30061" y1="54709" x2="50920" y2="51121"/>
                        <a14:foregroundMark x1="50920" y1="50673" x2="52147" y2="51570"/>
                        <a14:foregroundMark x1="52147" y1="51570" x2="53374" y2="51570"/>
                        <a14:foregroundMark x1="16258" y1="51121" x2="15337" y2="51121"/>
                        <a14:foregroundMark x1="15337" y1="50673" x2="17791" y2="48879"/>
                        <a14:foregroundMark x1="51227" y1="5381" x2="51227" y2="5381"/>
                        <a14:foregroundMark x1="35583" y1="56054" x2="35583" y2="56054"/>
                        <a14:foregroundMark x1="35583" y1="56502" x2="31288" y2="55605"/>
                        <a14:foregroundMark x1="35583" y1="58296" x2="35583" y2="58296"/>
                      </a14:backgroundRemoval>
                    </a14:imgEffect>
                    <a14:imgEffect>
                      <a14:sharpenSoften amount="3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074" b="40359"/>
          <a:stretch/>
        </p:blipFill>
        <p:spPr>
          <a:xfrm>
            <a:off x="4827036" y="2944374"/>
            <a:ext cx="2050686" cy="12690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50A455-910D-DA46-8746-7B01ADD679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759" b="89051" l="9412" r="92941">
                        <a14:foregroundMark x1="15294" y1="75182" x2="60000" y2="76642"/>
                        <a14:foregroundMark x1="60000" y1="76642" x2="84706" y2="72993"/>
                        <a14:foregroundMark x1="84706" y1="72263" x2="92941" y2="70073"/>
                        <a14:foregroundMark x1="92941" y1="69343" x2="92941" y2="56204"/>
                        <a14:foregroundMark x1="32941" y1="68613" x2="15294" y2="64964"/>
                        <a14:foregroundMark x1="15294" y1="64964" x2="10588" y2="71533"/>
                      </a14:backgroundRemoval>
                    </a14:imgEffect>
                    <a14:imgEffect>
                      <a14:sharpenSoften amount="5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718" y="2814636"/>
            <a:ext cx="981363" cy="15817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DCD29B-0064-BA44-A294-7ADA72B53B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33" b="58296" l="6442" r="58896">
                        <a14:foregroundMark x1="17485" y1="51570" x2="30061" y2="54709"/>
                        <a14:foregroundMark x1="30061" y1="54709" x2="50920" y2="51121"/>
                        <a14:foregroundMark x1="50920" y1="50673" x2="52147" y2="51570"/>
                        <a14:foregroundMark x1="52147" y1="51570" x2="53374" y2="51570"/>
                        <a14:foregroundMark x1="16258" y1="51121" x2="15337" y2="51121"/>
                        <a14:foregroundMark x1="15337" y1="50673" x2="17791" y2="48879"/>
                        <a14:foregroundMark x1="51227" y1="5381" x2="51227" y2="5381"/>
                        <a14:foregroundMark x1="35583" y1="56054" x2="35583" y2="56054"/>
                        <a14:foregroundMark x1="35583" y1="56502" x2="31288" y2="55605"/>
                        <a14:foregroundMark x1="35583" y1="58296" x2="35583" y2="58296"/>
                      </a14:backgroundRemoval>
                    </a14:imgEffect>
                    <a14:imgEffect>
                      <a14:sharpenSoften amount="3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074" b="40359"/>
          <a:stretch/>
        </p:blipFill>
        <p:spPr>
          <a:xfrm>
            <a:off x="3801252" y="4035241"/>
            <a:ext cx="2050686" cy="12690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4B9FE8-6817-D446-8DE9-9F2D532C9B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33" b="58296" l="6442" r="58896">
                        <a14:foregroundMark x1="17485" y1="51570" x2="30061" y2="54709"/>
                        <a14:foregroundMark x1="30061" y1="54709" x2="50920" y2="51121"/>
                        <a14:foregroundMark x1="50920" y1="50673" x2="52147" y2="51570"/>
                        <a14:foregroundMark x1="52147" y1="51570" x2="53374" y2="51570"/>
                        <a14:foregroundMark x1="16258" y1="51121" x2="15337" y2="51121"/>
                        <a14:foregroundMark x1="15337" y1="50673" x2="17791" y2="48879"/>
                        <a14:foregroundMark x1="51227" y1="5381" x2="51227" y2="5381"/>
                        <a14:foregroundMark x1="35583" y1="56054" x2="35583" y2="56054"/>
                        <a14:foregroundMark x1="35583" y1="56502" x2="31288" y2="55605"/>
                        <a14:foregroundMark x1="35583" y1="58296" x2="35583" y2="58296"/>
                      </a14:backgroundRemoval>
                    </a14:imgEffect>
                    <a14:imgEffect>
                      <a14:sharpenSoften amount="3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074" b="40359"/>
          <a:stretch/>
        </p:blipFill>
        <p:spPr>
          <a:xfrm>
            <a:off x="5850714" y="4035241"/>
            <a:ext cx="2050686" cy="126904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D43BEB9-280B-0547-A308-DA113B0620AE}"/>
              </a:ext>
            </a:extLst>
          </p:cNvPr>
          <p:cNvGrpSpPr/>
          <p:nvPr/>
        </p:nvGrpSpPr>
        <p:grpSpPr>
          <a:xfrm>
            <a:off x="788219" y="5465377"/>
            <a:ext cx="10835017" cy="676656"/>
            <a:chOff x="678491" y="5410513"/>
            <a:chExt cx="10835017" cy="67665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5B12D2D-C99B-B644-91DB-B2423E019349}"/>
                </a:ext>
              </a:extLst>
            </p:cNvPr>
            <p:cNvSpPr txBox="1"/>
            <p:nvPr/>
          </p:nvSpPr>
          <p:spPr>
            <a:xfrm>
              <a:off x="678491" y="5487231"/>
              <a:ext cx="108350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>
                  <a:sym typeface="Wingdings" pitchFamily="2" charset="2"/>
                </a:rPr>
                <a:t> Nếu có 310 hạt dẻ sóc cần            giỏ và            túi để cất giữ.</a:t>
              </a:r>
              <a:endParaRPr lang="en-VN" sz="2800" dirty="0"/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87208834-A922-A045-BE89-AF238D2D6724}"/>
                </a:ext>
              </a:extLst>
            </p:cNvPr>
            <p:cNvSpPr/>
            <p:nvPr/>
          </p:nvSpPr>
          <p:spPr>
            <a:xfrm>
              <a:off x="5609108" y="5410513"/>
              <a:ext cx="900629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A9DECC73-92B7-6B42-A427-32221BEDE22B}"/>
                </a:ext>
              </a:extLst>
            </p:cNvPr>
            <p:cNvSpPr/>
            <p:nvPr/>
          </p:nvSpPr>
          <p:spPr>
            <a:xfrm>
              <a:off x="7733040" y="5410513"/>
              <a:ext cx="900629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DFCE6AA-7930-D045-ACB3-77AE94F162CA}"/>
              </a:ext>
            </a:extLst>
          </p:cNvPr>
          <p:cNvSpPr txBox="1"/>
          <p:nvPr/>
        </p:nvSpPr>
        <p:spPr>
          <a:xfrm>
            <a:off x="7883573" y="5509213"/>
            <a:ext cx="819017" cy="5875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1AF22C-4545-AF4A-A559-DE9883FB57F6}"/>
              </a:ext>
            </a:extLst>
          </p:cNvPr>
          <p:cNvSpPr txBox="1"/>
          <p:nvPr/>
        </p:nvSpPr>
        <p:spPr>
          <a:xfrm>
            <a:off x="5756262" y="5509213"/>
            <a:ext cx="819017" cy="5875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3297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1414</TotalTime>
  <Words>258</Words>
  <Application>Microsoft Office PowerPoint</Application>
  <PresentationFormat>Widescreen</PresentationFormat>
  <Paragraphs>45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THUY LINH</cp:lastModifiedBy>
  <cp:revision>215</cp:revision>
  <dcterms:created xsi:type="dcterms:W3CDTF">2021-06-02T01:34:28Z</dcterms:created>
  <dcterms:modified xsi:type="dcterms:W3CDTF">2024-03-05T16:20:58Z</dcterms:modified>
</cp:coreProperties>
</file>