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</p:sldMasterIdLst>
  <p:notesMasterIdLst>
    <p:notesMasterId r:id="rId16"/>
  </p:notesMasterIdLst>
  <p:sldIdLst>
    <p:sldId id="519" r:id="rId3"/>
    <p:sldId id="263" r:id="rId4"/>
    <p:sldId id="265" r:id="rId5"/>
    <p:sldId id="277" r:id="rId6"/>
    <p:sldId id="285" r:id="rId7"/>
    <p:sldId id="292" r:id="rId8"/>
    <p:sldId id="260" r:id="rId9"/>
    <p:sldId id="294" r:id="rId10"/>
    <p:sldId id="326" r:id="rId11"/>
    <p:sldId id="296" r:id="rId12"/>
    <p:sldId id="298" r:id="rId13"/>
    <p:sldId id="559" r:id="rId14"/>
    <p:sldId id="5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CCECFF"/>
    <a:srgbClr val="00FF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8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53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0246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5053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83584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59140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61372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006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4319fdea8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54319fdea8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942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 rot="-690514">
            <a:off x="2853365" y="2916030"/>
            <a:ext cx="3614775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 rot="-690391">
            <a:off x="3689705" y="2121135"/>
            <a:ext cx="1577607" cy="116540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12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300"/>
              <a:buNone/>
              <a:defRPr sz="84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 rot="-690278">
            <a:off x="3191153" y="3649929"/>
            <a:ext cx="3289593" cy="95195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000"/>
              <a:buNone/>
              <a:defRPr sz="2665" b="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193260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193260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5922920" y="2151000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5922920" y="26510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193260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193260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5922920" y="4360533"/>
            <a:ext cx="23811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5922920" y="4855451"/>
            <a:ext cx="23811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107228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107228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5073103" y="2601879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5073103" y="4758663"/>
            <a:ext cx="10296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715900" y="807533"/>
            <a:ext cx="54849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982925" y="2622913"/>
            <a:ext cx="2381048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089522" y="3113689"/>
            <a:ext cx="2099299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3352136" y="2514475"/>
            <a:ext cx="2381057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3529572" y="3007628"/>
            <a:ext cx="2099362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5737777" y="2418200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5878627" y="29074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977532" y="4912767"/>
            <a:ext cx="2381112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144700" y="5416133"/>
            <a:ext cx="209928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3355529" y="4924833"/>
            <a:ext cx="23811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3497529" y="5414667"/>
            <a:ext cx="20994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5736602" y="4912667"/>
            <a:ext cx="2380995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5844100" y="5413294"/>
            <a:ext cx="2099375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6520301" y="6322745"/>
            <a:ext cx="450323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subTitle" idx="1"/>
          </p:nvPr>
        </p:nvSpPr>
        <p:spPr>
          <a:xfrm rot="-201010">
            <a:off x="3425633" y="2130260"/>
            <a:ext cx="2849169" cy="7613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2"/>
          </p:nvPr>
        </p:nvSpPr>
        <p:spPr>
          <a:xfrm>
            <a:off x="3426197" y="3631225"/>
            <a:ext cx="2848500" cy="7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ctrTitle"/>
          </p:nvPr>
        </p:nvSpPr>
        <p:spPr>
          <a:xfrm rot="-185413">
            <a:off x="3413285" y="1879377"/>
            <a:ext cx="1446904" cy="443849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ctrTitle" idx="3"/>
          </p:nvPr>
        </p:nvSpPr>
        <p:spPr>
          <a:xfrm>
            <a:off x="3425750" y="3343015"/>
            <a:ext cx="1446900" cy="444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4"/>
          </p:nvPr>
        </p:nvSpPr>
        <p:spPr>
          <a:xfrm rot="-273526">
            <a:off x="3366368" y="5036135"/>
            <a:ext cx="2849716" cy="76132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>
            <a:spLocks noGrp="1"/>
          </p:cNvSpPr>
          <p:nvPr>
            <p:ph type="ctrTitle" idx="5"/>
          </p:nvPr>
        </p:nvSpPr>
        <p:spPr>
          <a:xfrm rot="-251841">
            <a:off x="3341717" y="4825113"/>
            <a:ext cx="1446881" cy="443984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2665" b="0">
                <a:latin typeface="Nunito SemiBold"/>
                <a:ea typeface="Nunito SemiBold"/>
                <a:cs typeface="Nunito SemiBold"/>
                <a:sym typeface="Nunito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2135"/>
            </a:lvl9pPr>
          </a:lstStyle>
          <a:p>
            <a:endParaRPr/>
          </a:p>
        </p:txBody>
      </p:sp>
      <p:sp>
        <p:nvSpPr>
          <p:cNvPr id="97" name="Google Shape;97;p15"/>
          <p:cNvSpPr txBox="1">
            <a:spLocks noGrp="1"/>
          </p:cNvSpPr>
          <p:nvPr>
            <p:ph type="title" idx="6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105887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1904287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5140013" y="2436767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4938413" y="285518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105887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1904287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5140013" y="4504851"/>
            <a:ext cx="18219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5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4938413" y="4931304"/>
            <a:ext cx="22251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2581087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2581087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5615213" y="19035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5615213" y="3968767"/>
            <a:ext cx="8715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1920600" y="2692800"/>
            <a:ext cx="53028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2851194" y="4135473"/>
            <a:ext cx="3242706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4787794" y="3353297"/>
            <a:ext cx="2594817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4743656" y="2706023"/>
            <a:ext cx="2553173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427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4950600" y="1944133"/>
            <a:ext cx="29691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200" lvl="1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800" lvl="2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400" lvl="3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8000" lvl="4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600" lvl="5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200" lvl="6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800" lvl="7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400" lvl="8" indent="-423545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715900" y="807533"/>
            <a:ext cx="6117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068578" y="1847860"/>
            <a:ext cx="66942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5"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686998" y="2742513"/>
            <a:ext cx="3945435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5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4770000" y="2564367"/>
            <a:ext cx="34251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200" lvl="1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4939200" y="4051100"/>
            <a:ext cx="3086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/>
              <a:buNone/>
            </a:pP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/>
              </a:rPr>
              <a:t>Slidesgo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/>
              </a:rPr>
              <a:t>Flaticon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-GB" sz="1465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/>
              </a:rPr>
              <a:t>Freepik</a:t>
            </a:r>
            <a:r>
              <a:rPr lang="en-GB" sz="1465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5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5010150" y="4802733"/>
            <a:ext cx="29448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5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26154" y="4252913"/>
            <a:ext cx="685800" cy="9144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277485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1638725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4794598" y="3639400"/>
            <a:ext cx="3054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5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5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5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5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5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5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5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5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5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5152712" y="4138833"/>
            <a:ext cx="23136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5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61879" y="108235"/>
            <a:ext cx="3073209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4562" y="6502009"/>
            <a:ext cx="9144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1598482" y="131270"/>
            <a:ext cx="7164408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715900" y="807531"/>
            <a:ext cx="80223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702300" y="8069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397345" y="2665367"/>
            <a:ext cx="2772995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200" lvl="1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800" lvl="2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400" lvl="3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8000" lvl="4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600" lvl="5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200" lvl="6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800" lvl="7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400" lvl="8" indent="-423545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136150" y="2293367"/>
            <a:ext cx="48717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5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593687" y="769067"/>
            <a:ext cx="77583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3373799" y="2521733"/>
            <a:ext cx="47163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200" lvl="1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800" lvl="2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400" lvl="3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8000" lvl="4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600" lvl="5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200" lvl="6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800" lvl="7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400" lvl="8" indent="-4064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6108433" y="910267"/>
            <a:ext cx="23322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5"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1902850" y="2651967"/>
            <a:ext cx="5457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5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1586550" y="4106533"/>
            <a:ext cx="59709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5"/>
            </a:lvl1pPr>
            <a:lvl2pPr marL="1219200" lvl="1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800" lvl="2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400" lvl="3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8000" lvl="4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600" lvl="5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200" lvl="6" indent="-423545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800" lvl="7" indent="-423545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400" lvl="8" indent="-423545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3"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3125" y="800767"/>
            <a:ext cx="6858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05250" y="3662900"/>
            <a:ext cx="7332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1" r:id="rId21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865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13-Feb-22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microsoft.com/office/2007/relationships/hdphoto" Target="../media/hdphoto1.wdp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6.png"/><Relationship Id="rId4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7" Type="http://schemas.openxmlformats.org/officeDocument/2006/relationships/image" Target="../media/image8.png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DEE"/>
            </a:gs>
            <a:gs pos="68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/>
          <p:cNvGrpSpPr/>
          <p:nvPr/>
        </p:nvGrpSpPr>
        <p:grpSpPr>
          <a:xfrm>
            <a:off x="-935415" y="3274753"/>
            <a:ext cx="11622831" cy="3581011"/>
            <a:chOff x="-53293" y="2190760"/>
            <a:chExt cx="9211855" cy="2951064"/>
          </a:xfrm>
        </p:grpSpPr>
        <p:pic>
          <p:nvPicPr>
            <p:cNvPr id="5" name="10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/>
          <p:cNvGrpSpPr/>
          <p:nvPr/>
        </p:nvGrpSpPr>
        <p:grpSpPr>
          <a:xfrm>
            <a:off x="2112025" y="1655170"/>
            <a:ext cx="4675537" cy="1954845"/>
            <a:chOff x="2118480" y="1316166"/>
            <a:chExt cx="1512168" cy="1512168"/>
          </a:xfrm>
        </p:grpSpPr>
        <p:sp>
          <p:nvSpPr>
            <p:cNvPr id="11" name="15"/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/>
            <p:cNvSpPr txBox="1"/>
            <p:nvPr/>
          </p:nvSpPr>
          <p:spPr>
            <a:xfrm>
              <a:off x="2208337" y="1556684"/>
              <a:ext cx="1378326" cy="1022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1+ 2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/>
          <p:cNvGrpSpPr/>
          <p:nvPr/>
        </p:nvGrpSpPr>
        <p:grpSpPr>
          <a:xfrm>
            <a:off x="-1163681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6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7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8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19" name="Google Shape;189;p27"/>
          <p:cNvGrpSpPr/>
          <p:nvPr/>
        </p:nvGrpSpPr>
        <p:grpSpPr>
          <a:xfrm>
            <a:off x="-784826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1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2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3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4" name="Google Shape;194;p27"/>
          <p:cNvGrpSpPr/>
          <p:nvPr/>
        </p:nvGrpSpPr>
        <p:grpSpPr>
          <a:xfrm>
            <a:off x="-398254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7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8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29" name="Google Shape;184;p27"/>
          <p:cNvGrpSpPr/>
          <p:nvPr/>
        </p:nvGrpSpPr>
        <p:grpSpPr>
          <a:xfrm>
            <a:off x="9032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1" name="Google Shape;18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2" name="Google Shape;18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3" name="Google Shape;18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4" name="Google Shape;189;p27"/>
          <p:cNvGrpSpPr/>
          <p:nvPr/>
        </p:nvGrpSpPr>
        <p:grpSpPr>
          <a:xfrm>
            <a:off x="9411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6" name="Google Shape;191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7" name="Google Shape;192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8" name="Google Shape;193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39" name="Google Shape;194;p27"/>
          <p:cNvGrpSpPr/>
          <p:nvPr/>
        </p:nvGrpSpPr>
        <p:grpSpPr>
          <a:xfrm>
            <a:off x="9798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1" name="Google Shape;196;p27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2" name="Google Shape;197;p27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198;p27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 panose="020B0604020202020204"/>
                <a:defRPr sz="1400" b="0" i="0" u="none" strike="noStrike" cap="none">
                  <a:solidFill>
                    <a:srgbClr val="000000"/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Arial" panose="020B0604020202020204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 panose="020B0604020202020204"/>
                <a:buNone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-1524401" y="232576"/>
            <a:ext cx="119483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0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13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TIẾNG CHỔI TRE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oogle Shape;378;p32"/>
          <p:cNvGrpSpPr/>
          <p:nvPr/>
        </p:nvGrpSpPr>
        <p:grpSpPr>
          <a:xfrm>
            <a:off x="630184" y="526551"/>
            <a:ext cx="6887969" cy="1669729"/>
            <a:chOff x="589295" y="2199196"/>
            <a:chExt cx="2577800" cy="446948"/>
          </a:xfrm>
        </p:grpSpPr>
        <p:sp>
          <p:nvSpPr>
            <p:cNvPr id="70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1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72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grpSp>
        <p:nvGrpSpPr>
          <p:cNvPr id="786" name="Google Shape;786;p36"/>
          <p:cNvGrpSpPr/>
          <p:nvPr/>
        </p:nvGrpSpPr>
        <p:grpSpPr>
          <a:xfrm rot="-10790939">
            <a:off x="-33860" y="2352319"/>
            <a:ext cx="9662377" cy="1564701"/>
            <a:chOff x="1881479" y="1597500"/>
            <a:chExt cx="1106346" cy="402847"/>
          </a:xfrm>
        </p:grpSpPr>
        <p:sp>
          <p:nvSpPr>
            <p:cNvPr id="787" name="Google Shape;787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788" name="Google Shape;788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FCB8B8"/>
            </a:solidFill>
            <a:ln>
              <a:noFill/>
            </a:ln>
          </p:spPr>
        </p:sp>
      </p:grpSp>
      <p:sp>
        <p:nvSpPr>
          <p:cNvPr id="792" name="Google Shape;792;p36"/>
          <p:cNvSpPr txBox="1">
            <a:spLocks noGrp="1"/>
          </p:cNvSpPr>
          <p:nvPr>
            <p:ph type="subTitle" idx="1"/>
          </p:nvPr>
        </p:nvSpPr>
        <p:spPr>
          <a:xfrm>
            <a:off x="1184275" y="2792095"/>
            <a:ext cx="7320915" cy="113347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alt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 thơ thứ hai cho biết công việc của chị lao công vất vả như thế nào</a:t>
            </a:r>
            <a:r>
              <a:rPr lang="en-GB" sz="2800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Google Shape;386;p32"/>
          <p:cNvSpPr txBox="1"/>
          <p:nvPr/>
        </p:nvSpPr>
        <p:spPr>
          <a:xfrm>
            <a:off x="538968" y="632699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-13571" y="2529073"/>
            <a:ext cx="1235133" cy="1206833"/>
            <a:chOff x="1187619" y="2049661"/>
            <a:chExt cx="1235133" cy="1206833"/>
          </a:xfrm>
        </p:grpSpPr>
        <p:sp>
          <p:nvSpPr>
            <p:cNvPr id="808" name="Google Shape;808;p36"/>
            <p:cNvSpPr/>
            <p:nvPr/>
          </p:nvSpPr>
          <p:spPr>
            <a:xfrm>
              <a:off x="1187619" y="2049661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4" name="TextBox 3"/>
            <p:cNvSpPr txBox="1"/>
            <p:nvPr/>
          </p:nvSpPr>
          <p:spPr>
            <a:xfrm>
              <a:off x="1488095" y="2237578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Rectangle: Rounded Corners 1"/>
          <p:cNvSpPr/>
          <p:nvPr/>
        </p:nvSpPr>
        <p:spPr>
          <a:xfrm>
            <a:off x="479425" y="4498340"/>
            <a:ext cx="8103235" cy="1038225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Cảnh tượng con đường trong đoạn thơ thứ hai được miêu tả như thế nào?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oogle Shape;789;p36"/>
          <p:cNvGrpSpPr/>
          <p:nvPr/>
        </p:nvGrpSpPr>
        <p:grpSpPr>
          <a:xfrm rot="-10790834">
            <a:off x="-556729" y="1997080"/>
            <a:ext cx="10664050" cy="1423983"/>
            <a:chOff x="1881479" y="1597500"/>
            <a:chExt cx="1106346" cy="402847"/>
          </a:xfrm>
        </p:grpSpPr>
        <p:sp>
          <p:nvSpPr>
            <p:cNvPr id="27" name="Google Shape;790;p36"/>
            <p:cNvSpPr/>
            <p:nvPr/>
          </p:nvSpPr>
          <p:spPr>
            <a:xfrm>
              <a:off x="1881479" y="1598638"/>
              <a:ext cx="1103790" cy="401708"/>
            </a:xfrm>
            <a:custGeom>
              <a:avLst/>
              <a:gdLst/>
              <a:ahLst/>
              <a:cxnLst/>
              <a:rect l="l" t="t" r="r" b="b"/>
              <a:pathLst>
                <a:path w="74167" h="26992" extrusionOk="0">
                  <a:moveTo>
                    <a:pt x="72981" y="1"/>
                  </a:moveTo>
                  <a:lnTo>
                    <a:pt x="10974" y="3101"/>
                  </a:lnTo>
                  <a:lnTo>
                    <a:pt x="1" y="15806"/>
                  </a:lnTo>
                  <a:lnTo>
                    <a:pt x="12159" y="26992"/>
                  </a:lnTo>
                  <a:lnTo>
                    <a:pt x="74166" y="23922"/>
                  </a:lnTo>
                  <a:lnTo>
                    <a:pt x="7298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28" name="Google Shape;791;p36"/>
            <p:cNvSpPr/>
            <p:nvPr/>
          </p:nvSpPr>
          <p:spPr>
            <a:xfrm>
              <a:off x="2833025" y="1597500"/>
              <a:ext cx="154800" cy="363825"/>
            </a:xfrm>
            <a:custGeom>
              <a:avLst/>
              <a:gdLst/>
              <a:ahLst/>
              <a:cxnLst/>
              <a:rect l="l" t="t" r="r" b="b"/>
              <a:pathLst>
                <a:path w="6192" h="14553" extrusionOk="0">
                  <a:moveTo>
                    <a:pt x="0" y="271"/>
                  </a:moveTo>
                  <a:lnTo>
                    <a:pt x="5378" y="0"/>
                  </a:lnTo>
                  <a:lnTo>
                    <a:pt x="6192" y="14282"/>
                  </a:lnTo>
                  <a:lnTo>
                    <a:pt x="903" y="14553"/>
                  </a:lnTo>
                  <a:close/>
                </a:path>
              </a:pathLst>
            </a:custGeom>
            <a:solidFill>
              <a:srgbClr val="E48800"/>
            </a:solidFill>
            <a:ln>
              <a:noFill/>
            </a:ln>
          </p:spPr>
        </p:sp>
      </p:grpSp>
      <p:grpSp>
        <p:nvGrpSpPr>
          <p:cNvPr id="29" name="Group 28"/>
          <p:cNvGrpSpPr/>
          <p:nvPr/>
        </p:nvGrpSpPr>
        <p:grpSpPr>
          <a:xfrm>
            <a:off x="-428407" y="2217708"/>
            <a:ext cx="1235133" cy="1206833"/>
            <a:chOff x="1092483" y="3885616"/>
            <a:chExt cx="1235133" cy="1206833"/>
          </a:xfrm>
        </p:grpSpPr>
        <p:sp>
          <p:nvSpPr>
            <p:cNvPr id="30" name="Google Shape;810;p36"/>
            <p:cNvSpPr/>
            <p:nvPr/>
          </p:nvSpPr>
          <p:spPr>
            <a:xfrm>
              <a:off x="1092483" y="3885616"/>
              <a:ext cx="1235133" cy="1206833"/>
            </a:xfrm>
            <a:custGeom>
              <a:avLst/>
              <a:gdLst/>
              <a:ahLst/>
              <a:cxnLst/>
              <a:rect l="l" t="t" r="r" b="b"/>
              <a:pathLst>
                <a:path w="37054" h="36205" extrusionOk="0">
                  <a:moveTo>
                    <a:pt x="20171" y="2897"/>
                  </a:moveTo>
                  <a:cubicBezTo>
                    <a:pt x="13692" y="2897"/>
                    <a:pt x="4629" y="3248"/>
                    <a:pt x="1730" y="9043"/>
                  </a:cubicBezTo>
                  <a:cubicBezTo>
                    <a:pt x="-53" y="12607"/>
                    <a:pt x="-138" y="17159"/>
                    <a:pt x="1007" y="20976"/>
                  </a:cubicBezTo>
                  <a:cubicBezTo>
                    <a:pt x="4030" y="31052"/>
                    <a:pt x="25605" y="39758"/>
                    <a:pt x="31018" y="30738"/>
                  </a:cubicBezTo>
                  <a:cubicBezTo>
                    <a:pt x="35128" y="23889"/>
                    <a:pt x="35698" y="10984"/>
                    <a:pt x="28849" y="6874"/>
                  </a:cubicBezTo>
                  <a:cubicBezTo>
                    <a:pt x="23310" y="3550"/>
                    <a:pt x="15464" y="1093"/>
                    <a:pt x="9685" y="3981"/>
                  </a:cubicBezTo>
                  <a:cubicBezTo>
                    <a:pt x="4809" y="6417"/>
                    <a:pt x="1259" y="11997"/>
                    <a:pt x="284" y="17360"/>
                  </a:cubicBezTo>
                  <a:cubicBezTo>
                    <a:pt x="-548" y="21937"/>
                    <a:pt x="728" y="27711"/>
                    <a:pt x="4261" y="30738"/>
                  </a:cubicBezTo>
                  <a:cubicBezTo>
                    <a:pt x="11500" y="36942"/>
                    <a:pt x="25587" y="38389"/>
                    <a:pt x="32826" y="32185"/>
                  </a:cubicBezTo>
                  <a:cubicBezTo>
                    <a:pt x="38778" y="27085"/>
                    <a:pt x="37895" y="15205"/>
                    <a:pt x="33549" y="8682"/>
                  </a:cubicBezTo>
                  <a:cubicBezTo>
                    <a:pt x="28537" y="1160"/>
                    <a:pt x="16090" y="-1774"/>
                    <a:pt x="7516" y="1089"/>
                  </a:cubicBezTo>
                </a:path>
              </a:pathLst>
            </a:custGeom>
            <a:noFill/>
            <a:ln w="28575" cap="flat" cmpd="sng">
              <a:solidFill>
                <a:schemeClr val="lt2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1" name="TextBox 30"/>
            <p:cNvSpPr txBox="1"/>
            <p:nvPr/>
          </p:nvSpPr>
          <p:spPr>
            <a:xfrm>
              <a:off x="1355738" y="4049899"/>
              <a:ext cx="708622" cy="829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32" name="Google Shape;792;p36"/>
          <p:cNvSpPr txBox="1"/>
          <p:nvPr/>
        </p:nvSpPr>
        <p:spPr>
          <a:xfrm>
            <a:off x="806725" y="2191748"/>
            <a:ext cx="7980844" cy="7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None/>
              <a:defRPr sz="1865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 algn="ctr"/>
            <a:r>
              <a:rPr lang="en-US" sz="28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Những câu thơ sau nói lên điều gì?</a:t>
            </a:r>
          </a:p>
        </p:txBody>
      </p:sp>
      <p:grpSp>
        <p:nvGrpSpPr>
          <p:cNvPr id="25" name="Google Shape;378;p32"/>
          <p:cNvGrpSpPr/>
          <p:nvPr/>
        </p:nvGrpSpPr>
        <p:grpSpPr>
          <a:xfrm>
            <a:off x="597903" y="448889"/>
            <a:ext cx="6887969" cy="1669729"/>
            <a:chOff x="589295" y="2199196"/>
            <a:chExt cx="2577800" cy="446948"/>
          </a:xfrm>
        </p:grpSpPr>
        <p:sp>
          <p:nvSpPr>
            <p:cNvPr id="33" name="Google Shape;379;p32"/>
            <p:cNvSpPr/>
            <p:nvPr/>
          </p:nvSpPr>
          <p:spPr>
            <a:xfrm>
              <a:off x="589295" y="2337204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4" name="Google Shape;380;p32"/>
            <p:cNvSpPr/>
            <p:nvPr/>
          </p:nvSpPr>
          <p:spPr>
            <a:xfrm>
              <a:off x="961850" y="2466994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5" name="Google Shape;381;p32"/>
            <p:cNvSpPr/>
            <p:nvPr/>
          </p:nvSpPr>
          <p:spPr>
            <a:xfrm>
              <a:off x="1085712" y="2199196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6" name="Google Shape;386;p32"/>
          <p:cNvSpPr txBox="1"/>
          <p:nvPr/>
        </p:nvSpPr>
        <p:spPr>
          <a:xfrm>
            <a:off x="506687" y="555037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1250315" y="3410585"/>
            <a:ext cx="64477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“Những đêm hè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Đêm đông gió rét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Tiếng chổi tre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Sớm tối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     Đi về”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sự chăm chỉ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niềm tự hào của chị lao công</a:t>
            </a:r>
          </a:p>
          <a:p>
            <a:r>
              <a:rPr lang="en-US" sz="200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c. sự thay đổi thời tiết đêm hè và đêm đông.</a:t>
            </a:r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>
              <a:solidFill>
                <a:srgbClr val="0066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112520" y="4839335"/>
            <a:ext cx="381000" cy="46863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bldLvl="0" animBg="1"/>
      <p:bldP spid="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: Rounded Corners 36"/>
          <p:cNvSpPr/>
          <p:nvPr/>
        </p:nvSpPr>
        <p:spPr>
          <a:xfrm>
            <a:off x="413385" y="2763520"/>
            <a:ext cx="8767445" cy="1826260"/>
          </a:xfrm>
          <a:prstGeom prst="round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800" dirty="0">
                <a:solidFill>
                  <a:schemeClr val="bg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4.Tác giả nhắn nhủ em điều gì qua 3 câu thơ cuối?</a:t>
            </a: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  <a:p>
            <a:endParaRPr lang="en-US" altLang="zh-CN" sz="2800" dirty="0">
              <a:solidFill>
                <a:schemeClr val="bg1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tretch>
            <a:fillRect/>
          </a:stretch>
        </p:blipFill>
        <p:spPr>
          <a:xfrm>
            <a:off x="1202055" y="2063115"/>
            <a:ext cx="6515100" cy="1490980"/>
          </a:xfrm>
          <a:prstGeom prst="rect">
            <a:avLst/>
          </a:prstGeom>
        </p:spPr>
      </p:pic>
      <p:grpSp>
        <p:nvGrpSpPr>
          <p:cNvPr id="41" name="Google Shape;378;p32"/>
          <p:cNvGrpSpPr/>
          <p:nvPr/>
        </p:nvGrpSpPr>
        <p:grpSpPr>
          <a:xfrm>
            <a:off x="485549" y="592791"/>
            <a:ext cx="8117285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083658" y="357090"/>
            <a:ext cx="7069337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THEO VĂN BẢN ĐỌC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92075" y="92075"/>
            <a:ext cx="85147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Hai bức tranh miêu tả những thời điểm nào trong ngày?</a:t>
            </a:r>
          </a:p>
        </p:txBody>
      </p:sp>
      <p:sp>
        <p:nvSpPr>
          <p:cNvPr id="18" name="Google Shape;928;p37"/>
          <p:cNvSpPr txBox="1"/>
          <p:nvPr/>
        </p:nvSpPr>
        <p:spPr>
          <a:xfrm>
            <a:off x="92075" y="1144270"/>
            <a:ext cx="868235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2.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Quang cảnh con đường trong hai bức tranh có gì khác nhau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  <p:grpSp>
        <p:nvGrpSpPr>
          <p:cNvPr id="27" name="Google Shape;378;p32"/>
          <p:cNvGrpSpPr/>
          <p:nvPr/>
        </p:nvGrpSpPr>
        <p:grpSpPr>
          <a:xfrm>
            <a:off x="984410" y="350104"/>
            <a:ext cx="7693187" cy="1266841"/>
            <a:chOff x="603225" y="2182575"/>
            <a:chExt cx="2577800" cy="424450"/>
          </a:xfrm>
        </p:grpSpPr>
        <p:sp>
          <p:nvSpPr>
            <p:cNvPr id="28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9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30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31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080770" y="290830"/>
            <a:ext cx="7409180" cy="1082675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45" r="48813"/>
          <a:stretch>
            <a:fillRect/>
          </a:stretch>
        </p:blipFill>
        <p:spPr>
          <a:xfrm>
            <a:off x="0" y="2978785"/>
            <a:ext cx="4519930" cy="3635375"/>
          </a:xfrm>
          <a:prstGeom prst="roundRect">
            <a:avLst/>
          </a:prstGeom>
        </p:spPr>
      </p:pic>
      <p:pic>
        <p:nvPicPr>
          <p:cNvPr id="22" name="Picture 21" descr="Screen Clipping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766" r="-283"/>
          <a:stretch>
            <a:fillRect/>
          </a:stretch>
        </p:blipFill>
        <p:spPr>
          <a:xfrm>
            <a:off x="4785360" y="2780030"/>
            <a:ext cx="4333240" cy="3834130"/>
          </a:xfrm>
          <a:prstGeom prst="roundRect">
            <a:avLst>
              <a:gd name="adj" fmla="val 12118"/>
            </a:avLst>
          </a:prstGeom>
        </p:spPr>
      </p:pic>
      <p:sp>
        <p:nvSpPr>
          <p:cNvPr id="4" name="Google Shape;928;p37"/>
          <p:cNvSpPr txBox="1"/>
          <p:nvPr/>
        </p:nvSpPr>
        <p:spPr>
          <a:xfrm>
            <a:off x="76835" y="2062480"/>
            <a:ext cx="9041765" cy="678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/>
              <a:defRPr sz="14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None/>
            </a:pP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3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. </a:t>
            </a:r>
            <a:r>
              <a:rPr lang="en-US" alt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Vì sao con đường trong bức tranh thứ hai lại trở nên sạch sẽ như vậy</a:t>
            </a:r>
            <a:r>
              <a:rPr lang="en-GB" sz="2800" dirty="0">
                <a:latin typeface="Times New Roman" panose="02020603050405020304" pitchFamily="18" charset="0"/>
                <a:ea typeface="Montserrat"/>
                <a:cs typeface="Times New Roman" panose="02020603050405020304" pitchFamily="18" charset="0"/>
                <a:sym typeface="Montserrat"/>
              </a:rPr>
              <a:t>?</a:t>
            </a:r>
            <a:endParaRPr sz="2800" dirty="0">
              <a:latin typeface="Times New Roman" panose="02020603050405020304" pitchFamily="18" charset="0"/>
              <a:ea typeface="Montserrat"/>
              <a:cs typeface="Times New Roman" panose="02020603050405020304" pitchFamily="18" charset="0"/>
              <a:sym typeface="Montserrat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16" grpId="1"/>
      <p:bldP spid="18" grpId="0"/>
      <p:bldP spid="18" grpId="1"/>
      <p:bldP spid="31" grpId="0" build="p"/>
      <p:bldP spid="31" grpId="1" build="p"/>
      <p:bldP spid="4" grpId="0"/>
      <p:bldP spid="4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/>
          <p:cNvSpPr txBox="1">
            <a:spLocks noGrp="1"/>
          </p:cNvSpPr>
          <p:nvPr>
            <p:ph type="subTitle" idx="1"/>
          </p:nvPr>
        </p:nvSpPr>
        <p:spPr>
          <a:xfrm>
            <a:off x="1110774" y="244475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alt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r>
              <a:rPr lang="en-US" alt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  <a:r>
              <a:rPr lang="en-GB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-136525" y="69926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8" name="Oval 7"/>
          <p:cNvSpPr/>
          <p:nvPr/>
        </p:nvSpPr>
        <p:spPr>
          <a:xfrm>
            <a:off x="2894965" y="848061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0" name="Oval 9"/>
          <p:cNvSpPr/>
          <p:nvPr/>
        </p:nvSpPr>
        <p:spPr>
          <a:xfrm>
            <a:off x="6191250" y="891486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80320" y="6299200"/>
            <a:ext cx="406400" cy="406400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173990" y="746760"/>
            <a:ext cx="9163885" cy="5262245"/>
            <a:chOff x="1328" y="2281"/>
            <a:chExt cx="16003" cy="8287"/>
          </a:xfrm>
        </p:grpSpPr>
        <p:sp>
          <p:nvSpPr>
            <p:cNvPr id="2" name="Text Box 1"/>
            <p:cNvSpPr txBox="1"/>
            <p:nvPr/>
          </p:nvSpPr>
          <p:spPr>
            <a:xfrm>
              <a:off x="1328" y="2341"/>
              <a:ext cx="4981" cy="6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ve ve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Đã ngủ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lắng nghe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đườngTrầnPhú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Xao xác hàng me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hè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1" name="Text Box 10"/>
            <p:cNvSpPr txBox="1"/>
            <p:nvPr/>
          </p:nvSpPr>
          <p:spPr>
            <a:xfrm>
              <a:off x="6966" y="2341"/>
              <a:ext cx="6172" cy="70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Khi cơn dông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 tắt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Tôi đứng trông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 đường lặng ngắt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sắt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Như đồng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lao công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</a:t>
              </a:r>
            </a:p>
            <a:p>
              <a:r>
                <a:rPr lang="en-US" sz="2600">
                  <a:latin typeface="Times New Roman" panose="02020603050405020304" pitchFamily="18" charset="0"/>
                  <a:cs typeface="Times New Roman" panose="02020603050405020304" pitchFamily="18" charset="0"/>
                </a:rPr>
                <a:t>Quét rác...</a:t>
              </a:r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12369" y="2281"/>
              <a:ext cx="4962" cy="82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Nhớ em nghe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Chị quét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Những đêm hè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Đêm đông gió rét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Tiếng chổi tre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Sớm tối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Đi về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Giữ sạch lề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 lối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Em nghe!</a:t>
              </a:r>
            </a:p>
            <a:p>
              <a:r>
                <a:rPr lang="en-US" sz="280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(Tố Hữu</a:t>
              </a:r>
              <a:r>
                <a:rPr lang="en-US" sz="2600"/>
                <a:t>)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10" grpId="0" animBg="1"/>
      <p:bldP spid="1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3349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</a:t>
            </a: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/>
          <p:cNvSpPr txBox="1"/>
          <p:nvPr/>
        </p:nvSpPr>
        <p:spPr>
          <a:xfrm>
            <a:off x="3390649" y="340449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quét rác</a:t>
            </a:r>
          </a:p>
        </p:txBody>
      </p:sp>
      <p:sp>
        <p:nvSpPr>
          <p:cNvPr id="89" name="Google Shape;1686;p48"/>
          <p:cNvSpPr txBox="1"/>
          <p:nvPr/>
        </p:nvSpPr>
        <p:spPr>
          <a:xfrm>
            <a:off x="3461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lặng ngắt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4023360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 flipV="1">
            <a:off x="4587240" y="4074160"/>
            <a:ext cx="358140" cy="171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 flipV="1">
            <a:off x="3973195" y="4996815"/>
            <a:ext cx="204470" cy="1079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/>
          <p:cNvGrpSpPr/>
          <p:nvPr/>
        </p:nvGrpSpPr>
        <p:grpSpPr>
          <a:xfrm>
            <a:off x="776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10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04" name="Google Shape;386;p32"/>
          <p:cNvSpPr txBox="1"/>
          <p:nvPr/>
        </p:nvSpPr>
        <p:spPr>
          <a:xfrm>
            <a:off x="872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cxnSp>
        <p:nvCxnSpPr>
          <p:cNvPr id="2" name="Straight Connector 1"/>
          <p:cNvCxnSpPr/>
          <p:nvPr/>
        </p:nvCxnSpPr>
        <p:spPr>
          <a:xfrm>
            <a:off x="4881880" y="318516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8579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/>
          <p:cNvGrpSpPr/>
          <p:nvPr/>
        </p:nvGrpSpPr>
        <p:grpSpPr>
          <a:xfrm>
            <a:off x="776405" y="381503"/>
            <a:ext cx="7693187" cy="1266841"/>
            <a:chOff x="603225" y="2182575"/>
            <a:chExt cx="2577800" cy="424450"/>
          </a:xfrm>
        </p:grpSpPr>
        <p:sp>
          <p:nvSpPr>
            <p:cNvPr id="45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6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7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8" name="Google Shape;386;p32"/>
          <p:cNvSpPr txBox="1"/>
          <p:nvPr/>
        </p:nvSpPr>
        <p:spPr>
          <a:xfrm>
            <a:off x="872808" y="403346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/>
            <a:endParaRPr lang="en-US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418965" y="439956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418965" y="52373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857563" y="443318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5937965" y="4445475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8" name="Text Box 7"/>
          <p:cNvSpPr txBox="1"/>
          <p:nvPr/>
        </p:nvSpPr>
        <p:spPr>
          <a:xfrm>
            <a:off x="3122930" y="1772920"/>
            <a:ext cx="3321285" cy="4399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Những 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Khi ve ve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Đã ngủ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Tôi lắng nghe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Trên đườngTrầnPhú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Xao xác  hàng me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Tiếng chổi tre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Đêm hè</a:t>
            </a:r>
          </a:p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Quét rác...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5225415" y="481822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4793938" y="567461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4874340" y="568690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232088" y="3979163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810438" y="1793780"/>
            <a:ext cx="6191850" cy="3254180"/>
            <a:chOff x="3301878" y="2654755"/>
            <a:chExt cx="819004" cy="605284"/>
          </a:xfrm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solidFill>
              <a:srgbClr val="D9D9D9">
                <a:alpha val="562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01878" y="2654755"/>
              <a:ext cx="819004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solidFill>
              <a:srgbClr val="EB488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2046235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xao xác: tiếng động nối tiếp nhau trong cảnh yên tĩnh.</a:t>
            </a: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904041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1000443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/>
      </p:sp>
      <p:grpSp>
        <p:nvGrpSpPr>
          <p:cNvPr id="360" name="Google Shape;360;p31"/>
          <p:cNvGrpSpPr/>
          <p:nvPr/>
        </p:nvGrpSpPr>
        <p:grpSpPr>
          <a:xfrm>
            <a:off x="8836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9464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/>
          <p:cNvGrpSpPr/>
          <p:nvPr/>
        </p:nvGrpSpPr>
        <p:grpSpPr>
          <a:xfrm>
            <a:off x="432236" y="613603"/>
            <a:ext cx="6030450" cy="794827"/>
            <a:chOff x="603225" y="2182575"/>
            <a:chExt cx="2577800" cy="424450"/>
          </a:xfrm>
        </p:grpSpPr>
        <p:sp>
          <p:nvSpPr>
            <p:cNvPr id="51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2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54" name="Google Shape;386;p32"/>
          <p:cNvSpPr txBox="1"/>
          <p:nvPr/>
        </p:nvSpPr>
        <p:spPr>
          <a:xfrm>
            <a:off x="848796" y="34360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8" name="Thought Bubble: Cloud 7"/>
          <p:cNvSpPr/>
          <p:nvPr/>
        </p:nvSpPr>
        <p:spPr>
          <a:xfrm>
            <a:off x="5805766" y="1317605"/>
            <a:ext cx="2965534" cy="889848"/>
          </a:xfrm>
          <a:prstGeom prst="cloudCallout">
            <a:avLst>
              <a:gd name="adj1" fmla="val -67320"/>
              <a:gd name="adj2" fmla="val 125486"/>
            </a:avLst>
          </a:prstGeom>
          <a:solidFill>
            <a:schemeClr val="accent2"/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 công</a:t>
            </a: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pic>
        <p:nvPicPr>
          <p:cNvPr id="7" name="Picture 1028" descr="ANH DA CHINH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42415" y="3074035"/>
            <a:ext cx="4808855" cy="2934335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8558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9187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/>
          <p:cNvGrpSpPr/>
          <p:nvPr/>
        </p:nvGrpSpPr>
        <p:grpSpPr>
          <a:xfrm>
            <a:off x="1408131" y="407475"/>
            <a:ext cx="6887969" cy="931176"/>
            <a:chOff x="603225" y="2182575"/>
            <a:chExt cx="2577800" cy="424450"/>
          </a:xfrm>
        </p:grpSpPr>
        <p:sp>
          <p:nvSpPr>
            <p:cNvPr id="42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3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44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45" name="Google Shape;386;p32"/>
          <p:cNvSpPr txBox="1"/>
          <p:nvPr/>
        </p:nvSpPr>
        <p:spPr>
          <a:xfrm>
            <a:off x="1293214" y="14926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09200" y="6299200"/>
            <a:ext cx="406400" cy="406400"/>
          </a:xfrm>
          <a:prstGeom prst="rect">
            <a:avLst/>
          </a:prstGeom>
        </p:spPr>
      </p:pic>
      <p:sp>
        <p:nvSpPr>
          <p:cNvPr id="2" name="Hexagon 1"/>
          <p:cNvSpPr/>
          <p:nvPr/>
        </p:nvSpPr>
        <p:spPr>
          <a:xfrm>
            <a:off x="256540" y="1330960"/>
            <a:ext cx="8742045" cy="1099820"/>
          </a:xfrm>
          <a:prstGeom prst="hexagon">
            <a:avLst/>
          </a:prstGeom>
          <a:solidFill>
            <a:srgbClr val="F7ACB9"/>
          </a:solidFill>
          <a:ln>
            <a:noFill/>
          </a:ln>
          <a:effectLst>
            <a:glow rad="101600">
              <a:schemeClr val="bg1">
                <a:alpha val="60000"/>
              </a:schemeClr>
            </a:glo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46140" y="1537133"/>
            <a:ext cx="9544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just" defTabSz="91313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Chị lao công làm việc vào những thời gian nào 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808220" y="3355975"/>
            <a:ext cx="255968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đông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7820" y="3355975"/>
            <a:ext cx="196532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313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0" lang="en-US" altLang="zh-C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+mn-lt"/>
              </a:rPr>
              <a:t>Đêm hè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378;p32"/>
          <p:cNvGrpSpPr/>
          <p:nvPr/>
        </p:nvGrpSpPr>
        <p:grpSpPr>
          <a:xfrm>
            <a:off x="1638654" y="604312"/>
            <a:ext cx="6887969" cy="931176"/>
            <a:chOff x="603225" y="2182575"/>
            <a:chExt cx="2577800" cy="424450"/>
          </a:xfrm>
        </p:grpSpPr>
        <p:sp>
          <p:nvSpPr>
            <p:cNvPr id="25" name="Google Shape;380;p32"/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6" name="Google Shape;381;p32"/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24" name="Google Shape;379;p32"/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701040" y="1941195"/>
            <a:ext cx="7825740" cy="1291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vi-VN" sz="2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Khung cảnh đêm hè và đêm đông được miêu tả như thế nào?</a:t>
            </a:r>
          </a:p>
        </p:txBody>
      </p:sp>
      <p:sp>
        <p:nvSpPr>
          <p:cNvPr id="21" name="Google Shape;386;p32"/>
          <p:cNvSpPr txBox="1"/>
          <p:nvPr/>
        </p:nvSpPr>
        <p:spPr>
          <a:xfrm>
            <a:off x="1211833" y="287778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5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385</Words>
  <Application>Microsoft Office PowerPoint</Application>
  <PresentationFormat>On-screen Show (4:3)</PresentationFormat>
  <Paragraphs>88</Paragraphs>
  <Slides>13</Slides>
  <Notes>7</Notes>
  <HiddenSlides>0</HiddenSlides>
  <MMClips>9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30" baseType="lpstr">
      <vt:lpstr>Microsoft YaHei</vt:lpstr>
      <vt:lpstr>SimSun</vt:lpstr>
      <vt:lpstr>Arial</vt:lpstr>
      <vt:lpstr>Arial-Rounded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Nunito SemiBold</vt:lpstr>
      <vt:lpstr>Roboto</vt:lpstr>
      <vt:lpstr>Roboto Condensed Light</vt:lpstr>
      <vt:lpstr>Times New Roman</vt:lpstr>
      <vt:lpstr>Volicy Bulletin Board Thesis by Slidesgo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HongHa</cp:lastModifiedBy>
  <cp:revision>77</cp:revision>
  <dcterms:created xsi:type="dcterms:W3CDTF">2021-06-19T10:18:00Z</dcterms:created>
  <dcterms:modified xsi:type="dcterms:W3CDTF">2022-02-13T03:43:47Z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1033-11.2.0.10200</vt:lpwstr>
  </property>
</Properties>
</file>