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317" r:id="rId2"/>
    <p:sldId id="349" r:id="rId3"/>
    <p:sldId id="360" r:id="rId4"/>
    <p:sldId id="358" r:id="rId5"/>
    <p:sldId id="350" r:id="rId6"/>
    <p:sldId id="352" r:id="rId7"/>
    <p:sldId id="353" r:id="rId8"/>
    <p:sldId id="354" r:id="rId9"/>
    <p:sldId id="355" r:id="rId10"/>
    <p:sldId id="356" r:id="rId11"/>
    <p:sldId id="351" r:id="rId12"/>
    <p:sldId id="361" r:id="rId13"/>
    <p:sldId id="362" r:id="rId14"/>
    <p:sldId id="290" r:id="rId15"/>
  </p:sldIdLst>
  <p:sldSz cx="9144000" cy="5143500" type="screen16x9"/>
  <p:notesSz cx="6858000" cy="9144000"/>
  <p:embeddedFontLst>
    <p:embeddedFont>
      <p:font typeface="Patrick Hand" charset="0"/>
      <p:regular r:id="rId17"/>
    </p:embeddedFont>
    <p:embeddedFont>
      <p:font typeface="HP001 4 hàng" charset="0"/>
      <p:regular r:id="rId18"/>
      <p:bold r:id="rId19"/>
    </p:embeddedFont>
    <p:embeddedFont>
      <p:font typeface="SimSun" pitchFamily="2" charset="-122"/>
      <p:regular r:id="rId20"/>
    </p:embeddedFont>
    <p:embeddedFont>
      <p:font typeface="Patrick Hand SC" charset="0"/>
      <p:regular r:id="rId21"/>
    </p:embeddedFont>
    <p:embeddedFont>
      <p:font typeface="Microsoft YaHei" pitchFamily="34" charset="-122"/>
      <p:regular r:id="rId22"/>
      <p:bold r:id="rId23"/>
    </p:embeddedFont>
    <p:embeddedFont>
      <p:font typeface="Cambria" pitchFamily="18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8" d="100"/>
          <a:sy n="98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773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2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80" y="81178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4876507"/>
            <a:ext cx="9144000" cy="26531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98454"/>
            <a:ext cx="7164408" cy="568348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0470137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DB1E8-4ACE-42C3-898E-44C5F2C46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FA38B7-D427-45DD-ABBB-9766A8E3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A29F15-56EB-44A1-A074-75204202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660522-E8BF-4055-9788-72FBC95D1EE6}" type="datetimeFigureOut">
              <a:rPr lang="vi-VN" smtClean="0"/>
              <a:t>11/03/2023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BE1E3E-83D9-4375-B09B-0021ED6D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6D42C3-B90B-4488-B90F-D0EB42E5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315F642-7F6A-4805-984C-35B4A6D0B0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418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777538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15: </a:t>
            </a:r>
            <a:br>
              <a:rPr lang="en-US" sz="6000" dirty="0"/>
            </a:br>
            <a:r>
              <a:rPr lang="en-US" sz="6000" dirty="0"/>
              <a:t>NHỮNG CON SAO BIỂN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26" y="195194"/>
            <a:ext cx="2184778" cy="2080742"/>
          </a:xfrm>
          <a:prstGeom prst="roundRect">
            <a:avLst>
              <a:gd name="adj" fmla="val 3908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2351304" y="195194"/>
            <a:ext cx="2176089" cy="2080742"/>
          </a:xfrm>
          <a:prstGeom prst="roundRect">
            <a:avLst>
              <a:gd name="adj" fmla="val 30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7393" y="195194"/>
            <a:ext cx="2196150" cy="2080742"/>
          </a:xfrm>
          <a:prstGeom prst="roundRect">
            <a:avLst>
              <a:gd name="adj" fmla="val 59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52" y="195194"/>
            <a:ext cx="2176617" cy="2072809"/>
          </a:xfrm>
          <a:prstGeom prst="roundRect">
            <a:avLst>
              <a:gd name="adj" fmla="val 7904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83258" y="2157659"/>
            <a:ext cx="217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Patrick Hand" charset="0"/>
              </a:rPr>
              <a:t>Người đàn ông đang vớt rác trên mặt hồ.</a:t>
            </a:r>
            <a:endParaRPr lang="en-US" sz="20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9918" y="2167266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đang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phá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tổ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chim</a:t>
            </a:r>
            <a:r>
              <a:rPr lang="vi-VN" sz="20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32653" y="2038628"/>
            <a:ext cx="2168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Xe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đổ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xuống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sông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ngòi</a:t>
            </a:r>
            <a:r>
              <a:rPr lang="vi-VN" sz="20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Patrick Hand" charset="0"/>
            </a:endParaRP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36457" y="2013990"/>
            <a:ext cx="323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đang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</a:p>
          <a:p>
            <a:pPr algn="just"/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thu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nhặt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bờ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biển</a:t>
            </a:r>
            <a:r>
              <a:rPr lang="vi-VN" sz="20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915" y="3029645"/>
            <a:ext cx="878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200" dirty="0">
                <a:solidFill>
                  <a:srgbClr val="002060"/>
                </a:solidFill>
                <a:latin typeface="+mj-lt"/>
              </a:rPr>
              <a:t>Trong những việc làm trên, việc làm nào ảnh hưởng tốt đến môi trường?</a:t>
            </a:r>
            <a:endParaRPr lang="en-US" sz="2200" dirty="0">
              <a:solidFill>
                <a:srgbClr val="002060"/>
              </a:solidFill>
              <a:latin typeface="+mj-lt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97595"/>
            <a:ext cx="9440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6" y="2153297"/>
            <a:ext cx="217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7030A0"/>
                </a:solidFill>
                <a:latin typeface="Patrick Hand" charset="0"/>
              </a:rPr>
              <a:t>Người đàn ông đang vớt rác trên mặt hồ.</a:t>
            </a:r>
            <a:endParaRPr lang="en-US" sz="2000" b="1" dirty="0">
              <a:solidFill>
                <a:srgbClr val="7030A0"/>
              </a:solidFill>
              <a:latin typeface="Patrick Hand" charset="0"/>
            </a:endParaRPr>
          </a:p>
          <a:p>
            <a:pPr algn="just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0804" y="2018337"/>
            <a:ext cx="323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Patrick Hand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bạn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nhỏ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đang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</a:p>
          <a:p>
            <a:pPr algn="just"/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thu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nhặt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trên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bờ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biển</a:t>
            </a:r>
            <a:r>
              <a:rPr lang="vi-VN" sz="2000" b="1" dirty="0">
                <a:solidFill>
                  <a:srgbClr val="7030A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7030A0"/>
              </a:solidFill>
              <a:latin typeface="Patrick Hand" charset="0"/>
            </a:endParaRPr>
          </a:p>
          <a:p>
            <a:pPr algn="just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5556" y="2162904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Hai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bạn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nhỏ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đang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phá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tổ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chim</a:t>
            </a:r>
            <a:r>
              <a:rPr lang="vi-VN" sz="2000" b="1" dirty="0">
                <a:solidFill>
                  <a:srgbClr val="00B05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Patrick Hand" charset="0"/>
            </a:endParaRPr>
          </a:p>
          <a:p>
            <a:pPr algn="just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7000" y="2034266"/>
            <a:ext cx="2168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Patrick Hand" charset="0"/>
              </a:rPr>
              <a:t> 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Xe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đổ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xuống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sông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ngòi</a:t>
            </a:r>
            <a:r>
              <a:rPr lang="vi-VN" sz="2000" b="1" dirty="0">
                <a:solidFill>
                  <a:srgbClr val="00B05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Patrick Hand" charset="0"/>
            </a:endParaRPr>
          </a:p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4" y="4099625"/>
            <a:ext cx="89419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200" dirty="0">
                <a:solidFill>
                  <a:srgbClr val="C00000"/>
                </a:solidFill>
                <a:latin typeface="+mj-lt"/>
              </a:rPr>
              <a:t>Những việc làm đó ảnh hưởng tốt (không tốt) đến môi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C00000"/>
                </a:solidFill>
                <a:latin typeface="+mj-lt"/>
              </a:rPr>
              <a:t>trường như thế nào?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9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91109"/>
            <a:ext cx="5079770" cy="10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041784" y="1501541"/>
            <a:ext cx="16649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57737" y="1509562"/>
            <a:ext cx="13008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41784" y="1997401"/>
            <a:ext cx="341676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592524" y="1501541"/>
            <a:ext cx="461859" cy="32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9503" cy="49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76" y="-77004"/>
            <a:ext cx="9212976" cy="495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17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-408802" y="2376759"/>
            <a:ext cx="6033587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/>
              <a:t>TIẾT 4</a:t>
            </a:r>
            <a:br>
              <a:rPr lang="en-GB" sz="5400"/>
            </a:br>
            <a:r>
              <a:rPr lang="en-GB" sz="5400">
                <a:solidFill>
                  <a:schemeClr val="accent3"/>
                </a:solidFill>
              </a:rPr>
              <a:t>Bảo vệ môi trường</a:t>
            </a:r>
            <a:endParaRPr sz="5400">
              <a:solidFill>
                <a:schemeClr val="accent3"/>
              </a:solidFill>
            </a:endParaRPr>
          </a:p>
        </p:txBody>
      </p:sp>
      <p:grpSp>
        <p:nvGrpSpPr>
          <p:cNvPr id="288" name="Google Shape;288;p35"/>
          <p:cNvGrpSpPr/>
          <p:nvPr/>
        </p:nvGrpSpPr>
        <p:grpSpPr>
          <a:xfrm>
            <a:off x="5630130" y="1009210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399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0943"/>
            <a:ext cx="9144000" cy="5519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2" tIns="36926" rIns="73852" bIns="36926" rtlCol="0" anchor="ctr"/>
          <a:lstStyle/>
          <a:p>
            <a:pPr algn="ctr" defTabSz="738524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1284" y="979923"/>
            <a:ext cx="899363" cy="10601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2" tIns="36926" rIns="73852" bIns="36926" rtlCol="0" anchor="ctr"/>
          <a:lstStyle/>
          <a:p>
            <a:pPr algn="ctr" defTabSz="738524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425" y="1233920"/>
            <a:ext cx="970137" cy="767070"/>
          </a:xfrm>
          <a:prstGeom prst="rect">
            <a:avLst/>
          </a:prstGeom>
          <a:noFill/>
        </p:spPr>
        <p:txBody>
          <a:bodyPr wrap="square" lIns="73852" tIns="36926" rIns="73852" bIns="36926" rtlCol="0">
            <a:spAutoFit/>
          </a:bodyPr>
          <a:lstStyle/>
          <a:p>
            <a:pPr algn="ctr" defTabSz="738524">
              <a:defRPr/>
            </a:pPr>
            <a:r>
              <a:rPr lang="en-US" sz="1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38524">
              <a:defRPr/>
            </a:pPr>
            <a:r>
              <a:rPr lang="en-US" sz="1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9" y="-118629"/>
            <a:ext cx="9953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EA66F5-FD50-4DD8-AB4A-C54262D6B7D9}"/>
              </a:ext>
            </a:extLst>
          </p:cNvPr>
          <p:cNvSpPr txBox="1"/>
          <p:nvPr/>
        </p:nvSpPr>
        <p:spPr>
          <a:xfrm>
            <a:off x="2086222" y="1685561"/>
            <a:ext cx="2000727" cy="478530"/>
          </a:xfrm>
          <a:prstGeom prst="rect">
            <a:avLst/>
          </a:prstGeom>
          <a:noFill/>
        </p:spPr>
        <p:txBody>
          <a:bodyPr wrap="square" lIns="73852" tIns="36926" rIns="73852" bIns="36926">
            <a:spAutoFit/>
          </a:bodyPr>
          <a:lstStyle/>
          <a:p>
            <a:pPr defTabSz="73852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1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63" y="52544"/>
            <a:ext cx="7021879" cy="5332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3877" y="313743"/>
            <a:ext cx="6872635" cy="459294"/>
          </a:xfrm>
          <a:prstGeom prst="rect">
            <a:avLst/>
          </a:prstGeom>
          <a:noFill/>
        </p:spPr>
        <p:txBody>
          <a:bodyPr wrap="square" lIns="73852" tIns="36926" rIns="73852" bIns="36926">
            <a:spAutoFit/>
          </a:bodyPr>
          <a:lstStyle/>
          <a:p>
            <a:pPr defTabSz="73852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14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3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2023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7238" y="771532"/>
            <a:ext cx="2000727" cy="459294"/>
          </a:xfrm>
          <a:prstGeom prst="rect">
            <a:avLst/>
          </a:prstGeom>
          <a:noFill/>
        </p:spPr>
        <p:txBody>
          <a:bodyPr wrap="square" lIns="73852" tIns="36926" rIns="73852" bIns="36926">
            <a:spAutoFit/>
          </a:bodyPr>
          <a:lstStyle/>
          <a:p>
            <a:pPr defTabSz="73852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Tiếng Việt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3792" y="1257713"/>
            <a:ext cx="5627099" cy="459294"/>
          </a:xfrm>
          <a:prstGeom prst="rect">
            <a:avLst/>
          </a:prstGeom>
          <a:noFill/>
        </p:spPr>
        <p:txBody>
          <a:bodyPr wrap="square" lIns="73852" tIns="36926" rIns="73852" bIns="36926">
            <a:spAutoFit/>
          </a:bodyPr>
          <a:lstStyle/>
          <a:p>
            <a:pPr defTabSz="73852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Nói và nghe: </a:t>
            </a:r>
            <a:r>
              <a:rPr lang="en-US" sz="20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Bảo vệ môi trường</a:t>
            </a:r>
            <a:endParaRPr lang="en-US" sz="20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687246" y="1595132"/>
            <a:ext cx="176421" cy="124638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687246" y="2135933"/>
            <a:ext cx="176421" cy="124638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687246" y="2703774"/>
            <a:ext cx="176421" cy="124638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669135" y="3271616"/>
            <a:ext cx="176421" cy="124638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449145" y="290436"/>
            <a:ext cx="4230529" cy="545700"/>
          </a:xfrm>
          <a:prstGeom prst="rect">
            <a:avLst/>
          </a:prstGeom>
          <a:noFill/>
        </p:spPr>
        <p:txBody>
          <a:bodyPr wrap="square" lIns="52742" tIns="26371" rIns="52742" bIns="263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5589"/>
            <a:r>
              <a:rPr lang="vi-VN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Arial" panose="020B0604020202020204" pitchFamily="34" charset="0"/>
              </a:rPr>
              <a:t>Yêu cầu cần đạt:</a:t>
            </a:r>
            <a:endParaRPr lang="en-US" sz="3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39" y="216316"/>
            <a:ext cx="851787" cy="617291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71" y="1125117"/>
            <a:ext cx="511316" cy="37115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09" y="281357"/>
            <a:ext cx="548053" cy="420027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96" y="63667"/>
            <a:ext cx="339011" cy="55062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831816" y="4136832"/>
            <a:ext cx="477120" cy="564826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757513" y="4664217"/>
            <a:ext cx="1102850" cy="4647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400267" y="4064930"/>
            <a:ext cx="616150" cy="83163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8458ECE-9B03-4200-B331-91F4705CE5EB}"/>
              </a:ext>
            </a:extLst>
          </p:cNvPr>
          <p:cNvSpPr txBox="1"/>
          <p:nvPr/>
        </p:nvSpPr>
        <p:spPr>
          <a:xfrm>
            <a:off x="1357597" y="1090591"/>
            <a:ext cx="6502766" cy="1211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đổi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hưởng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môi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vệ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môi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chia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sẻ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</a:t>
            </a:r>
            <a:r>
              <a:rPr lang="vi-VN" sz="18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ữ</a:t>
            </a:r>
            <a:r>
              <a:rPr lang="en-US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môi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sạch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đẹp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1E03C5D-874E-481A-AA24-A995FE949F22}"/>
              </a:ext>
            </a:extLst>
          </p:cNvPr>
          <p:cNvSpPr txBox="1"/>
          <p:nvPr/>
        </p:nvSpPr>
        <p:spPr>
          <a:xfrm>
            <a:off x="1357597" y="2757186"/>
            <a:ext cx="6502765" cy="5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indent="-203200" algn="l">
              <a:lnSpc>
                <a:spcPts val="1585"/>
              </a:lnSpc>
              <a:tabLst>
                <a:tab pos="178435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517" y="1262230"/>
            <a:ext cx="3309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GB" sz="240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Nói tên các việc làm trong tranh. Cho biết những việc làm đó ảnh hưởng đến môi trường như thế nào.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197814"/>
            <a:ext cx="2353427" cy="2241360"/>
          </a:xfrm>
          <a:prstGeom prst="roundRect">
            <a:avLst>
              <a:gd name="adj" fmla="val 3908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6221866" y="197813"/>
            <a:ext cx="2341328" cy="2238741"/>
          </a:xfrm>
          <a:prstGeom prst="roundRect">
            <a:avLst>
              <a:gd name="adj" fmla="val 30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2517732"/>
            <a:ext cx="2353427" cy="2229754"/>
          </a:xfrm>
          <a:prstGeom prst="roundRect">
            <a:avLst>
              <a:gd name="adj" fmla="val 59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1866" y="2517731"/>
            <a:ext cx="2341328" cy="2229665"/>
          </a:xfrm>
          <a:prstGeom prst="roundRect">
            <a:avLst>
              <a:gd name="adj" fmla="val 7904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41145" y="1549667"/>
            <a:ext cx="9529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46446" y="1549667"/>
            <a:ext cx="15031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3300" y="2144829"/>
            <a:ext cx="19378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3299" y="2436554"/>
            <a:ext cx="3006293" cy="2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79682" y="2125337"/>
            <a:ext cx="3699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8071" y="365759"/>
            <a:ext cx="4989751" cy="4450080"/>
          </a:xfrm>
          <a:prstGeom prst="roundRect">
            <a:avLst>
              <a:gd name="adj" fmla="val 3908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463" y="1012386"/>
            <a:ext cx="304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vi-VN" sz="3200" b="1" dirty="0">
                <a:solidFill>
                  <a:srgbClr val="FF0000"/>
                </a:solidFill>
                <a:latin typeface="Patrick Hand" charset="0"/>
              </a:rPr>
              <a:t>Người đàn ông đang vớt rác trên mặt hồ.</a:t>
            </a:r>
            <a:endParaRPr lang="en-US" sz="32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3992471" y="354567"/>
            <a:ext cx="4672557" cy="4467826"/>
          </a:xfrm>
          <a:prstGeom prst="roundRect">
            <a:avLst>
              <a:gd name="adj" fmla="val 3007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chim</a:t>
            </a:r>
            <a:r>
              <a:rPr lang="vi-VN" sz="32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7" y="305748"/>
            <a:ext cx="4840877" cy="4586488"/>
          </a:xfrm>
          <a:prstGeom prst="roundRect">
            <a:avLst>
              <a:gd name="adj" fmla="val 5915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đổ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xuống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ngòi</a:t>
            </a:r>
            <a:r>
              <a:rPr lang="vi-VN" sz="32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8631" y="358006"/>
            <a:ext cx="4646431" cy="4424833"/>
          </a:xfrm>
          <a:prstGeom prst="roundRect">
            <a:avLst>
              <a:gd name="adj" fmla="val 7904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nhặt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bờ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biển</a:t>
            </a:r>
            <a:r>
              <a:rPr lang="vi-VN" sz="32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307</Words>
  <Application>Microsoft Office PowerPoint</Application>
  <PresentationFormat>On-screen Show (16:9)</PresentationFormat>
  <Paragraphs>33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Patrick Hand</vt:lpstr>
      <vt:lpstr>HP001 4 hàng</vt:lpstr>
      <vt:lpstr>Wingdings</vt:lpstr>
      <vt:lpstr>字魂59号-创粗黑</vt:lpstr>
      <vt:lpstr>HP001 4H</vt:lpstr>
      <vt:lpstr>SimSun</vt:lpstr>
      <vt:lpstr>Patrick Hand SC</vt:lpstr>
      <vt:lpstr>Microsoft YaHei</vt:lpstr>
      <vt:lpstr>Cambria</vt:lpstr>
      <vt:lpstr>Times New Roman</vt:lpstr>
      <vt:lpstr>Calibri</vt:lpstr>
      <vt:lpstr>English Language Grammar Rules by Slidesgo</vt:lpstr>
      <vt:lpstr>Bài 15:  NHỮNG CON SAO BIỂN</vt:lpstr>
      <vt:lpstr>TIẾT 4 Bảo vệ môi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Ha</cp:lastModifiedBy>
  <cp:revision>54</cp:revision>
  <dcterms:modified xsi:type="dcterms:W3CDTF">2023-03-11T11:22:15Z</dcterms:modified>
</cp:coreProperties>
</file>