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5"/>
  </p:notesMasterIdLst>
  <p:sldIdLst>
    <p:sldId id="275" r:id="rId4"/>
    <p:sldId id="274" r:id="rId5"/>
    <p:sldId id="257" r:id="rId6"/>
    <p:sldId id="273" r:id="rId7"/>
    <p:sldId id="258" r:id="rId8"/>
    <p:sldId id="259" r:id="rId9"/>
    <p:sldId id="264" r:id="rId10"/>
    <p:sldId id="280" r:id="rId11"/>
    <p:sldId id="281" r:id="rId12"/>
    <p:sldId id="277" r:id="rId13"/>
    <p:sldId id="278" r:id="rId14"/>
  </p:sldIdLst>
  <p:sldSz cx="9144000" cy="5143500" type="screen16x9"/>
  <p:notesSz cx="6858000" cy="9144000"/>
  <p:defaultTextStyle>
    <a:defPPr>
      <a:defRPr lang="en-US"/>
    </a:defPPr>
    <a:lvl1pPr marL="0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8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76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14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52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90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28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66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04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BB00"/>
    <a:srgbClr val="A9DA74"/>
    <a:srgbClr val="EBF6F9"/>
    <a:srgbClr val="FBD6B7"/>
    <a:srgbClr val="E824B5"/>
    <a:srgbClr val="00DA63"/>
    <a:srgbClr val="0DFF7A"/>
    <a:srgbClr val="BEE395"/>
    <a:srgbClr val="00863D"/>
    <a:srgbClr val="009E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302" y="77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15/02/2023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71AD9-BB67-40C7-8A36-6292A9008B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7080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hs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. HS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thì</a:t>
            </a:r>
            <a:r>
              <a:rPr lang="en-US" baseline="0" dirty="0"/>
              <a:t> GV </a:t>
            </a:r>
            <a:r>
              <a:rPr lang="en-US" baseline="0" dirty="0" err="1"/>
              <a:t>nhấp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r>
              <a:rPr lang="en-US" baseline="0" dirty="0"/>
              <a:t>. </a:t>
            </a:r>
            <a:r>
              <a:rPr lang="en-US" baseline="0" dirty="0" err="1"/>
              <a:t>Nhấp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smtClean="0"/>
              <a:t>‘</a:t>
            </a:r>
            <a:r>
              <a:rPr lang="en-US" baseline="0" dirty="0" err="1" smtClean="0"/>
              <a:t>quây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quần</a:t>
            </a:r>
            <a:r>
              <a:rPr lang="en-US" baseline="0" dirty="0" smtClean="0"/>
              <a:t>” </a:t>
            </a:r>
            <a:r>
              <a:rPr lang="en-US" baseline="0" dirty="0" err="1"/>
              <a:t>thì</a:t>
            </a:r>
            <a:r>
              <a:rPr lang="en-US" baseline="0" dirty="0"/>
              <a:t> </a:t>
            </a:r>
            <a:r>
              <a:rPr lang="en-US" baseline="0" dirty="0" err="1"/>
              <a:t>nó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di </a:t>
            </a:r>
            <a:r>
              <a:rPr lang="en-US" baseline="0" dirty="0" err="1"/>
              <a:t>chuyển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chỗ</a:t>
            </a:r>
            <a:r>
              <a:rPr lang="en-US" baseline="0" dirty="0"/>
              <a:t> </a:t>
            </a:r>
            <a:r>
              <a:rPr lang="en-US" baseline="0" dirty="0" err="1"/>
              <a:t>trống</a:t>
            </a:r>
            <a:r>
              <a:rPr lang="en-US" baseline="0" dirty="0"/>
              <a:t>.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r>
              <a:rPr lang="en-US" baseline="0" dirty="0"/>
              <a:t> enter </a:t>
            </a:r>
            <a:r>
              <a:rPr lang="en-US" baseline="0" dirty="0" err="1"/>
              <a:t>là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mẫu</a:t>
            </a:r>
            <a:r>
              <a:rPr lang="en-US" baseline="0" dirty="0"/>
              <a:t> </a:t>
            </a:r>
            <a:r>
              <a:rPr lang="en-US" baseline="0" dirty="0" err="1"/>
              <a:t>viết</a:t>
            </a:r>
            <a:r>
              <a:rPr lang="en-US" baseline="0" dirty="0"/>
              <a:t> </a:t>
            </a:r>
            <a:r>
              <a:rPr lang="en-US" baseline="0" dirty="0" err="1"/>
              <a:t>vở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637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linh động</a:t>
            </a:r>
            <a:r>
              <a:rPr lang="en-US" baseline="0"/>
              <a:t> tổ chức HĐ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164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có</a:t>
            </a:r>
            <a:r>
              <a:rPr lang="en-US" baseline="0"/>
              <a:t> thể cho HS viết từ khó vào bảng con nếu HS còn nhầm lẫn nhiều và thường xuyên. GV tự linh động từ khó phù hợp với địa phương.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995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chiếu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HS </a:t>
            </a:r>
            <a:r>
              <a:rPr lang="en-US" baseline="0" dirty="0" err="1"/>
              <a:t>xem</a:t>
            </a:r>
            <a:r>
              <a:rPr lang="en-US" baseline="0" dirty="0"/>
              <a:t> </a:t>
            </a:r>
            <a:r>
              <a:rPr lang="en-US" baseline="0" dirty="0" err="1"/>
              <a:t>cách</a:t>
            </a:r>
            <a:r>
              <a:rPr lang="en-US" baseline="0" dirty="0"/>
              <a:t> </a:t>
            </a:r>
            <a:r>
              <a:rPr lang="en-US" baseline="0" dirty="0" err="1"/>
              <a:t>trình</a:t>
            </a:r>
            <a:r>
              <a:rPr lang="en-US" baseline="0" dirty="0"/>
              <a:t> </a:t>
            </a:r>
            <a:r>
              <a:rPr lang="en-US" baseline="0" dirty="0" err="1"/>
              <a:t>bày</a:t>
            </a:r>
            <a:r>
              <a:rPr lang="en-US" baseline="0" dirty="0"/>
              <a:t> </a:t>
            </a:r>
            <a:r>
              <a:rPr lang="en-US" baseline="0" dirty="0" err="1"/>
              <a:t>trước</a:t>
            </a:r>
            <a:r>
              <a:rPr lang="en-US" baseline="0" dirty="0"/>
              <a:t>,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tắt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rồi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</a:t>
            </a:r>
            <a:r>
              <a:rPr lang="en-US" baseline="0" dirty="0" err="1"/>
              <a:t>hs</a:t>
            </a:r>
            <a:r>
              <a:rPr lang="en-US" baseline="0" dirty="0"/>
              <a:t> </a:t>
            </a:r>
            <a:r>
              <a:rPr lang="en-US" baseline="0" dirty="0" err="1"/>
              <a:t>viết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403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15/02/2023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15/02/2023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15/02/2023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4C8A34B3-C7A7-4A44-A882-ACF523FEAE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15/02/2023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E685768B-9ECC-4BF2-88E3-40D31B7EAC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075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80A4FA71-F263-452F-879F-7BBAFC80F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15/02/2023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0EEE7BDA-1083-43A8-BCE1-BA26D2E7C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706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EF91E1FB-5340-414B-BD98-8A870BBE56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15/02/2023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462F9F7A-380D-4D1A-901B-F5A366C2AE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518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36F676DD-46C4-4833-85DB-94FB4CD7A4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15/02/2023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E01BDD55-150D-4F04-908B-A1965AE5E9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4063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8CDF5305-0D8C-4C6D-A68C-64F0CDE22A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15/02/2023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B3EDA65B-7BD7-4753-943F-F78C42C3D3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3824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FFE889D6-E157-4726-A5E0-13FEBAE92E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15/02/2023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8554714F-4CC6-4AB5-9763-FE5CCB6D23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0756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AD6FD329-6541-4B0B-B070-D451664E52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15/02/2023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BEDF3548-F7E6-4460-AA06-12DC43B188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5965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753E3387-CB41-4A6D-BC4A-7CB9BDF86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15/02/2023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3C07C389-A715-4C65-99B4-917F16262B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210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15/02/2023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74F31A04-86AE-44FF-952C-5E30E494F9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15/02/2023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BAE57F6B-705E-49FB-A346-55CC1D71F6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321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F9DC02CA-0C23-4CA7-821C-3AD5F03CEB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15/02/2023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7FF2A756-546E-437F-8760-FD3306D89A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5508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E66463E2-3024-40A4-84F4-95BDEE1A96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15/02/2023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6A40DCA2-5309-41F7-B237-4DE1776568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8172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4C8A34B3-C7A7-4A44-A882-ACF523FEAE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15/02/2023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E685768B-9ECC-4BF2-88E3-40D31B7EAC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4100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80A4FA71-F263-452F-879F-7BBAFC80F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15/02/2023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0EEE7BDA-1083-43A8-BCE1-BA26D2E7C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0258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EF91E1FB-5340-414B-BD98-8A870BBE56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15/02/2023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462F9F7A-380D-4D1A-901B-F5A366C2AE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4470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36F676DD-46C4-4833-85DB-94FB4CD7A4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15/02/2023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E01BDD55-150D-4F04-908B-A1965AE5E9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0253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8CDF5305-0D8C-4C6D-A68C-64F0CDE22A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15/02/2023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B3EDA65B-7BD7-4753-943F-F78C42C3D3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5923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FFE889D6-E157-4726-A5E0-13FEBAE92E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15/02/2023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8554714F-4CC6-4AB5-9763-FE5CCB6D23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8932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AD6FD329-6541-4B0B-B070-D451664E52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15/02/2023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BEDF3548-F7E6-4460-AA06-12DC43B188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30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15/02/2023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753E3387-CB41-4A6D-BC4A-7CB9BDF86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15/02/2023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3C07C389-A715-4C65-99B4-917F16262B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3671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74F31A04-86AE-44FF-952C-5E30E494F9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15/02/2023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BAE57F6B-705E-49FB-A346-55CC1D71F6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8361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F9DC02CA-0C23-4CA7-821C-3AD5F03CEB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15/02/2023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7FF2A756-546E-437F-8760-FD3306D89A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0840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E66463E2-3024-40A4-84F4-95BDEE1A96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15/02/2023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6A40DCA2-5309-41F7-B237-4DE1776568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576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15/02/2023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15/02/2023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15/02/2023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15/02/2023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15/02/2023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38" indent="0">
              <a:buNone/>
              <a:defRPr sz="2800"/>
            </a:lvl2pPr>
            <a:lvl3pPr marL="914276" indent="0">
              <a:buNone/>
              <a:defRPr sz="2400"/>
            </a:lvl3pPr>
            <a:lvl4pPr marL="1371414" indent="0">
              <a:buNone/>
              <a:defRPr sz="2000"/>
            </a:lvl4pPr>
            <a:lvl5pPr marL="1828552" indent="0">
              <a:buNone/>
              <a:defRPr sz="2000"/>
            </a:lvl5pPr>
            <a:lvl6pPr marL="2285690" indent="0">
              <a:buNone/>
              <a:defRPr sz="2000"/>
            </a:lvl6pPr>
            <a:lvl7pPr marL="2742828" indent="0">
              <a:buNone/>
              <a:defRPr sz="2000"/>
            </a:lvl7pPr>
            <a:lvl8pPr marL="3199966" indent="0">
              <a:buNone/>
              <a:defRPr sz="2000"/>
            </a:lvl8pPr>
            <a:lvl9pPr marL="365710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15/02/2023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15/02/2023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7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3" indent="-342853" algn="l" defTabSz="91427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9" indent="-285711" algn="l" defTabSz="91427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3" indent="-228569" algn="l" defTabSz="91427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1" indent="-228569" algn="l" defTabSz="91427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59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7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2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685800">
              <a:defRPr/>
            </a:pPr>
            <a:fld id="{84E00B47-E5FA-4242-AAB5-EC9AC71E37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15/02/2023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685800">
              <a:defRPr/>
            </a:pPr>
            <a:fld id="{B38B0F5E-06A6-42BE-B86B-24869B1E29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604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685800">
              <a:defRPr/>
            </a:pPr>
            <a:fld id="{84E00B47-E5FA-4242-AAB5-EC9AC71E37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15/02/2023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685800">
              <a:defRPr/>
            </a:pPr>
            <a:fld id="{B38B0F5E-06A6-42BE-B86B-24869B1E29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860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0"/>
            <a:ext cx="9144000" cy="513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95" y="-328155"/>
            <a:ext cx="9010705" cy="553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82345"/>
            <a:ext cx="9144000" cy="21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36" y="3527680"/>
            <a:ext cx="4467464" cy="164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E:\0000000我图PPT\03.20\亲子乐园\23园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51"/>
          <a:stretch>
            <a:fillRect/>
          </a:stretch>
        </p:blipFill>
        <p:spPr bwMode="auto">
          <a:xfrm>
            <a:off x="2619517" y="1676813"/>
            <a:ext cx="3697464" cy="103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886" y="1651913"/>
            <a:ext cx="2851226" cy="423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7" r="11038" b="19634"/>
          <a:stretch>
            <a:fillRect/>
          </a:stretch>
        </p:blipFill>
        <p:spPr bwMode="auto">
          <a:xfrm>
            <a:off x="7410103" y="-84562"/>
            <a:ext cx="1444355" cy="163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0301" r="70716" b="10733"/>
          <a:stretch>
            <a:fillRect/>
          </a:stretch>
        </p:blipFill>
        <p:spPr bwMode="auto">
          <a:xfrm>
            <a:off x="114300" y="-304694"/>
            <a:ext cx="1714500" cy="210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1202898" y="1735800"/>
            <a:ext cx="6739079" cy="3236251"/>
          </a:xfrm>
          <a:prstGeom prst="rect">
            <a:avLst/>
          </a:prstGeom>
        </p:spPr>
        <p:txBody>
          <a:bodyPr spcFirstLastPara="1" wrap="none" lIns="82148" tIns="41127" rIns="82148" bIns="41127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094512">
              <a:lnSpc>
                <a:spcPct val="150000"/>
              </a:lnSpc>
            </a:pPr>
            <a:r>
              <a:rPr lang="en-US" sz="159836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THẦY, CÔ GIÁO VÀ CÁC EM </a:t>
            </a:r>
          </a:p>
          <a:p>
            <a:pPr algn="ctr" defTabSz="1094512">
              <a:lnSpc>
                <a:spcPct val="150000"/>
              </a:lnSpc>
            </a:pPr>
            <a:r>
              <a:rPr lang="en-US" sz="159836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 VỚI TIẾT HỌC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87454" y="-51728"/>
            <a:ext cx="7042147" cy="397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30584">
              <a:lnSpc>
                <a:spcPct val="150000"/>
              </a:lnSpc>
            </a:pPr>
            <a:r>
              <a:rPr lang="en-US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27314" y="2723338"/>
            <a:ext cx="5953260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79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  <p:extLst>
    <p:ext uri="{E180D4A7-C9FB-4DFB-919C-405C955672EB}">
      <p14:showEvtLst xmlns:p14="http://schemas.microsoft.com/office/powerpoint/2010/main">
        <p14:playEvt time="777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4200" y="1428750"/>
            <a:ext cx="3276600" cy="1446550"/>
          </a:xfrm>
          <a:prstGeom prst="rect">
            <a:avLst/>
          </a:prstGeom>
          <a:solidFill>
            <a:srgbClr val="EBF6F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HOẠT ĐỘNG </a:t>
            </a: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167312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133350"/>
            <a:ext cx="67056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TẠM BIỆT VÀ HẸN GẶP LẠI CÁC CON!</a:t>
            </a:r>
          </a:p>
        </p:txBody>
      </p:sp>
    </p:spTree>
    <p:extLst>
      <p:ext uri="{BB962C8B-B14F-4D97-AF65-F5344CB8AC3E}">
        <p14:creationId xmlns:p14="http://schemas.microsoft.com/office/powerpoint/2010/main" val="128060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799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FFD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3199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400655" y="2152115"/>
            <a:ext cx="5446164" cy="975143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08834" y="2109520"/>
            <a:ext cx="992332" cy="992332"/>
            <a:chOff x="1212273" y="1084984"/>
            <a:chExt cx="992332" cy="992332"/>
          </a:xfrm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659635" y="-848744"/>
            <a:ext cx="2469633" cy="2296731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FFD2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FFC6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2700" y="178394"/>
            <a:ext cx="1341530" cy="110794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6600" b="1">
                <a:solidFill>
                  <a:schemeClr val="accent6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905000" y="437711"/>
            <a:ext cx="6172200" cy="92328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5400" b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MÁI ẤM GIA ĐÌNH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439639" y="2162639"/>
            <a:ext cx="990600" cy="95405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3200" b="1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73078" y="2289089"/>
            <a:ext cx="5121462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6842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BỮA CƠM GIA ĐÌNH</a:t>
            </a:r>
            <a:endParaRPr lang="en-US" sz="3600" b="1" dirty="0">
              <a:solidFill>
                <a:srgbClr val="F68426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6D99684-8DD8-46A3-9A29-3D2E15A77475}"/>
              </a:ext>
            </a:extLst>
          </p:cNvPr>
          <p:cNvSpPr txBox="1">
            <a:spLocks/>
          </p:cNvSpPr>
          <p:nvPr/>
        </p:nvSpPr>
        <p:spPr>
          <a:xfrm>
            <a:off x="2327816" y="3421817"/>
            <a:ext cx="5326568" cy="857250"/>
          </a:xfrm>
          <a:prstGeom prst="rect">
            <a:avLst/>
          </a:prstGeom>
          <a:solidFill>
            <a:srgbClr val="FFC000"/>
          </a:solidFill>
        </p:spPr>
        <p:txBody>
          <a:bodyPr vert="horz" lIns="91428" tIns="45714" rIns="91428" bIns="45714" rtlCol="0" anchor="ctr">
            <a:normAutofit/>
          </a:bodyPr>
          <a:lstStyle>
            <a:lvl1pPr algn="ctr" defTabSz="91427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TIẾT 3 + 4</a:t>
            </a:r>
          </a:p>
        </p:txBody>
      </p:sp>
    </p:spTree>
    <p:extLst>
      <p:ext uri="{BB962C8B-B14F-4D97-AF65-F5344CB8AC3E}">
        <p14:creationId xmlns:p14="http://schemas.microsoft.com/office/powerpoint/2010/main" val="339122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209550" y="590550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5</a:t>
            </a:r>
            <a:endParaRPr lang="en-US" sz="2800" b="1" dirty="0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6300" y="679846"/>
            <a:ext cx="7965262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Chọn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ngữ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để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hoàn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thiện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vào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vở</a:t>
            </a:r>
            <a:endParaRPr lang="en-US" sz="24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3618" y="1457562"/>
            <a:ext cx="6781800" cy="584763"/>
          </a:xfrm>
          <a:prstGeom prst="rect">
            <a:avLst/>
          </a:prstGeom>
          <a:solidFill>
            <a:srgbClr val="F6BB00"/>
          </a:solidFill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bổ ích				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2538833"/>
            <a:ext cx="9220200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Buổi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tối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gia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đình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thường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(………….….)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bên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nhau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02985" y="1457562"/>
            <a:ext cx="2112818" cy="523208"/>
          </a:xfrm>
          <a:prstGeom prst="rect">
            <a:avLst/>
          </a:prstGeom>
          <a:solidFill>
            <a:srgbClr val="F6BB00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gặp</a:t>
            </a:r>
            <a:endParaRPr lang="en-US" sz="28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3618" y="1457562"/>
            <a:ext cx="2112818" cy="523208"/>
          </a:xfrm>
          <a:prstGeom prst="rect">
            <a:avLst/>
          </a:prstGeom>
          <a:solidFill>
            <a:srgbClr val="F6BB00"/>
          </a:solidFill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liên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hoan</a:t>
            </a:r>
            <a:endParaRPr lang="en-US" sz="28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0401" y="1457562"/>
            <a:ext cx="2302584" cy="523208"/>
          </a:xfrm>
          <a:prstGeom prst="rect">
            <a:avLst/>
          </a:prstGeom>
          <a:solidFill>
            <a:srgbClr val="F6BB00"/>
          </a:solidFill>
          <a:ln>
            <a:noFill/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quây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quần</a:t>
            </a:r>
            <a:endParaRPr lang="en-US" sz="28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76200" y="3701263"/>
            <a:ext cx="11049000" cy="1078914"/>
            <a:chOff x="-228600" y="3704186"/>
            <a:chExt cx="11049000" cy="107891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" t="40641" r="-851"/>
            <a:stretch/>
          </p:blipFill>
          <p:spPr bwMode="auto">
            <a:xfrm>
              <a:off x="76200" y="3706223"/>
              <a:ext cx="6557355" cy="10768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" t="40850" r="66965" b="1"/>
            <a:stretch/>
          </p:blipFill>
          <p:spPr bwMode="auto">
            <a:xfrm>
              <a:off x="6565677" y="3704186"/>
              <a:ext cx="2131238" cy="10730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350" y="3704186"/>
              <a:ext cx="9366250" cy="107609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-228600" y="3904969"/>
              <a:ext cx="929640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 dirty="0">
                  <a:solidFill>
                    <a:srgbClr val="7030A0"/>
                  </a:solidFill>
                  <a:latin typeface="HP001 5H" panose="020B0603050302020204" pitchFamily="34" charset="-127"/>
                  <a:ea typeface="HP001 5H" panose="020B0603050302020204" pitchFamily="34" charset="-127"/>
                  <a:cs typeface="Arial-Rounded" pitchFamily="34" charset="0"/>
                </a:rPr>
                <a:t> </a:t>
              </a:r>
              <a:r>
                <a:rPr lang="vi-VN" altLang="en-US" sz="2800" dirty="0">
                  <a:solidFill>
                    <a:srgbClr val="7030A0"/>
                  </a:solidFill>
                  <a:latin typeface="HP001 5H" panose="020B0603050302020204" pitchFamily="34" charset="-127"/>
                  <a:ea typeface="HP001 5H" panose="020B0603050302020204" pitchFamily="34" charset="-127"/>
                  <a:cs typeface="HP001" panose="020B0603050302020204" pitchFamily="34" charset="0"/>
                </a:rPr>
                <a:t>ȳίổḿ΅ Ǉốḿ΅ ηà ΄m κườΪḑ qίâσ qίɦȰ χĹn ηau.</a:t>
              </a:r>
              <a:endParaRPr lang="en-US" sz="4400" b="1" dirty="0">
                <a:solidFill>
                  <a:srgbClr val="7030A0"/>
                </a:solidFill>
                <a:latin typeface="HP001 5H" panose="020B0603050302020204" pitchFamily="34" charset="-127"/>
                <a:ea typeface="HP001 5H" panose="020B0603050302020204" pitchFamily="34" charset="-127"/>
                <a:cs typeface="Arial-Rounded" pitchFamily="34" charset="0"/>
              </a:endParaRPr>
            </a:p>
          </p:txBody>
        </p:sp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" t="40850" r="66965" b="1"/>
            <a:stretch/>
          </p:blipFill>
          <p:spPr bwMode="auto">
            <a:xfrm>
              <a:off x="8689162" y="3704186"/>
              <a:ext cx="2131238" cy="10730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9924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7.40741E-7 L 0.21666 0.2049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102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D130B2B-39B2-46E9-94F1-50312682E06F}"/>
              </a:ext>
            </a:extLst>
          </p:cNvPr>
          <p:cNvGrpSpPr/>
          <p:nvPr/>
        </p:nvGrpSpPr>
        <p:grpSpPr>
          <a:xfrm>
            <a:off x="-106322" y="1809750"/>
            <a:ext cx="9296400" cy="1094544"/>
            <a:chOff x="-73025" y="3703407"/>
            <a:chExt cx="9296400" cy="1094544"/>
          </a:xfrm>
        </p:grpSpPr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A877D615-94D9-4935-8BB8-62AE6B3949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" t="40641" r="-851"/>
            <a:stretch/>
          </p:blipFill>
          <p:spPr bwMode="auto">
            <a:xfrm>
              <a:off x="230879" y="3717197"/>
              <a:ext cx="6557355" cy="10768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DC1EC5AC-972B-46BF-BA61-11EA45355BE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" t="40850" r="66965" b="1"/>
            <a:stretch/>
          </p:blipFill>
          <p:spPr bwMode="auto">
            <a:xfrm>
              <a:off x="6738897" y="3724884"/>
              <a:ext cx="2131238" cy="10730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AD1B5DF-2246-4E70-AF22-DDAA99A7BE23}"/>
                </a:ext>
              </a:extLst>
            </p:cNvPr>
            <p:cNvSpPr/>
            <p:nvPr/>
          </p:nvSpPr>
          <p:spPr>
            <a:xfrm>
              <a:off x="234950" y="3703407"/>
              <a:ext cx="8680450" cy="10768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8017C48-92B8-4CB5-A89C-AE47AB2385C7}"/>
                </a:ext>
              </a:extLst>
            </p:cNvPr>
            <p:cNvSpPr/>
            <p:nvPr/>
          </p:nvSpPr>
          <p:spPr>
            <a:xfrm>
              <a:off x="-73025" y="3930088"/>
              <a:ext cx="9296400" cy="8463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9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vi-VN" altLang="en-US" sz="3600" dirty="0">
                  <a:solidFill>
                    <a:srgbClr val="7030A0"/>
                  </a:solidFill>
                  <a:latin typeface="HP001" panose="020B0603050302020204" pitchFamily="34" charset="0"/>
                  <a:ea typeface="HP001" panose="020B0603050302020204" pitchFamily="34" charset="0"/>
                  <a:cs typeface="HP001" panose="020B0603050302020204" pitchFamily="34" charset="0"/>
                </a:rPr>
                <a:t>ȳίổḿ΅ Ǉốḿ΅ ηà ΄m κườΪḑ qίâσ qίɦȰ χĹn ηau</a:t>
              </a:r>
              <a:r>
                <a:rPr lang="vi-VN" altLang="en-US" sz="3600" dirty="0">
                  <a:solidFill>
                    <a:srgbClr val="FF0000"/>
                  </a:solidFill>
                  <a:latin typeface="HP001" panose="020B0603050302020204" pitchFamily="34" charset="0"/>
                  <a:ea typeface="HP001" panose="020B0603050302020204" pitchFamily="34" charset="0"/>
                  <a:cs typeface="HP001" panose="020B0603050302020204" pitchFamily="34" charset="0"/>
                </a:rPr>
                <a:t>.</a:t>
              </a:r>
              <a:endParaRPr lang="en-US" sz="49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66205" y="1038498"/>
            <a:ext cx="802059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4. </a:t>
            </a:r>
            <a:r>
              <a:rPr lang="en-US" sz="27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Viết</a:t>
            </a:r>
            <a:r>
              <a:rPr lang="en-US" sz="27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câu</a:t>
            </a:r>
            <a:r>
              <a:rPr lang="en-US" sz="27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đã</a:t>
            </a:r>
            <a:r>
              <a:rPr lang="en-US" sz="27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hoàn</a:t>
            </a:r>
            <a:r>
              <a:rPr lang="en-US" sz="27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thiện</a:t>
            </a:r>
            <a:r>
              <a:rPr lang="en-US" sz="27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ở </a:t>
            </a:r>
            <a:r>
              <a:rPr lang="en-US" sz="27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mục</a:t>
            </a:r>
            <a:r>
              <a:rPr lang="en-US" sz="27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5 (SHS </a:t>
            </a:r>
            <a:r>
              <a:rPr lang="en-US" sz="27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trang</a:t>
            </a:r>
            <a:r>
              <a:rPr lang="en-US" sz="27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b="1" dirty="0" smtClean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38)   </a:t>
            </a:r>
            <a:endParaRPr lang="en-US" sz="2700" b="1" dirty="0">
              <a:solidFill>
                <a:schemeClr val="accent6">
                  <a:lumMod val="50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60095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764" y="271378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4682" y="358576"/>
            <a:ext cx="8094518" cy="95409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sát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tranh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dùng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ngữ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khung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để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theo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tranh</a:t>
            </a:r>
            <a:endParaRPr lang="en-US" sz="28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2169" y="1465071"/>
            <a:ext cx="7538604" cy="46165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    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tập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xe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đạp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cùng</a:t>
            </a:r>
            <a:endParaRPr lang="en-US" sz="2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35"/>
          <a:stretch/>
        </p:blipFill>
        <p:spPr bwMode="auto">
          <a:xfrm>
            <a:off x="744682" y="2266950"/>
            <a:ext cx="7260431" cy="2591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/>
          <p:nvPr/>
        </p:nvSpPr>
        <p:spPr>
          <a:xfrm>
            <a:off x="117764" y="199159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44682" y="286357"/>
            <a:ext cx="2379518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Nghe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endParaRPr lang="en-US" sz="28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26883" y="4431803"/>
            <a:ext cx="6918037" cy="523208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 viết chữ đầu dòng, ta lưu ý gì?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79282" y="4431803"/>
            <a:ext cx="6918037" cy="523208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 chữ nào viết hoa? Vì sao?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31682" y="4431803"/>
            <a:ext cx="6918037" cy="523208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Kết thúc câu có dấu gì?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447800" y="4431803"/>
            <a:ext cx="6918037" cy="523208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hãy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dễ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lẫn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9" t="60440" r="8887" b="9898"/>
          <a:stretch/>
        </p:blipFill>
        <p:spPr bwMode="auto">
          <a:xfrm>
            <a:off x="75580" y="1428750"/>
            <a:ext cx="9125439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641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24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34" y="1664772"/>
            <a:ext cx="8724900" cy="2271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" y="2157983"/>
            <a:ext cx="868972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400" dirty="0" err="1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Nẑà</a:t>
            </a:r>
            <a:r>
              <a:rPr lang="el-GR" sz="3400" dirty="0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σ </a:t>
            </a:r>
            <a:r>
              <a:rPr lang="en-US" sz="3400" dirty="0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ǻ</a:t>
            </a:r>
            <a:r>
              <a:rPr lang="el-GR" sz="3400" dirty="0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θ</a:t>
            </a:r>
            <a:r>
              <a:rPr lang="en-US" sz="3400" dirty="0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ỉ </a:t>
            </a:r>
            <a:r>
              <a:rPr lang="el-GR" sz="3400" dirty="0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Δ˙, </a:t>
            </a:r>
            <a:r>
              <a:rPr lang="en-US" sz="3400" dirty="0" err="1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gia</a:t>
            </a:r>
            <a:r>
              <a:rPr lang="en-US" sz="3400" dirty="0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3400" dirty="0" err="1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đɬʏ</a:t>
            </a:r>
            <a:r>
              <a:rPr lang="en-US" sz="3400" dirty="0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3400" dirty="0" err="1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CȄi</a:t>
            </a:r>
            <a:r>
              <a:rPr lang="en-US" sz="3400" dirty="0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q</a:t>
            </a:r>
            <a:r>
              <a:rPr lang="el-GR" sz="3400" dirty="0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ί</a:t>
            </a:r>
            <a:r>
              <a:rPr lang="en-US" sz="3400" dirty="0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â</a:t>
            </a:r>
            <a:r>
              <a:rPr lang="el-GR" sz="3400" dirty="0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σ </a:t>
            </a:r>
            <a:r>
              <a:rPr lang="en-US" sz="3400" dirty="0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q</a:t>
            </a:r>
            <a:r>
              <a:rPr lang="el-GR" sz="3400" dirty="0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ί</a:t>
            </a:r>
            <a:r>
              <a:rPr lang="en-US" sz="3400" dirty="0" err="1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ɦȰ</a:t>
            </a:r>
            <a:r>
              <a:rPr lang="en-US" sz="3400" dirty="0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l-GR" sz="3400" dirty="0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χ</a:t>
            </a:r>
            <a:r>
              <a:rPr lang="en-US" sz="3400" dirty="0" err="1" smtClean="0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Ĺn</a:t>
            </a:r>
            <a:endParaRPr lang="en-US" sz="3400" dirty="0">
              <a:solidFill>
                <a:srgbClr val="7030A0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691" y="2876550"/>
            <a:ext cx="8305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400" dirty="0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η</a:t>
            </a:r>
            <a:r>
              <a:rPr lang="en-US" sz="3400" dirty="0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au. </a:t>
            </a:r>
            <a:r>
              <a:rPr lang="en-US" sz="3400" dirty="0" err="1" smtClean="0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CȄi</a:t>
            </a:r>
            <a:r>
              <a:rPr lang="en-US" sz="3400" dirty="0" smtClean="0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l-GR" sz="3400" dirty="0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κ</a:t>
            </a:r>
            <a:r>
              <a:rPr lang="en-US" sz="3400" dirty="0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í</a:t>
            </a:r>
            <a:r>
              <a:rPr lang="el-GR" sz="3400" dirty="0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ε </a:t>
            </a:r>
            <a:r>
              <a:rPr lang="en-US" sz="3400" dirty="0" err="1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ǻẑà</a:t>
            </a:r>
            <a:r>
              <a:rPr lang="el-GR" sz="3400" dirty="0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σ </a:t>
            </a:r>
            <a:r>
              <a:rPr lang="en-US" sz="3400" dirty="0" err="1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ǻào</a:t>
            </a:r>
            <a:r>
              <a:rPr lang="en-US" sz="3400" dirty="0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3400" dirty="0" err="1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cɺȰḑ</a:t>
            </a:r>
            <a:r>
              <a:rPr lang="en-US" sz="3400" dirty="0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3400" dirty="0" err="1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ȩậ</a:t>
            </a:r>
            <a:r>
              <a:rPr lang="el-GR" sz="3400" dirty="0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σ. </a:t>
            </a:r>
            <a:endParaRPr lang="en-US" sz="3400" dirty="0">
              <a:solidFill>
                <a:srgbClr val="7030A0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434" y="438150"/>
            <a:ext cx="3195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SHS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38)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72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ubtitle 2"/>
          <p:cNvSpPr txBox="1">
            <a:spLocks noChangeArrowheads="1"/>
          </p:cNvSpPr>
          <p:nvPr/>
        </p:nvSpPr>
        <p:spPr bwMode="auto">
          <a:xfrm>
            <a:off x="820341" y="1425178"/>
            <a:ext cx="8608219" cy="1851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lnSpc>
                <a:spcPct val="15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AutoNum type="alphaLcPeriod"/>
            </a:pPr>
            <a:r>
              <a:rPr lang="en-US" altLang="vi-VN" sz="2100">
                <a:solidFill>
                  <a:prstClr val="black"/>
                </a:solidFill>
                <a:latin typeface="Times New Roman" panose="02020603050405020304" pitchFamily="18" charset="0"/>
              </a:rPr>
              <a:t> Chọn chữ phù hợp thay cho bông hoa</a:t>
            </a:r>
          </a:p>
          <a:p>
            <a:pPr defTabSz="685800" fontAlgn="base">
              <a:lnSpc>
                <a:spcPct val="15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AutoNum type="alphaLcPeriod"/>
            </a:pPr>
            <a:r>
              <a:rPr lang="vi-VN" altLang="en-US" sz="2100" i="1">
                <a:solidFill>
                  <a:prstClr val="black"/>
                </a:solidFill>
                <a:latin typeface=".VnAvant" panose="020B7200000000000000" pitchFamily="34" charset="0"/>
              </a:rPr>
              <a:t>gi</a:t>
            </a:r>
            <a:r>
              <a:rPr lang="vi-VN" altLang="en-US" sz="2100">
                <a:solidFill>
                  <a:prstClr val="black"/>
                </a:solidFill>
                <a:latin typeface=".VnAvant" panose="020B7200000000000000" pitchFamily="34" charset="0"/>
              </a:rPr>
              <a:t> hay </a:t>
            </a:r>
            <a:r>
              <a:rPr lang="vi-VN" altLang="en-US" sz="2100" i="1">
                <a:solidFill>
                  <a:prstClr val="black"/>
                </a:solidFill>
                <a:latin typeface=".VnAvant" panose="020B7200000000000000" pitchFamily="34" charset="0"/>
              </a:rPr>
              <a:t>d </a:t>
            </a:r>
            <a:r>
              <a:rPr lang="vi-VN" altLang="en-US" sz="2100">
                <a:solidFill>
                  <a:prstClr val="black"/>
                </a:solidFill>
                <a:latin typeface=".VnAvant" panose="020B7200000000000000" pitchFamily="34" charset="0"/>
              </a:rPr>
              <a:t>?        </a:t>
            </a:r>
            <a:r>
              <a:rPr lang="vi-VN" altLang="en-US" sz="2400">
                <a:solidFill>
                  <a:prstClr val="black"/>
                </a:solidFill>
                <a:latin typeface="Arial" panose="020B0604020202020204" pitchFamily="34" charset="0"/>
              </a:rPr>
              <a:t>đôi</a:t>
            </a:r>
            <a:r>
              <a:rPr lang="vi-VN" altLang="en-US" sz="2400">
                <a:solidFill>
                  <a:srgbClr val="FF0000"/>
                </a:solidFill>
                <a:latin typeface="Arial" panose="020B0604020202020204" pitchFamily="34" charset="0"/>
              </a:rPr>
              <a:t>  gi</a:t>
            </a:r>
            <a:r>
              <a:rPr lang="vi-VN" altLang="en-US" sz="2400">
                <a:solidFill>
                  <a:prstClr val="black"/>
                </a:solidFill>
                <a:latin typeface="Arial" panose="020B0604020202020204" pitchFamily="34" charset="0"/>
              </a:rPr>
              <a:t>ày          nuôi</a:t>
            </a:r>
            <a:r>
              <a:rPr lang="vi-VN" altLang="en-US" sz="2400">
                <a:solidFill>
                  <a:srgbClr val="FF0000"/>
                </a:solidFill>
                <a:latin typeface="Arial" panose="020B0604020202020204" pitchFamily="34" charset="0"/>
              </a:rPr>
              <a:t>  d</a:t>
            </a:r>
            <a:r>
              <a:rPr lang="vi-VN" altLang="en-US" sz="2400">
                <a:solidFill>
                  <a:prstClr val="black"/>
                </a:solidFill>
                <a:latin typeface="Arial" panose="020B0604020202020204" pitchFamily="34" charset="0"/>
              </a:rPr>
              <a:t>ưỡng          tờ</a:t>
            </a:r>
            <a:r>
              <a:rPr lang="vi-VN" altLang="en-US" sz="2400">
                <a:solidFill>
                  <a:srgbClr val="FF0000"/>
                </a:solidFill>
                <a:latin typeface="Arial" panose="020B0604020202020204" pitchFamily="34" charset="0"/>
              </a:rPr>
              <a:t>  gi</a:t>
            </a:r>
            <a:r>
              <a:rPr lang="vi-VN" altLang="en-US" sz="2400">
                <a:solidFill>
                  <a:prstClr val="black"/>
                </a:solidFill>
                <a:latin typeface="Arial" panose="020B0604020202020204" pitchFamily="34" charset="0"/>
              </a:rPr>
              <a:t>ấy</a:t>
            </a:r>
          </a:p>
          <a:p>
            <a:pPr defTabSz="685800" fontAlgn="base">
              <a:lnSpc>
                <a:spcPct val="15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AutoNum type="alphaLcPeriod"/>
            </a:pPr>
            <a:r>
              <a:rPr lang="vi-VN" altLang="en-US" sz="2100" i="1">
                <a:solidFill>
                  <a:prstClr val="black"/>
                </a:solidFill>
                <a:latin typeface=".VnAvant" panose="020B7200000000000000" pitchFamily="34" charset="0"/>
              </a:rPr>
              <a:t>ng</a:t>
            </a:r>
            <a:r>
              <a:rPr lang="vi-VN" altLang="en-US" sz="2100">
                <a:solidFill>
                  <a:prstClr val="black"/>
                </a:solidFill>
                <a:latin typeface=".VnAvant" panose="020B7200000000000000" pitchFamily="34" charset="0"/>
              </a:rPr>
              <a:t> hay </a:t>
            </a:r>
            <a:r>
              <a:rPr lang="vi-VN" altLang="en-US" sz="2100" i="1">
                <a:solidFill>
                  <a:prstClr val="black"/>
                </a:solidFill>
                <a:latin typeface=".VnAvant" panose="020B7200000000000000" pitchFamily="34" charset="0"/>
              </a:rPr>
              <a:t>ngh </a:t>
            </a:r>
            <a:r>
              <a:rPr lang="vi-VN" altLang="en-US" sz="2100">
                <a:solidFill>
                  <a:prstClr val="black"/>
                </a:solidFill>
                <a:latin typeface=".VnAvant" panose="020B7200000000000000" pitchFamily="34" charset="0"/>
              </a:rPr>
              <a:t>?        </a:t>
            </a:r>
            <a:r>
              <a:rPr lang="vi-VN" altLang="en-US" sz="2400">
                <a:solidFill>
                  <a:srgbClr val="FF0000"/>
                </a:solidFill>
                <a:latin typeface="Arial" panose="020B0604020202020204" pitchFamily="34" charset="0"/>
              </a:rPr>
              <a:t>ng</a:t>
            </a:r>
            <a:r>
              <a:rPr lang="vi-VN" altLang="en-US" sz="2400">
                <a:solidFill>
                  <a:prstClr val="black"/>
                </a:solidFill>
                <a:latin typeface="Arial" panose="020B0604020202020204" pitchFamily="34" charset="0"/>
              </a:rPr>
              <a:t>ày lễ      </a:t>
            </a:r>
            <a:r>
              <a:rPr lang="vi-VN" altLang="en-US" sz="2400">
                <a:solidFill>
                  <a:srgbClr val="FF0000"/>
                </a:solidFill>
                <a:latin typeface="Arial" panose="020B0604020202020204" pitchFamily="34" charset="0"/>
              </a:rPr>
              <a:t>ngh</a:t>
            </a:r>
            <a:r>
              <a:rPr lang="vi-VN" altLang="en-US" sz="2400">
                <a:solidFill>
                  <a:prstClr val="black"/>
                </a:solidFill>
                <a:latin typeface="Arial" panose="020B0604020202020204" pitchFamily="34" charset="0"/>
              </a:rPr>
              <a:t>e nhạc         </a:t>
            </a:r>
            <a:r>
              <a:rPr lang="vi-VN" altLang="en-US" sz="2400">
                <a:solidFill>
                  <a:srgbClr val="FF0000"/>
                </a:solidFill>
                <a:latin typeface="Arial" panose="020B0604020202020204" pitchFamily="34" charset="0"/>
              </a:rPr>
              <a:t>ngh</a:t>
            </a:r>
            <a:r>
              <a:rPr lang="vi-VN" altLang="en-US" sz="2400">
                <a:solidFill>
                  <a:prstClr val="black"/>
                </a:solidFill>
                <a:latin typeface="Arial" panose="020B0604020202020204" pitchFamily="34" charset="0"/>
              </a:rPr>
              <a:t>ỉ ngơi</a:t>
            </a:r>
            <a:endParaRPr lang="en-US" altLang="en-US" sz="240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70273" y="1557338"/>
            <a:ext cx="492919" cy="458391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100" dirty="0">
                <a:solidFill>
                  <a:prstClr val="black"/>
                </a:solidFill>
                <a:latin typeface="Arial" panose="020B0604020202020204" pitchFamily="34" charset="0"/>
              </a:rPr>
              <a:t>8</a:t>
            </a:r>
            <a:endParaRPr lang="en-US" sz="21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AutoShape 14" descr="daisy_button_pink_hb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231857" y="2763441"/>
            <a:ext cx="554831" cy="520303"/>
          </a:xfrm>
          <a:prstGeom prst="actionButtonBlank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35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27" name="AutoShape 14" descr="daisy_button_pink_hb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49441" y="2770585"/>
            <a:ext cx="558403" cy="520303"/>
          </a:xfrm>
          <a:prstGeom prst="actionButtonBlank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35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28" name="AutoShape 14" descr="daisy_button_pink_hb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552825" y="2770585"/>
            <a:ext cx="409575" cy="520303"/>
          </a:xfrm>
          <a:prstGeom prst="actionButtonBlank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35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29" name="AutoShape 14" descr="daisy_button_pink_hb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961710" y="2090737"/>
            <a:ext cx="409575" cy="520304"/>
          </a:xfrm>
          <a:prstGeom prst="actionButtonBlank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35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30" name="AutoShape 14" descr="daisy_button_pink_hb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679281" y="2090737"/>
            <a:ext cx="409575" cy="520304"/>
          </a:xfrm>
          <a:prstGeom prst="actionButtonBlank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35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31" name="AutoShape 14" descr="daisy_button_pink_hb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590925" y="2097881"/>
            <a:ext cx="409575" cy="519113"/>
          </a:xfrm>
          <a:prstGeom prst="actionButtonBlank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35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95344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95" b="15311"/>
          <a:stretch>
            <a:fillRect/>
          </a:stretch>
        </p:blipFill>
        <p:spPr bwMode="auto">
          <a:xfrm>
            <a:off x="573881" y="0"/>
            <a:ext cx="7773591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1"/>
          <p:cNvSpPr txBox="1">
            <a:spLocks noChangeArrowheads="1"/>
          </p:cNvSpPr>
          <p:nvPr/>
        </p:nvSpPr>
        <p:spPr bwMode="auto">
          <a:xfrm>
            <a:off x="2026444" y="2209800"/>
            <a:ext cx="52625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350">
                <a:solidFill>
                  <a:srgbClr val="FF0000"/>
                </a:solidFill>
              </a:rPr>
              <a:t>Ông </a:t>
            </a:r>
          </a:p>
        </p:txBody>
      </p:sp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2407444" y="2812256"/>
            <a:ext cx="52625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350">
                <a:solidFill>
                  <a:srgbClr val="FF0000"/>
                </a:solidFill>
              </a:rPr>
              <a:t>Bà </a:t>
            </a:r>
          </a:p>
        </p:txBody>
      </p:sp>
      <p:sp>
        <p:nvSpPr>
          <p:cNvPr id="27653" name="TextBox 4"/>
          <p:cNvSpPr txBox="1">
            <a:spLocks noChangeArrowheads="1"/>
          </p:cNvSpPr>
          <p:nvPr/>
        </p:nvSpPr>
        <p:spPr bwMode="auto">
          <a:xfrm>
            <a:off x="3124201" y="3238500"/>
            <a:ext cx="52625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350">
                <a:solidFill>
                  <a:srgbClr val="FF0000"/>
                </a:solidFill>
              </a:rPr>
              <a:t>Bố  </a:t>
            </a:r>
          </a:p>
        </p:txBody>
      </p:sp>
      <p:sp>
        <p:nvSpPr>
          <p:cNvPr id="27654" name="TextBox 5"/>
          <p:cNvSpPr txBox="1">
            <a:spLocks noChangeArrowheads="1"/>
          </p:cNvSpPr>
          <p:nvPr/>
        </p:nvSpPr>
        <p:spPr bwMode="auto">
          <a:xfrm>
            <a:off x="3387329" y="2433637"/>
            <a:ext cx="52506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350">
                <a:solidFill>
                  <a:srgbClr val="FF0000"/>
                </a:solidFill>
              </a:rPr>
              <a:t>Ba </a:t>
            </a:r>
          </a:p>
        </p:txBody>
      </p:sp>
      <p:sp>
        <p:nvSpPr>
          <p:cNvPr id="27655" name="TextBox 6"/>
          <p:cNvSpPr txBox="1">
            <a:spLocks noChangeArrowheads="1"/>
          </p:cNvSpPr>
          <p:nvPr/>
        </p:nvSpPr>
        <p:spPr bwMode="auto">
          <a:xfrm>
            <a:off x="3055144" y="1481137"/>
            <a:ext cx="52625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350">
                <a:solidFill>
                  <a:srgbClr val="FF0000"/>
                </a:solidFill>
              </a:rPr>
              <a:t>Má </a:t>
            </a:r>
          </a:p>
        </p:txBody>
      </p:sp>
      <p:sp>
        <p:nvSpPr>
          <p:cNvPr id="27656" name="TextBox 7"/>
          <p:cNvSpPr txBox="1">
            <a:spLocks noChangeArrowheads="1"/>
          </p:cNvSpPr>
          <p:nvPr/>
        </p:nvSpPr>
        <p:spPr bwMode="auto">
          <a:xfrm>
            <a:off x="4113610" y="1747837"/>
            <a:ext cx="52625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350">
                <a:solidFill>
                  <a:srgbClr val="FF0000"/>
                </a:solidFill>
              </a:rPr>
              <a:t>Mẹ </a:t>
            </a:r>
          </a:p>
        </p:txBody>
      </p:sp>
      <p:sp>
        <p:nvSpPr>
          <p:cNvPr id="27657" name="TextBox 8"/>
          <p:cNvSpPr txBox="1">
            <a:spLocks noChangeArrowheads="1"/>
          </p:cNvSpPr>
          <p:nvPr/>
        </p:nvSpPr>
        <p:spPr bwMode="auto">
          <a:xfrm>
            <a:off x="4695825" y="2433637"/>
            <a:ext cx="75366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350">
                <a:solidFill>
                  <a:srgbClr val="FF0000"/>
                </a:solidFill>
              </a:rPr>
              <a:t>Anh, chị</a:t>
            </a:r>
          </a:p>
        </p:txBody>
      </p:sp>
      <p:sp>
        <p:nvSpPr>
          <p:cNvPr id="27658" name="TextBox 9"/>
          <p:cNvSpPr txBox="1">
            <a:spLocks noChangeArrowheads="1"/>
          </p:cNvSpPr>
          <p:nvPr/>
        </p:nvSpPr>
        <p:spPr bwMode="auto">
          <a:xfrm>
            <a:off x="4985148" y="1338262"/>
            <a:ext cx="75485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350">
                <a:solidFill>
                  <a:srgbClr val="FF0000"/>
                </a:solidFill>
              </a:rPr>
              <a:t>Cô, Dì</a:t>
            </a:r>
          </a:p>
        </p:txBody>
      </p:sp>
      <p:sp>
        <p:nvSpPr>
          <p:cNvPr id="27659" name="TextBox 10"/>
          <p:cNvSpPr txBox="1">
            <a:spLocks noChangeArrowheads="1"/>
          </p:cNvSpPr>
          <p:nvPr/>
        </p:nvSpPr>
        <p:spPr bwMode="auto">
          <a:xfrm>
            <a:off x="5553076" y="1885950"/>
            <a:ext cx="96559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350">
                <a:solidFill>
                  <a:srgbClr val="FF0000"/>
                </a:solidFill>
              </a:rPr>
              <a:t>Chú, Thím</a:t>
            </a:r>
          </a:p>
        </p:txBody>
      </p:sp>
      <p:sp>
        <p:nvSpPr>
          <p:cNvPr id="27660" name="TextBox 11"/>
          <p:cNvSpPr txBox="1">
            <a:spLocks noChangeArrowheads="1"/>
          </p:cNvSpPr>
          <p:nvPr/>
        </p:nvSpPr>
        <p:spPr bwMode="auto">
          <a:xfrm>
            <a:off x="5763817" y="3063478"/>
            <a:ext cx="75485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350">
                <a:solidFill>
                  <a:srgbClr val="FF0000"/>
                </a:solidFill>
              </a:rPr>
              <a:t>Cô, Dì</a:t>
            </a:r>
          </a:p>
        </p:txBody>
      </p:sp>
      <p:sp>
        <p:nvSpPr>
          <p:cNvPr id="27661" name="TextBox 12"/>
          <p:cNvSpPr txBox="1">
            <a:spLocks noChangeArrowheads="1"/>
          </p:cNvSpPr>
          <p:nvPr/>
        </p:nvSpPr>
        <p:spPr bwMode="auto">
          <a:xfrm>
            <a:off x="4867275" y="3251597"/>
            <a:ext cx="435769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350">
                <a:solidFill>
                  <a:srgbClr val="FF0000"/>
                </a:solidFill>
              </a:rPr>
              <a:t>Bác</a:t>
            </a:r>
          </a:p>
        </p:txBody>
      </p:sp>
      <p:sp>
        <p:nvSpPr>
          <p:cNvPr id="27662" name="TextBox 13"/>
          <p:cNvSpPr txBox="1">
            <a:spLocks noChangeArrowheads="1"/>
          </p:cNvSpPr>
          <p:nvPr/>
        </p:nvSpPr>
        <p:spPr bwMode="auto">
          <a:xfrm>
            <a:off x="6232922" y="2469356"/>
            <a:ext cx="756047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350">
                <a:solidFill>
                  <a:srgbClr val="FF0000"/>
                </a:solidFill>
              </a:rPr>
              <a:t>Cậu, Mợ</a:t>
            </a:r>
          </a:p>
        </p:txBody>
      </p:sp>
    </p:spTree>
    <p:extLst>
      <p:ext uri="{BB962C8B-B14F-4D97-AF65-F5344CB8AC3E}">
        <p14:creationId xmlns:p14="http://schemas.microsoft.com/office/powerpoint/2010/main" val="303753410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968</TotalTime>
  <Words>388</Words>
  <Application>Microsoft Office PowerPoint</Application>
  <PresentationFormat>On-screen Show (16:9)</PresentationFormat>
  <Paragraphs>59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6" baseType="lpstr">
      <vt:lpstr>HP001 5H</vt:lpstr>
      <vt:lpstr>宋体</vt:lpstr>
      <vt:lpstr>.VnAvant</vt:lpstr>
      <vt:lpstr>Arial</vt:lpstr>
      <vt:lpstr>Arial Rounded MT Bold</vt:lpstr>
      <vt:lpstr>Arial-Rounded</vt:lpstr>
      <vt:lpstr>Calibri</vt:lpstr>
      <vt:lpstr>Calibri Light</vt:lpstr>
      <vt:lpstr>HP001</vt:lpstr>
      <vt:lpstr>HP001 4 hàng</vt:lpstr>
      <vt:lpstr>Times New Roman</vt:lpstr>
      <vt:lpstr>Verdana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DELL</cp:lastModifiedBy>
  <cp:revision>135</cp:revision>
  <dcterms:created xsi:type="dcterms:W3CDTF">2020-12-08T15:48:47Z</dcterms:created>
  <dcterms:modified xsi:type="dcterms:W3CDTF">2023-02-15T03:06:03Z</dcterms:modified>
</cp:coreProperties>
</file>