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7" r:id="rId2"/>
    <p:sldId id="280" r:id="rId3"/>
    <p:sldId id="282" r:id="rId4"/>
    <p:sldId id="281" r:id="rId5"/>
    <p:sldId id="279" r:id="rId6"/>
    <p:sldId id="283" r:id="rId7"/>
    <p:sldId id="296" r:id="rId8"/>
    <p:sldId id="286" r:id="rId9"/>
    <p:sldId id="285" r:id="rId10"/>
    <p:sldId id="284" r:id="rId11"/>
    <p:sldId id="287" r:id="rId12"/>
    <p:sldId id="294" r:id="rId13"/>
    <p:sldId id="295" r:id="rId14"/>
    <p:sldId id="278" r:id="rId15"/>
    <p:sldId id="293" r:id="rId1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FFFF99"/>
    <a:srgbClr val="FF0000"/>
    <a:srgbClr val="3366FF"/>
    <a:srgbClr val="FF6600"/>
    <a:srgbClr val="0099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47"/>
  </p:normalViewPr>
  <p:slideViewPr>
    <p:cSldViewPr showGuides="1">
      <p:cViewPr varScale="1">
        <p:scale>
          <a:sx n="65" d="100"/>
          <a:sy n="65" d="100"/>
        </p:scale>
        <p:origin x="153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48129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endParaRPr dirty="0"/>
          </a:p>
        </p:txBody>
      </p:sp>
      <p:pic>
        <p:nvPicPr>
          <p:cNvPr id="48132" name="Picture 9" descr="http://blogimages.bloggen.be/cactussen/226-3fd123d66749aed47864a66230bee7c7.JPG"/>
          <p:cNvPicPr>
            <a:picLocks noGrp="1" noChangeAspect="1"/>
          </p:cNvPicPr>
          <p:nvPr>
            <p:ph type="body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8133" name="Rectangles 48132"/>
          <p:cNvSpPr/>
          <p:nvPr/>
        </p:nvSpPr>
        <p:spPr>
          <a:xfrm>
            <a:off x="1849120" y="228600"/>
            <a:ext cx="5389880" cy="11328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38"/>
              </a:avLst>
            </a:prstTxWarp>
            <a:noAutofit/>
          </a:bodyPr>
          <a:lstStyle/>
          <a:p>
            <a:pPr algn="ctr"/>
            <a:endParaRPr lang="en-US" sz="4000" b="1" spc="560" dirty="0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B0F0"/>
              </a:solidFill>
              <a:effectLst>
                <a:outerShdw dist="56796" dir="3806096" algn="ctr" rotWithShape="0">
                  <a:srgbClr val="FFFF66">
                    <a:alpha val="8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8135" name="Rectangles 48134"/>
          <p:cNvSpPr/>
          <p:nvPr/>
        </p:nvSpPr>
        <p:spPr>
          <a:xfrm>
            <a:off x="838200" y="2895600"/>
            <a:ext cx="7772400" cy="13716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  <a:normAutofit/>
          </a:bodyPr>
          <a:lstStyle/>
          <a:p>
            <a:pPr algn="ctr"/>
            <a:r>
              <a:rPr lang="en-US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accent3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CHÚC MỪNG NĂM MỚI</a:t>
            </a:r>
          </a:p>
          <a:p>
            <a:pPr algn="ctr"/>
            <a:r>
              <a:rPr lang="en-US" sz="3600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accent3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9" name="Rectangles 33808"/>
          <p:cNvSpPr/>
          <p:nvPr/>
        </p:nvSpPr>
        <p:spPr>
          <a:xfrm>
            <a:off x="1752600" y="6096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Sau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khi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qua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Đèo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Gió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10" name="TextBox 11"/>
          <p:cNvSpPr txBox="1"/>
          <p:nvPr/>
        </p:nvSpPr>
        <p:spPr>
          <a:xfrm>
            <a:off x="838200" y="90170"/>
            <a:ext cx="6858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811" name="Rectangles 33810"/>
          <p:cNvSpPr/>
          <p:nvPr/>
        </p:nvSpPr>
        <p:spPr>
          <a:xfrm>
            <a:off x="1828800" y="12192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Lại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vượt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đèo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Cao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Bắc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12" name="Rectangles 33811"/>
          <p:cNvSpPr/>
          <p:nvPr/>
        </p:nvSpPr>
        <p:spPr>
          <a:xfrm>
            <a:off x="1828800" y="9144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Ta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lại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vượt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Đèo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Giàng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13" name="Rectangles 33812"/>
          <p:cNvSpPr/>
          <p:nvPr/>
        </p:nvSpPr>
        <p:spPr>
          <a:xfrm>
            <a:off x="1676400" y="15240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Thì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ta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tới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Cao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814" name="Rectangles 33813"/>
          <p:cNvSpPr/>
          <p:nvPr/>
        </p:nvSpPr>
        <p:spPr>
          <a:xfrm>
            <a:off x="1828800" y="20574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Cao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,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rõ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thật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cao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3815" name="Rectangles 33814"/>
          <p:cNvSpPr/>
          <p:nvPr/>
        </p:nvSpPr>
        <p:spPr>
          <a:xfrm>
            <a:off x="1752600" y="26670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Đầu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tiên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là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mận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ngọt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34" name="Rectangles 33833"/>
          <p:cNvSpPr/>
          <p:nvPr/>
        </p:nvSpPr>
        <p:spPr>
          <a:xfrm>
            <a:off x="1981200" y="23622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Rồi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dần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xuống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35" name="Rectangles 33834"/>
          <p:cNvSpPr/>
          <p:nvPr/>
        </p:nvSpPr>
        <p:spPr>
          <a:xfrm>
            <a:off x="1828800" y="45720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Bà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hiền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như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suối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trong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836" name="Rectangles 33835"/>
          <p:cNvSpPr/>
          <p:nvPr/>
        </p:nvSpPr>
        <p:spPr>
          <a:xfrm>
            <a:off x="1828800" y="36576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Rồi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đến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chị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rất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thương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37" name="Rectangles 33836"/>
          <p:cNvSpPr/>
          <p:nvPr/>
        </p:nvSpPr>
        <p:spPr>
          <a:xfrm>
            <a:off x="1676400" y="3733800"/>
            <a:ext cx="4495800" cy="990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Rồi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đến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em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rất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thảo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38" name="Rectangles 33837"/>
          <p:cNvSpPr/>
          <p:nvPr/>
        </p:nvSpPr>
        <p:spPr>
          <a:xfrm>
            <a:off x="1752600" y="29718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Đón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môi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ta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dịu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dàng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839" name="Rectangles 33838"/>
          <p:cNvSpPr/>
          <p:nvPr/>
        </p:nvSpPr>
        <p:spPr>
          <a:xfrm>
            <a:off x="1752600" y="42672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Ông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lành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như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hạt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gạo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40" name="Rectangles 33839"/>
          <p:cNvSpPr/>
          <p:nvPr/>
        </p:nvSpPr>
        <p:spPr>
          <a:xfrm>
            <a:off x="1752600" y="58674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Như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lòng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yêu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đất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nước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41" name="Rectangles 33840"/>
          <p:cNvSpPr/>
          <p:nvPr/>
        </p:nvSpPr>
        <p:spPr>
          <a:xfrm>
            <a:off x="1524000" y="55626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Đo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làm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sao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cho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hết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43" name="Rectangles 33842"/>
          <p:cNvSpPr/>
          <p:nvPr/>
        </p:nvSpPr>
        <p:spPr>
          <a:xfrm>
            <a:off x="1752600" y="52578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Còn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núi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non Cao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Bằng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46" name="Rectangles 33845"/>
          <p:cNvSpPr/>
          <p:nvPr/>
        </p:nvSpPr>
        <p:spPr>
          <a:xfrm>
            <a:off x="1828800" y="61722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Sâu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sắc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người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Cao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847" name="Rectangles 33846"/>
          <p:cNvSpPr/>
          <p:nvPr/>
        </p:nvSpPr>
        <p:spPr>
          <a:xfrm>
            <a:off x="2819400" y="6477000"/>
            <a:ext cx="44958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...                                  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Trúc</a:t>
            </a:r>
            <a:r>
              <a:rPr sz="21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Thông</a:t>
            </a:r>
            <a:endParaRPr sz="21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38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38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38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38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38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38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38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38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38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38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38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38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38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38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38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38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3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3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33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9" grpId="0"/>
      <p:bldP spid="33811" grpId="0"/>
      <p:bldP spid="33812" grpId="0"/>
      <p:bldP spid="33813" grpId="0"/>
      <p:bldP spid="33814" grpId="0"/>
      <p:bldP spid="33815" grpId="0"/>
      <p:bldP spid="33834" grpId="0"/>
      <p:bldP spid="33835" grpId="0"/>
      <p:bldP spid="33836" grpId="0"/>
      <p:bldP spid="33837" grpId="0"/>
      <p:bldP spid="33838" grpId="0"/>
      <p:bldP spid="33839" grpId="0"/>
      <p:bldP spid="33840" grpId="0"/>
      <p:bldP spid="33841" grpId="0"/>
      <p:bldP spid="33843" grpId="0"/>
      <p:bldP spid="338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152400"/>
            <a:ext cx="9144000" cy="20472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3200" b="1" u="sng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Trỗi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à</a:t>
            </a:r>
            <a:r>
              <a:rPr sz="3200" b="1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sz="3200" b="1">
              <a:solidFill>
                <a:srgbClr val="000066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886" name="Rectangles 36885"/>
          <p:cNvSpPr/>
          <p:nvPr/>
        </p:nvSpPr>
        <p:spPr>
          <a:xfrm>
            <a:off x="381000" y="2643505"/>
            <a:ext cx="787146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marL="342900" indent="-342900">
              <a:buAutoNum type="alphaLcParenR"/>
            </a:pP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</a:p>
          <a:p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  <a:r>
              <a:rPr lang="en-US"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...........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</a:t>
            </a:r>
          </a:p>
        </p:txBody>
      </p:sp>
      <p:sp>
        <p:nvSpPr>
          <p:cNvPr id="36887" name="Rectangles 36886"/>
          <p:cNvSpPr/>
          <p:nvPr/>
        </p:nvSpPr>
        <p:spPr>
          <a:xfrm>
            <a:off x="291465" y="3810000"/>
            <a:ext cx="8637270" cy="99504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</a:p>
          <a:p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</p:txBody>
      </p:sp>
      <p:sp>
        <p:nvSpPr>
          <p:cNvPr id="36888" name="Rectangles 36887"/>
          <p:cNvSpPr/>
          <p:nvPr/>
        </p:nvSpPr>
        <p:spPr>
          <a:xfrm>
            <a:off x="114300" y="5150485"/>
            <a:ext cx="8915400" cy="137414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mưu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– ma-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</p:txBody>
      </p:sp>
      <p:sp>
        <p:nvSpPr>
          <p:cNvPr id="36889" name="Rectangles 36888"/>
          <p:cNvSpPr/>
          <p:nvPr/>
        </p:nvSpPr>
        <p:spPr>
          <a:xfrm>
            <a:off x="1600200" y="2971800"/>
            <a:ext cx="2590800" cy="609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90" name="Rectangles 36889"/>
          <p:cNvSpPr/>
          <p:nvPr/>
        </p:nvSpPr>
        <p:spPr>
          <a:xfrm>
            <a:off x="4495800" y="2971800"/>
            <a:ext cx="3581400" cy="609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91" name="Rectangles 36890"/>
          <p:cNvSpPr/>
          <p:nvPr/>
        </p:nvSpPr>
        <p:spPr>
          <a:xfrm>
            <a:off x="2133600" y="4267200"/>
            <a:ext cx="3581400" cy="6096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93" name="Rectangles 36892"/>
          <p:cNvSpPr/>
          <p:nvPr/>
        </p:nvSpPr>
        <p:spPr>
          <a:xfrm>
            <a:off x="6553200" y="4267200"/>
            <a:ext cx="2298001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95" name="Rectangles 36894"/>
          <p:cNvSpPr/>
          <p:nvPr/>
        </p:nvSpPr>
        <p:spPr>
          <a:xfrm>
            <a:off x="1524000" y="6019800"/>
            <a:ext cx="319465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Trỗi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97" name="Rectangles 36896"/>
          <p:cNvSpPr/>
          <p:nvPr/>
        </p:nvSpPr>
        <p:spPr>
          <a:xfrm>
            <a:off x="1905000" y="5516880"/>
            <a:ext cx="170110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99" name="Text Box 36898"/>
          <p:cNvSpPr txBox="1"/>
          <p:nvPr/>
        </p:nvSpPr>
        <p:spPr>
          <a:xfrm>
            <a:off x="990600" y="5562600"/>
            <a:ext cx="12954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6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9" grpId="0"/>
      <p:bldP spid="36890" grpId="0"/>
      <p:bldP spid="36891" grpId="0"/>
      <p:bldP spid="36893" grpId="0"/>
      <p:bldP spid="36895" grpId="0"/>
      <p:bldP spid="368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152400"/>
            <a:ext cx="9144000" cy="1219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sz="2800" b="1" u="sng" err="1">
                <a:solidFill>
                  <a:srgbClr val="0000FF"/>
                </a:solidFill>
                <a:cs typeface="Arial" panose="020B0604020202020204" pitchFamily="34" charset="0"/>
              </a:rPr>
              <a:t>B</a:t>
            </a:r>
            <a:r>
              <a:rPr sz="2800" b="1" u="sng" err="1"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sz="2800" b="1" u="sng" err="1">
                <a:solidFill>
                  <a:srgbClr val="0000FF"/>
                </a:solidFill>
                <a:cs typeface="Arial" panose="020B0604020202020204" pitchFamily="34" charset="0"/>
              </a:rPr>
              <a:t>i</a:t>
            </a:r>
            <a:r>
              <a:rPr sz="2800" b="1" u="sng">
                <a:solidFill>
                  <a:srgbClr val="0000FF"/>
                </a:solidFill>
                <a:cs typeface="Arial" panose="020B0604020202020204" pitchFamily="34" charset="0"/>
              </a:rPr>
              <a:t> 3</a:t>
            </a:r>
            <a:r>
              <a:rPr sz="2800" b="1">
                <a:solidFill>
                  <a:srgbClr val="0000FF"/>
                </a:solidFill>
                <a:cs typeface="Arial" panose="020B0604020202020204" pitchFamily="34" charset="0"/>
              </a:rPr>
              <a:t>: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Tìm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v</a:t>
            </a:r>
            <a:r>
              <a:rPr sz="2800" b="1" err="1">
                <a:solidFill>
                  <a:srgbClr val="000066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viết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lại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cho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đúng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các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tên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riêng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có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trong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đoạn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thơ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 </a:t>
            </a:r>
            <a:r>
              <a:rPr sz="2800" b="1" err="1">
                <a:solidFill>
                  <a:srgbClr val="000066"/>
                </a:solidFill>
                <a:cs typeface="Arial" panose="020B0604020202020204" pitchFamily="34" charset="0"/>
              </a:rPr>
              <a:t>sau</a:t>
            </a:r>
            <a:r>
              <a:rPr sz="2800" b="1">
                <a:solidFill>
                  <a:srgbClr val="000066"/>
                </a:solidFill>
                <a:cs typeface="Arial" panose="020B0604020202020204" pitchFamily="34" charset="0"/>
              </a:rPr>
              <a:t>:</a:t>
            </a:r>
            <a:endParaRPr sz="2800" b="1">
              <a:solidFill>
                <a:srgbClr val="000066"/>
              </a:solidFill>
              <a:ea typeface="Arial" panose="020B0604020202020204" pitchFamily="34" charset="0"/>
            </a:endParaRPr>
          </a:p>
        </p:txBody>
      </p:sp>
      <p:sp>
        <p:nvSpPr>
          <p:cNvPr id="45062" name="Rectangles 45061"/>
          <p:cNvSpPr/>
          <p:nvPr/>
        </p:nvSpPr>
        <p:spPr>
          <a:xfrm>
            <a:off x="3037840" y="685800"/>
            <a:ext cx="383032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Cửa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gió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Tùng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Chinh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3" name="Rectangles 45062"/>
          <p:cNvSpPr/>
          <p:nvPr/>
        </p:nvSpPr>
        <p:spPr>
          <a:xfrm>
            <a:off x="2286000" y="2362200"/>
            <a:ext cx="4800600" cy="2209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Đường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tuần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tra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lên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chóp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Hai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ngàn</a:t>
            </a:r>
            <a:endParaRPr sz="2800" b="1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Gió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vù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vù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quất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ngang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cành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bứa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Trông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xa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xa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nhập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nhòe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ánh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lửa</a:t>
            </a:r>
            <a:endParaRPr sz="2800" b="1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Vật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vờ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đầu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súng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sương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sa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.</a:t>
            </a:r>
          </a:p>
          <a:p>
            <a:endParaRPr sz="2800" b="1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Cửa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gió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này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người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xưa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gọi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Ngã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ba</a:t>
            </a:r>
            <a:endParaRPr sz="2800" b="1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Cắt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con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suối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hai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chiều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dâng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lũ</a:t>
            </a:r>
            <a:endParaRPr sz="2800" b="1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Nơi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gió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Tùng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Chinh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,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Pù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mo,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pù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xai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hội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tụ</a:t>
            </a:r>
            <a:endParaRPr sz="2800" b="1">
              <a:solidFill>
                <a:srgbClr val="3366FF"/>
              </a:solidFill>
              <a:latin typeface="Times New Roman" panose="02020603050405020304" pitchFamily="18" charset="0"/>
            </a:endParaRPr>
          </a:p>
          <a:p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Chắn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lối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mòn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lên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đỉnh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Tùng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</a:rPr>
              <a:t>Chinh</a:t>
            </a:r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</a:rPr>
              <a:t>                           </a:t>
            </a:r>
            <a:r>
              <a:rPr sz="2800" b="1">
                <a:solidFill>
                  <a:srgbClr val="000066"/>
                </a:solidFill>
                <a:latin typeface="Times New Roman" panose="02020603050405020304" pitchFamily="18" charset="0"/>
              </a:rPr>
              <a:t>Theo </a:t>
            </a:r>
            <a:r>
              <a:rPr sz="2800" b="1" err="1">
                <a:solidFill>
                  <a:srgbClr val="000066"/>
                </a:solidFill>
                <a:latin typeface="Times New Roman" panose="02020603050405020304" pitchFamily="18" charset="0"/>
              </a:rPr>
              <a:t>Đào</a:t>
            </a:r>
            <a:r>
              <a:rPr sz="28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000066"/>
                </a:solidFill>
                <a:latin typeface="Times New Roman" panose="02020603050405020304" pitchFamily="18" charset="0"/>
              </a:rPr>
              <a:t>Nguyên</a:t>
            </a:r>
            <a:r>
              <a:rPr sz="28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000066"/>
                </a:solidFill>
                <a:latin typeface="Times New Roman" panose="02020603050405020304" pitchFamily="18" charset="0"/>
              </a:rPr>
              <a:t>Bảo</a:t>
            </a:r>
            <a:endParaRPr sz="2800" b="1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5" name="Text Box 45064"/>
          <p:cNvSpPr txBox="1"/>
          <p:nvPr/>
        </p:nvSpPr>
        <p:spPr>
          <a:xfrm>
            <a:off x="3467100" y="4267200"/>
            <a:ext cx="2362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Tùng</a:t>
            </a:r>
            <a:r>
              <a:rPr sz="2800" b="1">
                <a:solidFill>
                  <a:srgbClr val="FF6600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Chinh</a:t>
            </a:r>
            <a:endParaRPr sz="28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6" name="Text Box 45065"/>
          <p:cNvSpPr txBox="1"/>
          <p:nvPr/>
        </p:nvSpPr>
        <p:spPr>
          <a:xfrm>
            <a:off x="5505450" y="4267200"/>
            <a:ext cx="2362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Pù</a:t>
            </a:r>
            <a:r>
              <a:rPr sz="2800" b="1">
                <a:solidFill>
                  <a:srgbClr val="FF6600"/>
                </a:solidFill>
                <a:latin typeface="Times New Roman" panose="02020603050405020304" pitchFamily="18" charset="0"/>
              </a:rPr>
              <a:t> mo</a:t>
            </a:r>
          </a:p>
        </p:txBody>
      </p:sp>
      <p:sp>
        <p:nvSpPr>
          <p:cNvPr id="45067" name="Rectangles 45066"/>
          <p:cNvSpPr/>
          <p:nvPr/>
        </p:nvSpPr>
        <p:spPr>
          <a:xfrm>
            <a:off x="6248400" y="4267200"/>
            <a:ext cx="1981200" cy="5334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pù</a:t>
            </a:r>
            <a:r>
              <a:rPr sz="2800" b="1">
                <a:solidFill>
                  <a:srgbClr val="FF6600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xai</a:t>
            </a:r>
            <a:endParaRPr sz="28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8" name="Rectangles 45067"/>
          <p:cNvSpPr/>
          <p:nvPr/>
        </p:nvSpPr>
        <p:spPr>
          <a:xfrm>
            <a:off x="6115050" y="1276350"/>
            <a:ext cx="157797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2800" b="1" err="1">
                <a:solidFill>
                  <a:srgbClr val="FF0000"/>
                </a:solidFill>
                <a:latin typeface="Times New Roman" panose="02020603050405020304" pitchFamily="18" charset="0"/>
              </a:rPr>
              <a:t>Hai</a:t>
            </a:r>
            <a:r>
              <a:rPr sz="28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FF0000"/>
                </a:solidFill>
                <a:latin typeface="Times New Roman" panose="02020603050405020304" pitchFamily="18" charset="0"/>
              </a:rPr>
              <a:t>ngàn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70" name="Rectangles 45069"/>
          <p:cNvSpPr/>
          <p:nvPr/>
        </p:nvSpPr>
        <p:spPr>
          <a:xfrm>
            <a:off x="6381750" y="3405188"/>
            <a:ext cx="126206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2800" b="1" err="1">
                <a:solidFill>
                  <a:srgbClr val="FF0000"/>
                </a:solidFill>
                <a:latin typeface="Times New Roman" panose="02020603050405020304" pitchFamily="18" charset="0"/>
              </a:rPr>
              <a:t>Ngã</a:t>
            </a:r>
            <a:r>
              <a:rPr sz="28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FF0000"/>
                </a:solidFill>
                <a:latin typeface="Times New Roman" panose="02020603050405020304" pitchFamily="18" charset="0"/>
              </a:rPr>
              <a:t>ba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/>
      <p:bldP spid="45065" grpId="1"/>
      <p:bldP spid="45066" grpId="0"/>
      <p:bldP spid="45066" grpId="1"/>
      <p:bldP spid="45066" grpId="2"/>
      <p:bldP spid="45067" grpId="0"/>
      <p:bldP spid="45067" grpId="1"/>
      <p:bldP spid="45067" grpId="2"/>
      <p:bldP spid="45068" grpId="0"/>
      <p:bldP spid="450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95" name="Group 46094"/>
          <p:cNvGrpSpPr/>
          <p:nvPr/>
        </p:nvGrpSpPr>
        <p:grpSpPr>
          <a:xfrm>
            <a:off x="1447800" y="990600"/>
            <a:ext cx="5943600" cy="4648200"/>
            <a:chOff x="912" y="624"/>
            <a:chExt cx="3744" cy="2928"/>
          </a:xfrm>
        </p:grpSpPr>
        <p:sp>
          <p:nvSpPr>
            <p:cNvPr id="46084" name="Straight Connector 46083"/>
            <p:cNvSpPr/>
            <p:nvPr/>
          </p:nvSpPr>
          <p:spPr>
            <a:xfrm flipH="1">
              <a:off x="2880" y="1056"/>
              <a:ext cx="48" cy="24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5" name="Rectangles 46084"/>
            <p:cNvSpPr/>
            <p:nvPr/>
          </p:nvSpPr>
          <p:spPr>
            <a:xfrm>
              <a:off x="912" y="624"/>
              <a:ext cx="1824" cy="4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lstStyle/>
            <a:p>
              <a:pPr algn="ctr"/>
              <a:r>
                <a:rPr b="1" err="1">
                  <a:solidFill>
                    <a:srgbClr val="FF0000"/>
                  </a:solidFill>
                </a:rPr>
                <a:t>Viết</a:t>
              </a:r>
              <a:r>
                <a:rPr b="1">
                  <a:solidFill>
                    <a:srgbClr val="FF0000"/>
                  </a:solidFill>
                </a:rPr>
                <a:t> </a:t>
              </a:r>
              <a:r>
                <a:rPr b="1" err="1">
                  <a:solidFill>
                    <a:srgbClr val="FF0000"/>
                  </a:solidFill>
                </a:rPr>
                <a:t>sai</a:t>
              </a:r>
              <a:endParaRPr b="1">
                <a:solidFill>
                  <a:srgbClr val="FF0000"/>
                </a:solidFill>
              </a:endParaRPr>
            </a:p>
          </p:txBody>
        </p:sp>
        <p:sp>
          <p:nvSpPr>
            <p:cNvPr id="46086" name="Rectangles 46085"/>
            <p:cNvSpPr/>
            <p:nvPr/>
          </p:nvSpPr>
          <p:spPr>
            <a:xfrm>
              <a:off x="3168" y="624"/>
              <a:ext cx="1488" cy="38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lstStyle/>
            <a:p>
              <a:pPr algn="ctr"/>
              <a:r>
                <a:rPr b="1" err="1">
                  <a:solidFill>
                    <a:srgbClr val="FF0000"/>
                  </a:solidFill>
                </a:rPr>
                <a:t>Sửa</a:t>
              </a:r>
              <a:r>
                <a:rPr b="1">
                  <a:solidFill>
                    <a:srgbClr val="FF0000"/>
                  </a:solidFill>
                </a:rPr>
                <a:t> </a:t>
              </a:r>
              <a:r>
                <a:rPr b="1" err="1">
                  <a:solidFill>
                    <a:srgbClr val="FF0000"/>
                  </a:solidFill>
                </a:rPr>
                <a:t>lại</a:t>
              </a:r>
              <a:endParaRPr b="1">
                <a:solidFill>
                  <a:srgbClr val="FF0000"/>
                </a:solidFill>
              </a:endParaRPr>
            </a:p>
          </p:txBody>
        </p:sp>
      </p:grpSp>
      <p:sp>
        <p:nvSpPr>
          <p:cNvPr id="46087" name="Rectangles 46086"/>
          <p:cNvSpPr/>
          <p:nvPr/>
        </p:nvSpPr>
        <p:spPr>
          <a:xfrm>
            <a:off x="1335088" y="2122488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latin typeface="Times New Roman" panose="02020603050405020304" pitchFamily="18" charset="0"/>
              </a:rPr>
              <a:t>Hai</a:t>
            </a:r>
            <a:r>
              <a:rPr sz="3200" b="1">
                <a:latin typeface="Times New Roman" panose="02020603050405020304" pitchFamily="18" charset="0"/>
              </a:rPr>
              <a:t> </a:t>
            </a:r>
            <a:r>
              <a:rPr sz="3200" b="1" err="1">
                <a:latin typeface="Times New Roman" panose="02020603050405020304" pitchFamily="18" charset="0"/>
              </a:rPr>
              <a:t>ngàn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46088" name="Rectangles 46087"/>
          <p:cNvSpPr/>
          <p:nvPr/>
        </p:nvSpPr>
        <p:spPr>
          <a:xfrm>
            <a:off x="996950" y="3935413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latin typeface="Times New Roman" panose="02020603050405020304" pitchFamily="18" charset="0"/>
              </a:rPr>
              <a:t>Pù</a:t>
            </a:r>
            <a:r>
              <a:rPr sz="3200" b="1">
                <a:latin typeface="Times New Roman" panose="02020603050405020304" pitchFamily="18" charset="0"/>
              </a:rPr>
              <a:t> mo</a:t>
            </a:r>
          </a:p>
        </p:txBody>
      </p:sp>
      <p:sp>
        <p:nvSpPr>
          <p:cNvPr id="46089" name="Rectangles 46088"/>
          <p:cNvSpPr/>
          <p:nvPr/>
        </p:nvSpPr>
        <p:spPr>
          <a:xfrm>
            <a:off x="1122363" y="2971800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latin typeface="Times New Roman" panose="02020603050405020304" pitchFamily="18" charset="0"/>
              </a:rPr>
              <a:t>Ngã</a:t>
            </a:r>
            <a:r>
              <a:rPr sz="3200" b="1">
                <a:latin typeface="Times New Roman" panose="02020603050405020304" pitchFamily="18" charset="0"/>
              </a:rPr>
              <a:t> </a:t>
            </a:r>
            <a:r>
              <a:rPr sz="3200" b="1" err="1">
                <a:latin typeface="Times New Roman" panose="02020603050405020304" pitchFamily="18" charset="0"/>
              </a:rPr>
              <a:t>ba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46090" name="Rectangles 46089"/>
          <p:cNvSpPr/>
          <p:nvPr/>
        </p:nvSpPr>
        <p:spPr>
          <a:xfrm>
            <a:off x="928688" y="4808538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latin typeface="Times New Roman" panose="02020603050405020304" pitchFamily="18" charset="0"/>
              </a:rPr>
              <a:t>pù</a:t>
            </a:r>
            <a:r>
              <a:rPr sz="3200" b="1">
                <a:latin typeface="Times New Roman" panose="02020603050405020304" pitchFamily="18" charset="0"/>
              </a:rPr>
              <a:t> </a:t>
            </a:r>
            <a:r>
              <a:rPr sz="3200" b="1" err="1">
                <a:latin typeface="Times New Roman" panose="02020603050405020304" pitchFamily="18" charset="0"/>
              </a:rPr>
              <a:t>xai</a:t>
            </a:r>
            <a:endParaRPr sz="3200" b="1">
              <a:latin typeface="Times New Roman" panose="02020603050405020304" pitchFamily="18" charset="0"/>
            </a:endParaRPr>
          </a:p>
        </p:txBody>
      </p:sp>
      <p:sp>
        <p:nvSpPr>
          <p:cNvPr id="46091" name="Rectangles 46090"/>
          <p:cNvSpPr/>
          <p:nvPr/>
        </p:nvSpPr>
        <p:spPr>
          <a:xfrm>
            <a:off x="5362575" y="2141538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</a:rPr>
              <a:t>Hai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Ngàn</a:t>
            </a:r>
            <a:endParaRPr sz="32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92" name="Rectangles 46091"/>
          <p:cNvSpPr/>
          <p:nvPr/>
        </p:nvSpPr>
        <p:spPr>
          <a:xfrm>
            <a:off x="5105400" y="2971800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</a:rPr>
              <a:t>Ngã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</a:rPr>
              <a:t>Ba</a:t>
            </a:r>
            <a:endParaRPr sz="32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93" name="Rectangles 46092"/>
          <p:cNvSpPr/>
          <p:nvPr/>
        </p:nvSpPr>
        <p:spPr>
          <a:xfrm>
            <a:off x="5029200" y="3810000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</a:rPr>
              <a:t>Pù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</a:rPr>
              <a:t> Mo</a:t>
            </a:r>
          </a:p>
        </p:txBody>
      </p:sp>
      <p:sp>
        <p:nvSpPr>
          <p:cNvPr id="46094" name="Rectangles 46093"/>
          <p:cNvSpPr/>
          <p:nvPr/>
        </p:nvSpPr>
        <p:spPr>
          <a:xfrm>
            <a:off x="4994275" y="4668838"/>
            <a:ext cx="236220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</a:rPr>
              <a:t>Pù</a:t>
            </a:r>
            <a:r>
              <a:rPr sz="3200" b="1">
                <a:solidFill>
                  <a:srgbClr val="3366FF"/>
                </a:solidFill>
                <a:latin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3366FF"/>
                </a:solidFill>
                <a:latin typeface="Times New Roman" panose="02020603050405020304" pitchFamily="18" charset="0"/>
              </a:rPr>
              <a:t>Xai</a:t>
            </a:r>
            <a:endParaRPr sz="3200" b="1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/>
      <p:bldP spid="46088" grpId="0"/>
      <p:bldP spid="46089" grpId="0"/>
      <p:bldP spid="46090" grpId="0"/>
      <p:bldP spid="46091" grpId="0"/>
      <p:bldP spid="46092" grpId="0"/>
      <p:bldP spid="46093" grpId="0"/>
      <p:bldP spid="460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s 27650"/>
          <p:cNvSpPr/>
          <p:nvPr/>
        </p:nvSpPr>
        <p:spPr>
          <a:xfrm>
            <a:off x="1828800" y="1371600"/>
            <a:ext cx="2819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Dặn dò:</a:t>
            </a:r>
          </a:p>
        </p:txBody>
      </p:sp>
      <p:sp>
        <p:nvSpPr>
          <p:cNvPr id="27652" name="Text Box 27651"/>
          <p:cNvSpPr txBox="1"/>
          <p:nvPr/>
        </p:nvSpPr>
        <p:spPr>
          <a:xfrm>
            <a:off x="762000" y="2667000"/>
            <a:ext cx="78486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har char="-"/>
            </a:pP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har char="-"/>
            </a:pP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bài:N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V: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vĩ</a:t>
            </a:r>
            <a:endParaRPr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43009" descr="ANd9GcQM8LwOdfQk9Sv1BEXWqI6fTlzuzzPKa6CcdgKCy1WvxehIm3_8oQ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11" name="Picture 20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6013" y="333375"/>
            <a:ext cx="1023937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12" name="Picture 21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3068638"/>
            <a:ext cx="1023938" cy="10572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3013" name="Group 43012"/>
          <p:cNvGrpSpPr/>
          <p:nvPr/>
        </p:nvGrpSpPr>
        <p:grpSpPr>
          <a:xfrm>
            <a:off x="609600" y="381000"/>
            <a:ext cx="7924800" cy="5943600"/>
            <a:chOff x="384" y="240"/>
            <a:chExt cx="4992" cy="3744"/>
          </a:xfrm>
        </p:grpSpPr>
        <p:sp>
          <p:nvSpPr>
            <p:cNvPr id="43014" name="Explosion 1 43013"/>
            <p:cNvSpPr/>
            <p:nvPr/>
          </p:nvSpPr>
          <p:spPr>
            <a:xfrm>
              <a:off x="384" y="384"/>
              <a:ext cx="528" cy="96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15" name="Explosion 1 43014"/>
            <p:cNvSpPr/>
            <p:nvPr/>
          </p:nvSpPr>
          <p:spPr>
            <a:xfrm>
              <a:off x="576" y="3552"/>
              <a:ext cx="1824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16" name="Explosion 1 43015"/>
            <p:cNvSpPr/>
            <p:nvPr/>
          </p:nvSpPr>
          <p:spPr>
            <a:xfrm>
              <a:off x="1968" y="24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17" name="Explosion 1 43016"/>
            <p:cNvSpPr/>
            <p:nvPr/>
          </p:nvSpPr>
          <p:spPr>
            <a:xfrm>
              <a:off x="1968" y="1200"/>
              <a:ext cx="144" cy="48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18" name="Explosion 1 43017"/>
            <p:cNvSpPr/>
            <p:nvPr/>
          </p:nvSpPr>
          <p:spPr>
            <a:xfrm>
              <a:off x="5088" y="2592"/>
              <a:ext cx="288" cy="120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19" name="Explosion 1 43018"/>
            <p:cNvSpPr/>
            <p:nvPr/>
          </p:nvSpPr>
          <p:spPr>
            <a:xfrm>
              <a:off x="2928" y="672"/>
              <a:ext cx="144" cy="288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20" name="Explosion 1 43019"/>
            <p:cNvSpPr/>
            <p:nvPr/>
          </p:nvSpPr>
          <p:spPr>
            <a:xfrm>
              <a:off x="4800" y="1296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21" name="Explosion 1 43020"/>
            <p:cNvSpPr/>
            <p:nvPr/>
          </p:nvSpPr>
          <p:spPr>
            <a:xfrm>
              <a:off x="1680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22" name="Explosion 1 43021"/>
            <p:cNvSpPr/>
            <p:nvPr/>
          </p:nvSpPr>
          <p:spPr>
            <a:xfrm>
              <a:off x="3552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0066FF"/>
              </a:solidFill>
              <a:prstDash val="solid"/>
              <a:miter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3023" name="Picture 43022" descr="Photobucke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2725" y="3328988"/>
            <a:ext cx="2989263" cy="3529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24" name="WordArt 28"/>
          <p:cNvSpPr>
            <a:spLocks noTextEdit="1"/>
          </p:cNvSpPr>
          <p:nvPr/>
        </p:nvSpPr>
        <p:spPr>
          <a:xfrm>
            <a:off x="1403350" y="3789363"/>
            <a:ext cx="6337300" cy="1587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-449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B3131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Kính chúc quý thầy cô sức khoẻ</a:t>
            </a:r>
          </a:p>
        </p:txBody>
      </p:sp>
      <p:pic>
        <p:nvPicPr>
          <p:cNvPr id="43025" name="Picture 20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9563" y="2852738"/>
            <a:ext cx="1023937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26" name="Picture 21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6825" y="692150"/>
            <a:ext cx="1023938" cy="1057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27" name="Picture 22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150" y="908050"/>
            <a:ext cx="1014413" cy="1047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28" name="Picture 43027" descr="Photobucke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800" y="152400"/>
            <a:ext cx="4284663" cy="64087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29" name="Picture 20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4525" y="1125538"/>
            <a:ext cx="1023938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30" name="Picture 21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7763" y="2492375"/>
            <a:ext cx="865187" cy="841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31" name="Picture 20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7738" y="227013"/>
            <a:ext cx="1023937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32" name="Picture 21" descr="JULY40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050" y="333375"/>
            <a:ext cx="865188" cy="841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33" name="Picture 43032" descr="Photobucke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85800"/>
            <a:ext cx="5148263" cy="65246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29699" descr="bor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0480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701" name="32-Point Star 29700"/>
          <p:cNvSpPr/>
          <p:nvPr/>
        </p:nvSpPr>
        <p:spPr>
          <a:xfrm>
            <a:off x="2286000" y="685800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3200" b="1" err="1">
                <a:solidFill>
                  <a:srgbClr val="FF0000"/>
                </a:solidFill>
              </a:rPr>
              <a:t>K</a:t>
            </a:r>
            <a:r>
              <a:rPr lang="en-US" sz="3200" b="1" err="1">
                <a:solidFill>
                  <a:srgbClr val="FF0000"/>
                </a:solidFill>
              </a:rPr>
              <a:t>HỞI ĐỘNG</a:t>
            </a:r>
          </a:p>
        </p:txBody>
      </p:sp>
      <p:sp>
        <p:nvSpPr>
          <p:cNvPr id="29702" name="Text Box 29701"/>
          <p:cNvSpPr txBox="1"/>
          <p:nvPr/>
        </p:nvSpPr>
        <p:spPr>
          <a:xfrm>
            <a:off x="457200" y="2133600"/>
            <a:ext cx="8077200" cy="1322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Nêu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quy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tắc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viết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hoa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tên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người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,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tên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địa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lí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sz="4000" b="1" err="1">
                <a:solidFill>
                  <a:srgbClr val="000066"/>
                </a:solidFill>
                <a:latin typeface="Times New Roman" panose="02020603050405020304" pitchFamily="18" charset="0"/>
              </a:rPr>
              <a:t>Việt</a:t>
            </a:r>
            <a:r>
              <a:rPr sz="4000" b="1">
                <a:solidFill>
                  <a:srgbClr val="000066"/>
                </a:solidFill>
                <a:latin typeface="Times New Roman" panose="02020603050405020304" pitchFamily="18" charset="0"/>
              </a:rPr>
              <a:t> Nam.</a:t>
            </a:r>
          </a:p>
        </p:txBody>
      </p:sp>
      <p:sp>
        <p:nvSpPr>
          <p:cNvPr id="29705" name="Text Box 29704"/>
          <p:cNvSpPr txBox="1"/>
          <p:nvPr/>
        </p:nvSpPr>
        <p:spPr>
          <a:xfrm>
            <a:off x="647700" y="3810000"/>
            <a:ext cx="78486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2. </a:t>
            </a:r>
            <a:r>
              <a:rPr b="1" err="1">
                <a:solidFill>
                  <a:srgbClr val="000066"/>
                </a:solidFill>
                <a:latin typeface="Times New Roman" panose="02020603050405020304" pitchFamily="18" charset="0"/>
              </a:rPr>
              <a:t>Viết</a:t>
            </a: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 2 </a:t>
            </a:r>
            <a:r>
              <a:rPr b="1" err="1">
                <a:solidFill>
                  <a:srgbClr val="000066"/>
                </a:solidFill>
                <a:latin typeface="Times New Roman" panose="02020603050405020304" pitchFamily="18" charset="0"/>
              </a:rPr>
              <a:t>tên</a:t>
            </a: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000066"/>
                </a:solidFill>
                <a:latin typeface="Times New Roman" panose="02020603050405020304" pitchFamily="18" charset="0"/>
              </a:rPr>
              <a:t>người</a:t>
            </a: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, 2 </a:t>
            </a:r>
            <a:r>
              <a:rPr b="1" err="1">
                <a:solidFill>
                  <a:srgbClr val="000066"/>
                </a:solidFill>
                <a:latin typeface="Times New Roman" panose="02020603050405020304" pitchFamily="18" charset="0"/>
              </a:rPr>
              <a:t>tên</a:t>
            </a: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000066"/>
                </a:solidFill>
                <a:latin typeface="Times New Roman" panose="02020603050405020304" pitchFamily="18" charset="0"/>
              </a:rPr>
              <a:t>địa</a:t>
            </a: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000066"/>
                </a:solidFill>
                <a:latin typeface="Times New Roman" panose="02020603050405020304" pitchFamily="18" charset="0"/>
              </a:rPr>
              <a:t>lí</a:t>
            </a: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000066"/>
                </a:solidFill>
                <a:latin typeface="Times New Roman" panose="02020603050405020304" pitchFamily="18" charset="0"/>
              </a:rPr>
              <a:t>Việt</a:t>
            </a:r>
            <a:r>
              <a:rPr b="1">
                <a:solidFill>
                  <a:srgbClr val="000066"/>
                </a:solidFill>
                <a:latin typeface="Times New Roman" panose="02020603050405020304" pitchFamily="18" charset="0"/>
              </a:rPr>
              <a:t> Nam.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/>
      <p:bldP spid="297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11"/>
          <p:cNvSpPr txBox="1"/>
          <p:nvPr/>
        </p:nvSpPr>
        <p:spPr>
          <a:xfrm>
            <a:off x="944880" y="1835519"/>
            <a:ext cx="6858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7" name="TextBox 11"/>
          <p:cNvSpPr txBox="1"/>
          <p:nvPr/>
        </p:nvSpPr>
        <p:spPr>
          <a:xfrm>
            <a:off x="518160" y="609600"/>
            <a:ext cx="771144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Nhơ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́-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1748" name="Picture 31747" descr="MC900267224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5638800" y="3048000"/>
            <a:ext cx="3205163" cy="3625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49" name="Explosion 2 31748"/>
          <p:cNvSpPr/>
          <p:nvPr/>
        </p:nvSpPr>
        <p:spPr>
          <a:xfrm>
            <a:off x="381000" y="2362200"/>
            <a:ext cx="1524000" cy="1066800"/>
          </a:xfrm>
          <a:prstGeom prst="irregularSeal2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sz="3200" b="1" u="sng">
                <a:solidFill>
                  <a:srgbClr val="FF3300"/>
                </a:solidFill>
                <a:latin typeface=".VnTime" pitchFamily="34" charset="0"/>
                <a:cs typeface="Arial" panose="020B0604020202020204" pitchFamily="34" charset="0"/>
              </a:rPr>
              <a:t>S/41</a:t>
            </a:r>
            <a:endParaRPr sz="3200" b="1" u="sng">
              <a:solidFill>
                <a:srgbClr val="FF3300"/>
              </a:solidFill>
              <a:latin typeface=".VnTime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6" grpId="1"/>
      <p:bldP spid="317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1"/>
          <p:cNvSpPr txBox="1"/>
          <p:nvPr/>
        </p:nvSpPr>
        <p:spPr>
          <a:xfrm>
            <a:off x="2971800" y="365125"/>
            <a:ext cx="4648200" cy="7146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hangingPunct="0"/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hangingPunct="0"/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hangingPunct="0"/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Cao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hangingPunct="0"/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endParaRPr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/>
            <a:endParaRPr sz="21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3" name="TextBox 11"/>
          <p:cNvSpPr txBox="1"/>
          <p:nvPr/>
        </p:nvSpPr>
        <p:spPr>
          <a:xfrm>
            <a:off x="2209800" y="-61912"/>
            <a:ext cx="4191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4" name="TextBox 11"/>
          <p:cNvSpPr txBox="1"/>
          <p:nvPr/>
        </p:nvSpPr>
        <p:spPr>
          <a:xfrm>
            <a:off x="0" y="0"/>
            <a:ext cx="6858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endParaRPr sz="24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30" name="TextBox 11"/>
          <p:cNvSpPr txBox="1"/>
          <p:nvPr/>
        </p:nvSpPr>
        <p:spPr>
          <a:xfrm>
            <a:off x="1600200" y="8077200"/>
            <a:ext cx="6858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0" name="Rectangles 28679"/>
          <p:cNvSpPr/>
          <p:nvPr/>
        </p:nvSpPr>
        <p:spPr>
          <a:xfrm>
            <a:off x="3124200" y="74930"/>
            <a:ext cx="3657600" cy="762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sz="2800" b="1" u="sng" err="1">
                <a:solidFill>
                  <a:srgbClr val="3333FF"/>
                </a:solidFill>
              </a:rPr>
              <a:t>Chính</a:t>
            </a:r>
            <a:r>
              <a:rPr sz="2800" b="1" u="sng">
                <a:solidFill>
                  <a:srgbClr val="3333FF"/>
                </a:solidFill>
              </a:rPr>
              <a:t> </a:t>
            </a:r>
            <a:r>
              <a:rPr sz="2800" b="1" u="sng" err="1">
                <a:solidFill>
                  <a:srgbClr val="3333FF"/>
                </a:solidFill>
              </a:rPr>
              <a:t>tả</a:t>
            </a:r>
            <a:r>
              <a:rPr lang="en-US" sz="2800" b="1" u="sng" err="1">
                <a:solidFill>
                  <a:srgbClr val="3333FF"/>
                </a:solidFill>
              </a:rPr>
              <a:t> (Nhớ - viết)</a:t>
            </a:r>
          </a:p>
        </p:txBody>
      </p:sp>
      <p:sp>
        <p:nvSpPr>
          <p:cNvPr id="28687" name="TextBox 11"/>
          <p:cNvSpPr txBox="1"/>
          <p:nvPr/>
        </p:nvSpPr>
        <p:spPr>
          <a:xfrm>
            <a:off x="2514600" y="897890"/>
            <a:ext cx="41910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b="1">
                <a:solidFill>
                  <a:srgbClr val="FF6600"/>
                </a:solidFill>
              </a:rPr>
              <a:t>Cao </a:t>
            </a:r>
            <a:r>
              <a:rPr b="1" err="1">
                <a:solidFill>
                  <a:srgbClr val="FF6600"/>
                </a:solidFill>
              </a:rPr>
              <a:t>Bằng</a:t>
            </a:r>
            <a:endParaRPr b="1">
              <a:solidFill>
                <a:srgbClr val="FF6600"/>
              </a:solidFill>
            </a:endParaRPr>
          </a:p>
        </p:txBody>
      </p:sp>
      <p:sp>
        <p:nvSpPr>
          <p:cNvPr id="28683" name="TextBox 11"/>
          <p:cNvSpPr txBox="1"/>
          <p:nvPr/>
        </p:nvSpPr>
        <p:spPr>
          <a:xfrm>
            <a:off x="838835" y="2209483"/>
            <a:ext cx="7010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84" name="TextBox 11"/>
          <p:cNvSpPr txBox="1"/>
          <p:nvPr/>
        </p:nvSpPr>
        <p:spPr>
          <a:xfrm>
            <a:off x="457835" y="3352800"/>
            <a:ext cx="83058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91" name="TextBox 11"/>
          <p:cNvSpPr txBox="1"/>
          <p:nvPr/>
        </p:nvSpPr>
        <p:spPr>
          <a:xfrm>
            <a:off x="762635" y="2209800"/>
            <a:ext cx="7162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b="1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b="1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92" name="TextBox 11"/>
          <p:cNvSpPr txBox="1"/>
          <p:nvPr/>
        </p:nvSpPr>
        <p:spPr>
          <a:xfrm>
            <a:off x="533400" y="3352483"/>
            <a:ext cx="7848600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ô,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93" name="Rectangles 28692"/>
          <p:cNvSpPr/>
          <p:nvPr/>
        </p:nvSpPr>
        <p:spPr>
          <a:xfrm>
            <a:off x="950595" y="2209800"/>
            <a:ext cx="6898640" cy="685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b="1" err="1">
                <a:latin typeface="Times New Roman" panose="02020603050405020304" pitchFamily="18" charset="0"/>
              </a:rPr>
              <a:t>Nội</a:t>
            </a:r>
            <a:r>
              <a:rPr b="1">
                <a:latin typeface="Times New Roman" panose="02020603050405020304" pitchFamily="18" charset="0"/>
              </a:rPr>
              <a:t> dung </a:t>
            </a:r>
            <a:r>
              <a:rPr b="1" err="1">
                <a:latin typeface="Times New Roman" panose="02020603050405020304" pitchFamily="18" charset="0"/>
              </a:rPr>
              <a:t>của</a:t>
            </a:r>
            <a:r>
              <a:rPr b="1">
                <a:latin typeface="Times New Roman" panose="02020603050405020304" pitchFamily="18" charset="0"/>
              </a:rPr>
              <a:t> 4 </a:t>
            </a:r>
            <a:r>
              <a:rPr b="1" err="1">
                <a:latin typeface="Times New Roman" panose="02020603050405020304" pitchFamily="18" charset="0"/>
              </a:rPr>
              <a:t>khổ</a:t>
            </a:r>
            <a:r>
              <a:rPr b="1">
                <a:latin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</a:rPr>
              <a:t>thơ</a:t>
            </a:r>
            <a:r>
              <a:rPr b="1">
                <a:latin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</a:rPr>
              <a:t>nói</a:t>
            </a:r>
            <a:r>
              <a:rPr b="1">
                <a:latin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</a:rPr>
              <a:t>lên</a:t>
            </a:r>
            <a:r>
              <a:rPr b="1">
                <a:latin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</a:rPr>
              <a:t>điều</a:t>
            </a:r>
            <a:r>
              <a:rPr b="1">
                <a:latin typeface="Times New Roman" panose="02020603050405020304" pitchFamily="18" charset="0"/>
              </a:rPr>
              <a:t> </a:t>
            </a:r>
            <a:r>
              <a:rPr b="1" err="1">
                <a:latin typeface="Times New Roman" panose="02020603050405020304" pitchFamily="18" charset="0"/>
              </a:rPr>
              <a:t>gì</a:t>
            </a:r>
            <a:r>
              <a:rPr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8694" name="Rectangles 28693"/>
          <p:cNvSpPr/>
          <p:nvPr/>
        </p:nvSpPr>
        <p:spPr>
          <a:xfrm>
            <a:off x="533400" y="3525520"/>
            <a:ext cx="8467090" cy="152273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/>
            <a:r>
              <a:rPr sz="2800" b="1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-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Địa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thế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hiểm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trở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Cao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lòng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mến</a:t>
            </a:r>
          </a:p>
          <a:p>
            <a:pPr algn="l"/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khách</a:t>
            </a:r>
            <a:r>
              <a:rPr lang="en-US" b="1" err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tình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yêu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đất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nước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sâu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sắc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algn="l"/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 Cao </a:t>
            </a:r>
            <a:r>
              <a:rPr b="1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b="1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3" grpId="0"/>
      <p:bldP spid="28683" grpId="1"/>
      <p:bldP spid="28684" grpId="0"/>
      <p:bldP spid="28684" grpId="1"/>
      <p:bldP spid="28691" grpId="0"/>
      <p:bldP spid="28692" grpId="0"/>
      <p:bldP spid="28693" grpId="0"/>
      <p:bldP spid="28693" grpId="1"/>
      <p:bldP spid="28694" grpId="0"/>
      <p:bldP spid="2869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1"/>
          <p:cNvSpPr txBox="1"/>
          <p:nvPr/>
        </p:nvSpPr>
        <p:spPr>
          <a:xfrm>
            <a:off x="1854200" y="4267200"/>
            <a:ext cx="20193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1" name="TextBox 11"/>
          <p:cNvSpPr txBox="1"/>
          <p:nvPr/>
        </p:nvSpPr>
        <p:spPr>
          <a:xfrm>
            <a:off x="1820863" y="3657600"/>
            <a:ext cx="20923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2" name="TextBox 11"/>
          <p:cNvSpPr txBox="1"/>
          <p:nvPr/>
        </p:nvSpPr>
        <p:spPr>
          <a:xfrm>
            <a:off x="1898650" y="2986088"/>
            <a:ext cx="23177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sz="2800" b="1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3" name="TextBox 11"/>
          <p:cNvSpPr txBox="1"/>
          <p:nvPr/>
        </p:nvSpPr>
        <p:spPr>
          <a:xfrm>
            <a:off x="1898650" y="2286000"/>
            <a:ext cx="23177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4" name="TextBox 11"/>
          <p:cNvSpPr txBox="1"/>
          <p:nvPr/>
        </p:nvSpPr>
        <p:spPr>
          <a:xfrm>
            <a:off x="1143000" y="76200"/>
            <a:ext cx="68580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Chính </a:t>
            </a:r>
            <a:r>
              <a:rPr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80" name="Text Box 32779"/>
          <p:cNvSpPr txBox="1"/>
          <p:nvPr/>
        </p:nvSpPr>
        <p:spPr>
          <a:xfrm>
            <a:off x="4148138" y="3595688"/>
            <a:ext cx="4614862" cy="519112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B + </a:t>
            </a:r>
            <a:r>
              <a:rPr sz="2800" err="1">
                <a:cs typeface="Arial" panose="020B0604020202020204" pitchFamily="34" charset="0"/>
              </a:rPr>
              <a:t>ăc</a:t>
            </a:r>
            <a:r>
              <a:rPr sz="2800">
                <a:cs typeface="Arial" panose="020B0604020202020204" pitchFamily="34" charset="0"/>
              </a:rPr>
              <a:t> + </a:t>
            </a:r>
            <a:r>
              <a:rPr sz="2800" err="1">
                <a:cs typeface="Arial" panose="020B0604020202020204" pitchFamily="34" charset="0"/>
              </a:rPr>
              <a:t>thanh</a:t>
            </a:r>
            <a:r>
              <a:rPr sz="2800">
                <a:cs typeface="Arial" panose="020B0604020202020204" pitchFamily="34" charset="0"/>
              </a:rPr>
              <a:t> </a:t>
            </a:r>
            <a:r>
              <a:rPr sz="2800" err="1">
                <a:cs typeface="Arial" panose="020B0604020202020204" pitchFamily="34" charset="0"/>
              </a:rPr>
              <a:t>sắc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32781" name="Text Box 32780"/>
          <p:cNvSpPr txBox="1"/>
          <p:nvPr/>
        </p:nvSpPr>
        <p:spPr>
          <a:xfrm>
            <a:off x="4114800" y="4267200"/>
            <a:ext cx="4114800" cy="519113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v + </a:t>
            </a:r>
            <a:r>
              <a:rPr sz="2800" err="1">
                <a:cs typeface="Arial" panose="020B0604020202020204" pitchFamily="34" charset="0"/>
              </a:rPr>
              <a:t>ươt</a:t>
            </a:r>
            <a:r>
              <a:rPr sz="2800">
                <a:cs typeface="Arial" panose="020B0604020202020204" pitchFamily="34" charset="0"/>
              </a:rPr>
              <a:t> + </a:t>
            </a:r>
            <a:r>
              <a:rPr sz="2800" err="1">
                <a:cs typeface="Arial" panose="020B0604020202020204" pitchFamily="34" charset="0"/>
              </a:rPr>
              <a:t>thanh</a:t>
            </a:r>
            <a:r>
              <a:rPr sz="2800">
                <a:cs typeface="Arial" panose="020B0604020202020204" pitchFamily="34" charset="0"/>
              </a:rPr>
              <a:t> </a:t>
            </a:r>
            <a:r>
              <a:rPr sz="2800" err="1">
                <a:cs typeface="Arial" panose="020B0604020202020204" pitchFamily="34" charset="0"/>
              </a:rPr>
              <a:t>nặng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32782" name="Text Box 32781"/>
          <p:cNvSpPr txBox="1"/>
          <p:nvPr/>
        </p:nvSpPr>
        <p:spPr>
          <a:xfrm>
            <a:off x="4038600" y="2895600"/>
            <a:ext cx="4267200" cy="519113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800" err="1">
                <a:cs typeface="Arial" panose="020B0604020202020204" pitchFamily="34" charset="0"/>
              </a:rPr>
              <a:t>Gi</a:t>
            </a:r>
            <a:r>
              <a:rPr sz="2800">
                <a:cs typeface="Arial" panose="020B0604020202020204" pitchFamily="34" charset="0"/>
              </a:rPr>
              <a:t> + </a:t>
            </a:r>
            <a:r>
              <a:rPr sz="2800" err="1">
                <a:cs typeface="Arial" panose="020B0604020202020204" pitchFamily="34" charset="0"/>
              </a:rPr>
              <a:t>ang</a:t>
            </a:r>
            <a:r>
              <a:rPr sz="2800">
                <a:cs typeface="Arial" panose="020B0604020202020204" pitchFamily="34" charset="0"/>
              </a:rPr>
              <a:t>+ </a:t>
            </a:r>
            <a:r>
              <a:rPr sz="2800" err="1">
                <a:cs typeface="Arial" panose="020B0604020202020204" pitchFamily="34" charset="0"/>
              </a:rPr>
              <a:t>thanh</a:t>
            </a:r>
            <a:r>
              <a:rPr sz="2800">
                <a:cs typeface="Arial" panose="020B0604020202020204" pitchFamily="34" charset="0"/>
              </a:rPr>
              <a:t> </a:t>
            </a:r>
            <a:r>
              <a:rPr sz="2800" err="1">
                <a:cs typeface="Arial" panose="020B0604020202020204" pitchFamily="34" charset="0"/>
              </a:rPr>
              <a:t>huyền</a:t>
            </a:r>
            <a:endParaRPr sz="2800">
              <a:ea typeface="Arial" panose="020B0604020202020204" pitchFamily="34" charset="0"/>
            </a:endParaRPr>
          </a:p>
        </p:txBody>
      </p:sp>
      <p:pic>
        <p:nvPicPr>
          <p:cNvPr id="32784" name="Picture 32783" descr="MC900265400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5562600" y="3851275"/>
            <a:ext cx="3367088" cy="3006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85" name="Text Box 32784"/>
          <p:cNvSpPr txBox="1"/>
          <p:nvPr/>
        </p:nvSpPr>
        <p:spPr>
          <a:xfrm>
            <a:off x="1981200" y="1600200"/>
            <a:ext cx="4800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Luyện</a:t>
            </a: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viết</a:t>
            </a: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từ</a:t>
            </a: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khó</a:t>
            </a:r>
            <a:endParaRPr sz="3200" b="1">
              <a:solidFill>
                <a:srgbClr val="FF6600"/>
              </a:solidFill>
              <a:ea typeface="Arial" panose="020B0604020202020204" pitchFamily="34" charset="0"/>
            </a:endParaRPr>
          </a:p>
        </p:txBody>
      </p:sp>
      <p:sp>
        <p:nvSpPr>
          <p:cNvPr id="32786" name="Explosion 2 32785"/>
          <p:cNvSpPr/>
          <p:nvPr/>
        </p:nvSpPr>
        <p:spPr>
          <a:xfrm>
            <a:off x="304800" y="1219200"/>
            <a:ext cx="1524000" cy="1066800"/>
          </a:xfrm>
          <a:prstGeom prst="irregularSeal2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sz="2400" b="1" u="sng">
                <a:solidFill>
                  <a:srgbClr val="FF3300"/>
                </a:solidFill>
                <a:latin typeface=".VnTime" pitchFamily="34" charset="0"/>
                <a:cs typeface="Arial" panose="020B0604020202020204" pitchFamily="34" charset="0"/>
              </a:rPr>
              <a:t>BC</a:t>
            </a:r>
            <a:endParaRPr sz="2400" b="1" u="sng">
              <a:solidFill>
                <a:srgbClr val="FF3300"/>
              </a:solidFill>
              <a:latin typeface=".VnTime" pitchFamily="34" charset="0"/>
              <a:ea typeface="Arial" panose="020B0604020202020204" pitchFamily="34" charset="0"/>
            </a:endParaRPr>
          </a:p>
        </p:txBody>
      </p:sp>
      <p:sp>
        <p:nvSpPr>
          <p:cNvPr id="32787" name="TextBox 11"/>
          <p:cNvSpPr txBox="1"/>
          <p:nvPr/>
        </p:nvSpPr>
        <p:spPr>
          <a:xfrm>
            <a:off x="952500" y="1066800"/>
            <a:ext cx="6858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sz="28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sz="28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sz="2800" b="1">
              <a:solidFill>
                <a:srgbClr val="3366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89" name="Text Box 32788"/>
          <p:cNvSpPr txBox="1"/>
          <p:nvPr/>
        </p:nvSpPr>
        <p:spPr>
          <a:xfrm>
            <a:off x="4079875" y="4979988"/>
            <a:ext cx="4419600" cy="519112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s + </a:t>
            </a:r>
            <a:r>
              <a:rPr sz="2800" err="1">
                <a:cs typeface="Arial" panose="020B0604020202020204" pitchFamily="34" charset="0"/>
              </a:rPr>
              <a:t>âu</a:t>
            </a:r>
            <a:r>
              <a:rPr sz="2800">
                <a:cs typeface="Arial" panose="020B0604020202020204" pitchFamily="34" charset="0"/>
              </a:rPr>
              <a:t>; s + </a:t>
            </a:r>
            <a:r>
              <a:rPr sz="2800" err="1">
                <a:cs typeface="Arial" panose="020B0604020202020204" pitchFamily="34" charset="0"/>
              </a:rPr>
              <a:t>ăc</a:t>
            </a:r>
            <a:r>
              <a:rPr sz="2800">
                <a:cs typeface="Arial" panose="020B0604020202020204" pitchFamily="34" charset="0"/>
              </a:rPr>
              <a:t>+ </a:t>
            </a:r>
            <a:r>
              <a:rPr sz="2800" err="1">
                <a:cs typeface="Arial" panose="020B0604020202020204" pitchFamily="34" charset="0"/>
              </a:rPr>
              <a:t>thanh</a:t>
            </a:r>
            <a:r>
              <a:rPr sz="2800">
                <a:cs typeface="Arial" panose="020B0604020202020204" pitchFamily="34" charset="0"/>
              </a:rPr>
              <a:t> </a:t>
            </a:r>
            <a:r>
              <a:rPr sz="2800" err="1">
                <a:cs typeface="Arial" panose="020B0604020202020204" pitchFamily="34" charset="0"/>
              </a:rPr>
              <a:t>sắc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32790" name="TextBox 11"/>
          <p:cNvSpPr txBox="1"/>
          <p:nvPr/>
        </p:nvSpPr>
        <p:spPr>
          <a:xfrm>
            <a:off x="1800225" y="5029200"/>
            <a:ext cx="300037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endParaRPr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91" name="Text Box 32790"/>
          <p:cNvSpPr txBox="1"/>
          <p:nvPr/>
        </p:nvSpPr>
        <p:spPr>
          <a:xfrm>
            <a:off x="4129088" y="2209800"/>
            <a:ext cx="3795712" cy="519113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Đ + </a:t>
            </a:r>
            <a:r>
              <a:rPr sz="2800" err="1">
                <a:cs typeface="Arial" panose="020B0604020202020204" pitchFamily="34" charset="0"/>
              </a:rPr>
              <a:t>eo</a:t>
            </a:r>
            <a:r>
              <a:rPr sz="2800">
                <a:cs typeface="Arial" panose="020B0604020202020204" pitchFamily="34" charset="0"/>
              </a:rPr>
              <a:t>+ </a:t>
            </a:r>
            <a:r>
              <a:rPr sz="2800" err="1">
                <a:cs typeface="Arial" panose="020B0604020202020204" pitchFamily="34" charset="0"/>
              </a:rPr>
              <a:t>thanh</a:t>
            </a:r>
            <a:r>
              <a:rPr sz="2800">
                <a:cs typeface="Arial" panose="020B0604020202020204" pitchFamily="34" charset="0"/>
              </a:rPr>
              <a:t> </a:t>
            </a:r>
            <a:r>
              <a:rPr sz="2800" err="1">
                <a:cs typeface="Arial" panose="020B0604020202020204" pitchFamily="34" charset="0"/>
              </a:rPr>
              <a:t>huyền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32794" name="Rectangles 32793"/>
          <p:cNvSpPr/>
          <p:nvPr/>
        </p:nvSpPr>
        <p:spPr>
          <a:xfrm>
            <a:off x="1905000" y="2978150"/>
            <a:ext cx="179387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Đèo</a:t>
            </a:r>
            <a:r>
              <a:rPr sz="2800" b="1">
                <a:solidFill>
                  <a:srgbClr val="FF6600"/>
                </a:solidFill>
                <a:latin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Giàng</a:t>
            </a:r>
            <a:endParaRPr sz="28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95" name="TextBox 11"/>
          <p:cNvSpPr txBox="1"/>
          <p:nvPr/>
        </p:nvSpPr>
        <p:spPr>
          <a:xfrm>
            <a:off x="1524000" y="3657600"/>
            <a:ext cx="2971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Cao </a:t>
            </a: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endParaRPr sz="2800" b="1">
              <a:solidFill>
                <a:srgbClr val="FF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96" name="Rectangles 32795"/>
          <p:cNvSpPr/>
          <p:nvPr/>
        </p:nvSpPr>
        <p:spPr>
          <a:xfrm>
            <a:off x="1841500" y="4267200"/>
            <a:ext cx="89058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</a:rPr>
              <a:t>vượt</a:t>
            </a:r>
            <a:endParaRPr sz="2800" b="1">
              <a:solidFill>
                <a:srgbClr val="FF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98" name="TextBox 11"/>
          <p:cNvSpPr txBox="1"/>
          <p:nvPr/>
        </p:nvSpPr>
        <p:spPr>
          <a:xfrm>
            <a:off x="1798638" y="5029200"/>
            <a:ext cx="29432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endParaRPr sz="2800" b="1">
              <a:solidFill>
                <a:srgbClr val="FF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99" name="TextBox 11"/>
          <p:cNvSpPr txBox="1"/>
          <p:nvPr/>
        </p:nvSpPr>
        <p:spPr>
          <a:xfrm>
            <a:off x="1876425" y="2286000"/>
            <a:ext cx="2362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/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sz="2800" b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endParaRPr sz="2800" b="1">
              <a:solidFill>
                <a:srgbClr val="FF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/>
      <p:bldP spid="32772" grpId="0"/>
      <p:bldP spid="32773" grpId="0"/>
      <p:bldP spid="32780" grpId="0"/>
      <p:bldP spid="32781" grpId="0"/>
      <p:bldP spid="32782" grpId="0"/>
      <p:bldP spid="32789" grpId="0"/>
      <p:bldP spid="32790" grpId="0"/>
      <p:bldP spid="32791" grpId="0"/>
      <p:bldP spid="32794" grpId="0"/>
      <p:bldP spid="32795" grpId="0"/>
      <p:bldP spid="32796" grpId="0"/>
      <p:bldP spid="32798" grpId="0"/>
      <p:bldP spid="327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Box 11"/>
          <p:cNvSpPr txBox="1"/>
          <p:nvPr/>
        </p:nvSpPr>
        <p:spPr>
          <a:xfrm>
            <a:off x="1260475" y="304800"/>
            <a:ext cx="735012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Chính </a:t>
            </a:r>
            <a:r>
              <a:rPr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109" name="TextBox 11"/>
          <p:cNvSpPr txBox="1"/>
          <p:nvPr/>
        </p:nvSpPr>
        <p:spPr>
          <a:xfrm>
            <a:off x="1143000" y="1676400"/>
            <a:ext cx="6858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sz="4000" b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sz="4000" b="1" err="1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sz="4000" b="1">
              <a:solidFill>
                <a:srgbClr val="3366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110" name="Text Box 47109"/>
          <p:cNvSpPr txBox="1"/>
          <p:nvPr/>
        </p:nvSpPr>
        <p:spPr>
          <a:xfrm>
            <a:off x="2209800" y="2971800"/>
            <a:ext cx="4800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Luyện</a:t>
            </a: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viết</a:t>
            </a: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từ</a:t>
            </a:r>
            <a:r>
              <a:rPr sz="3200" b="1">
                <a:solidFill>
                  <a:srgbClr val="FF6600"/>
                </a:solidFill>
                <a:cs typeface="Arial" panose="020B0604020202020204" pitchFamily="34" charset="0"/>
              </a:rPr>
              <a:t> </a:t>
            </a:r>
            <a:r>
              <a:rPr sz="3200" b="1" err="1">
                <a:solidFill>
                  <a:srgbClr val="FF6600"/>
                </a:solidFill>
                <a:cs typeface="Arial" panose="020B0604020202020204" pitchFamily="34" charset="0"/>
              </a:rPr>
              <a:t>khó</a:t>
            </a:r>
            <a:endParaRPr sz="3200" b="1">
              <a:solidFill>
                <a:srgbClr val="FF6600"/>
              </a:solidFill>
              <a:ea typeface="Arial" panose="020B0604020202020204" pitchFamily="34" charset="0"/>
            </a:endParaRPr>
          </a:p>
        </p:txBody>
      </p:sp>
      <p:sp>
        <p:nvSpPr>
          <p:cNvPr id="47112" name="Explosion 2 47111"/>
          <p:cNvSpPr/>
          <p:nvPr/>
        </p:nvSpPr>
        <p:spPr>
          <a:xfrm>
            <a:off x="685800" y="2727960"/>
            <a:ext cx="1524000" cy="1066800"/>
          </a:xfrm>
          <a:prstGeom prst="irregularSeal2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sz="2400" b="1" u="sng">
                <a:solidFill>
                  <a:srgbClr val="FF3300"/>
                </a:solidFill>
                <a:latin typeface=".VnTime" pitchFamily="34" charset="0"/>
                <a:cs typeface="Arial" panose="020B0604020202020204" pitchFamily="34" charset="0"/>
              </a:rPr>
              <a:t>BC</a:t>
            </a:r>
            <a:endParaRPr sz="2400" b="1" u="sng">
              <a:solidFill>
                <a:srgbClr val="FF3300"/>
              </a:solidFill>
              <a:latin typeface=".VnTime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Text Placeholder 35841" descr="Tu the ngoi viet"/>
          <p:cNvPicPr>
            <a:picLocks noGrp="1" noChangeAspect="1"/>
          </p:cNvPicPr>
          <p:nvPr>
            <p:ph type="body" idx="1"/>
          </p:nvPr>
        </p:nvPicPr>
        <p:blipFill>
          <a:blip r:embed="rId3"/>
          <a:srcRect l="1234" t="2496" b="2626"/>
          <a:stretch>
            <a:fillRect/>
          </a:stretch>
        </p:blipFill>
        <p:spPr>
          <a:xfrm>
            <a:off x="47308" y="152400"/>
            <a:ext cx="8915400" cy="5943600"/>
          </a:xfrm>
        </p:spPr>
      </p:pic>
      <p:grpSp>
        <p:nvGrpSpPr>
          <p:cNvPr id="35843" name="Group 35842"/>
          <p:cNvGrpSpPr/>
          <p:nvPr/>
        </p:nvGrpSpPr>
        <p:grpSpPr>
          <a:xfrm>
            <a:off x="47625" y="4038600"/>
            <a:ext cx="9144000" cy="4267200"/>
            <a:chOff x="0" y="3216"/>
            <a:chExt cx="5760" cy="1872"/>
          </a:xfrm>
        </p:grpSpPr>
        <p:sp>
          <p:nvSpPr>
            <p:cNvPr id="35844" name="Rectangles 35843"/>
            <p:cNvSpPr/>
            <p:nvPr/>
          </p:nvSpPr>
          <p:spPr>
            <a:xfrm>
              <a:off x="0" y="3216"/>
              <a:ext cx="5760" cy="187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35845" name="Picture 35844" descr="8184-003-02-1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3630"/>
              <a:ext cx="816" cy="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46" name="Picture 35845" descr="8184-003-02-1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6" y="3630"/>
              <a:ext cx="816" cy="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47" name="Picture 35846" descr="8184-003-02-1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32" y="3630"/>
              <a:ext cx="816" cy="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48" name="Picture 35847" descr="8184-003-02-1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48" y="3630"/>
              <a:ext cx="816" cy="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49" name="Picture 35848" descr="8184-003-02-1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64" y="3630"/>
              <a:ext cx="816" cy="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50" name="Picture 35849" descr="8184-003-02-1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80" y="3630"/>
              <a:ext cx="816" cy="69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5851" name="Picture 35850" descr="8184-003-02-1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896" y="3630"/>
              <a:ext cx="864" cy="690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6" descr="H:\01-23[1]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26168" flipH="1">
            <a:off x="4547235" y="3283585"/>
            <a:ext cx="2034540" cy="21793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19" name="Picture 6" descr="H:\01-23[1]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760" y="3276600"/>
            <a:ext cx="2015490" cy="22117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0" name="Text Box 34819"/>
          <p:cNvSpPr txBox="1"/>
          <p:nvPr/>
        </p:nvSpPr>
        <p:spPr>
          <a:xfrm>
            <a:off x="2825115" y="3962400"/>
            <a:ext cx="3798570" cy="768350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chemeClr val="bg2"/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4400" b="1" err="1">
                <a:solidFill>
                  <a:srgbClr val="0000FF"/>
                </a:solidFill>
                <a:cs typeface="Arial" panose="020B0604020202020204" pitchFamily="34" charset="0"/>
              </a:rPr>
              <a:t>Nhớ</a:t>
            </a:r>
            <a:r>
              <a:rPr sz="4400" b="1">
                <a:solidFill>
                  <a:srgbClr val="0000FF"/>
                </a:solidFill>
                <a:cs typeface="Arial" panose="020B0604020202020204" pitchFamily="34" charset="0"/>
              </a:rPr>
              <a:t>, </a:t>
            </a:r>
            <a:r>
              <a:rPr sz="4400" b="1" err="1">
                <a:solidFill>
                  <a:srgbClr val="0000FF"/>
                </a:solidFill>
                <a:cs typeface="Arial" panose="020B0604020202020204" pitchFamily="34" charset="0"/>
              </a:rPr>
              <a:t>viết</a:t>
            </a:r>
            <a:r>
              <a:rPr sz="4400" b="1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sz="4400" b="1" err="1">
                <a:solidFill>
                  <a:srgbClr val="0000FF"/>
                </a:solidFill>
                <a:cs typeface="Arial" panose="020B0604020202020204" pitchFamily="34" charset="0"/>
              </a:rPr>
              <a:t>bài</a:t>
            </a:r>
            <a:endParaRPr sz="4400" b="1">
              <a:solidFill>
                <a:srgbClr val="0000FF"/>
              </a:solidFill>
              <a:ea typeface="Arial" panose="020B0604020202020204" pitchFamily="34" charset="0"/>
            </a:endParaRPr>
          </a:p>
        </p:txBody>
      </p:sp>
      <p:pic>
        <p:nvPicPr>
          <p:cNvPr id="34821" name="Picture 34820" descr="cây viế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2438400"/>
            <a:ext cx="914400" cy="838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2" name="TextBox 11"/>
          <p:cNvSpPr txBox="1"/>
          <p:nvPr/>
        </p:nvSpPr>
        <p:spPr>
          <a:xfrm>
            <a:off x="533400" y="228600"/>
            <a:ext cx="816356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sz="4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Chính </a:t>
            </a:r>
            <a:r>
              <a:rPr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3" name="TextBox 11"/>
          <p:cNvSpPr txBox="1"/>
          <p:nvPr/>
        </p:nvSpPr>
        <p:spPr>
          <a:xfrm>
            <a:off x="1143000" y="1599883"/>
            <a:ext cx="68580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0" hangingPunct="0"/>
            <a:r>
              <a: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sz="40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5" name="Explosion 2 34824"/>
          <p:cNvSpPr/>
          <p:nvPr/>
        </p:nvSpPr>
        <p:spPr>
          <a:xfrm>
            <a:off x="381000" y="3048000"/>
            <a:ext cx="1524000" cy="1066800"/>
          </a:xfrm>
          <a:prstGeom prst="irregularSeal2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sz="4400" b="1" u="sng">
                <a:solidFill>
                  <a:srgbClr val="FF3300"/>
                </a:solidFill>
                <a:latin typeface=".VnTime" pitchFamily="34" charset="0"/>
                <a:cs typeface="Arial" panose="020B0604020202020204" pitchFamily="34" charset="0"/>
              </a:rPr>
              <a:t>V</a:t>
            </a:r>
            <a:endParaRPr sz="4400" b="1" u="sng">
              <a:solidFill>
                <a:srgbClr val="FF3300"/>
              </a:solidFill>
              <a:latin typeface=".VnTime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34825" grpId="0" bldLvl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709</Words>
  <Application>Microsoft Office PowerPoint</Application>
  <PresentationFormat>On-screen Show (4:3)</PresentationFormat>
  <Paragraphs>129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.VnTime</vt:lpstr>
      <vt:lpstr>Arial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hhhh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/>
  <cp:lastModifiedBy>Máy Tính Trường Sơn</cp:lastModifiedBy>
  <cp:revision>11</cp:revision>
  <dcterms:created xsi:type="dcterms:W3CDTF">2007-11-20T10:59:00Z</dcterms:created>
  <dcterms:modified xsi:type="dcterms:W3CDTF">2024-02-17T14:10:37Z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A01F227220CF45FD9BF827D59B3EF4B5</vt:lpwstr>
  </property>
  <property fmtid="{D5CDD505-2E9C-101B-9397-08002B2CF9AE}" pid="3" name="KSOProductBuildVer">
    <vt:lpwstr>1033-12.2.0.13431</vt:lpwstr>
  </property>
</Properties>
</file>