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7"/>
  </p:notesMasterIdLst>
  <p:sldIdLst>
    <p:sldId id="314" r:id="rId3"/>
    <p:sldId id="315" r:id="rId4"/>
    <p:sldId id="323" r:id="rId5"/>
    <p:sldId id="316" r:id="rId6"/>
    <p:sldId id="317" r:id="rId7"/>
    <p:sldId id="319" r:id="rId8"/>
    <p:sldId id="332" r:id="rId9"/>
    <p:sldId id="333" r:id="rId10"/>
    <p:sldId id="334" r:id="rId11"/>
    <p:sldId id="335" r:id="rId12"/>
    <p:sldId id="336" r:id="rId13"/>
    <p:sldId id="338" r:id="rId14"/>
    <p:sldId id="337" r:id="rId15"/>
    <p:sldId id="330" r:id="rId1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BD68"/>
    <a:srgbClr val="DB34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52"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A5232B-C5AF-4D69-892E-B57EE23C5E8D}" type="datetimeFigureOut">
              <a:rPr lang="vi-VN" smtClean="0"/>
              <a:t>06/02/2024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7E547C-6CB6-42E2-88CE-DD392326B7C2}" type="slidenum">
              <a:rPr lang="vi-VN" smtClean="0"/>
              <a:t>‹#›</a:t>
            </a:fld>
            <a:endParaRPr lang="vi-VN"/>
          </a:p>
        </p:txBody>
      </p:sp>
    </p:spTree>
    <p:extLst>
      <p:ext uri="{BB962C8B-B14F-4D97-AF65-F5344CB8AC3E}">
        <p14:creationId xmlns:p14="http://schemas.microsoft.com/office/powerpoint/2010/main" val="3155529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26CE4-BF96-4336-B9EA-DE48DF43F5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A0328F-2A48-455E-BD72-E8B5567F1EC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C80DF0-9C51-4D5D-9CDC-E7730E72C5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A24E70E-614C-470A-AA65-64F52DFC758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3BE6454-CDC3-4705-BD45-643248A36C8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99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2964F-F6FB-4138-8C62-0D8DF8C60D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98DBA-E0C7-488B-98B5-02B8DFCFB97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496870-98BC-4A82-B535-14CEB56CCE8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5B19707-D234-4E7E-9589-2456E893B26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B3929F2-A8E0-4949-A145-BD6D1CC0EF8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191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540ACA-75A3-488C-A8A0-D5AB00A411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770B24-2821-4B2C-BF57-6613334AE27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6B79F2-F600-45DD-AA41-6F2EDA3BA50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9575A54-AA13-4A3A-A9A9-C675F006704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EA1C3D4-FEE5-4962-AD0B-B60FDEE72D2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327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FDBDE"/>
        </a:solid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54DFCAB7-1309-D4B5-ED57-5B00F6544D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51"/>
          <a:stretch/>
        </p:blipFill>
        <p:spPr>
          <a:xfrm>
            <a:off x="-9832" y="3352205"/>
            <a:ext cx="3227367" cy="2636783"/>
          </a:xfrm>
          <a:prstGeom prst="rect">
            <a:avLst/>
          </a:prstGeom>
        </p:spPr>
      </p:pic>
      <p:grpSp>
        <p:nvGrpSpPr>
          <p:cNvPr id="13" name="组合 12">
            <a:extLst>
              <a:ext uri="{FF2B5EF4-FFF2-40B4-BE49-F238E27FC236}">
                <a16:creationId xmlns:a16="http://schemas.microsoft.com/office/drawing/2014/main" id="{4516164F-9F9A-C62D-4084-221D778081D3}"/>
              </a:ext>
            </a:extLst>
          </p:cNvPr>
          <p:cNvGrpSpPr/>
          <p:nvPr userDrawn="1"/>
        </p:nvGrpSpPr>
        <p:grpSpPr>
          <a:xfrm>
            <a:off x="0" y="4291874"/>
            <a:ext cx="12192000" cy="2566126"/>
            <a:chOff x="0" y="4291874"/>
            <a:chExt cx="12192000" cy="2566126"/>
          </a:xfrm>
        </p:grpSpPr>
        <p:pic>
          <p:nvPicPr>
            <p:cNvPr id="10" name="图片 9">
              <a:extLst>
                <a:ext uri="{FF2B5EF4-FFF2-40B4-BE49-F238E27FC236}">
                  <a16:creationId xmlns:a16="http://schemas.microsoft.com/office/drawing/2014/main" id="{238FA40F-9449-7A45-042C-34116EC3C6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07988"/>
              <a:ext cx="12192000" cy="2333897"/>
            </a:xfrm>
            <a:prstGeom prst="rect">
              <a:avLst/>
            </a:prstGeom>
          </p:spPr>
        </p:pic>
        <p:pic>
          <p:nvPicPr>
            <p:cNvPr id="12" name="图片 11">
              <a:extLst>
                <a:ext uri="{FF2B5EF4-FFF2-40B4-BE49-F238E27FC236}">
                  <a16:creationId xmlns:a16="http://schemas.microsoft.com/office/drawing/2014/main" id="{1FE5C2DB-6492-4856-7385-4155951C208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291874"/>
              <a:ext cx="12192000" cy="2566126"/>
            </a:xfrm>
            <a:prstGeom prst="rect">
              <a:avLst/>
            </a:prstGeom>
          </p:spPr>
        </p:pic>
      </p:grpSp>
      <p:pic>
        <p:nvPicPr>
          <p:cNvPr id="15" name="图片 14">
            <a:extLst>
              <a:ext uri="{FF2B5EF4-FFF2-40B4-BE49-F238E27FC236}">
                <a16:creationId xmlns:a16="http://schemas.microsoft.com/office/drawing/2014/main" id="{CEC2DDD8-09C6-6B25-3C64-3CEA039A1D2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672" t="18797" r="2672"/>
          <a:stretch/>
        </p:blipFill>
        <p:spPr>
          <a:xfrm>
            <a:off x="0" y="-1"/>
            <a:ext cx="12192000" cy="2891227"/>
          </a:xfrm>
          <a:prstGeom prst="rect">
            <a:avLst/>
          </a:prstGeom>
        </p:spPr>
      </p:pic>
      <p:pic>
        <p:nvPicPr>
          <p:cNvPr id="17" name="图片 16">
            <a:extLst>
              <a:ext uri="{FF2B5EF4-FFF2-40B4-BE49-F238E27FC236}">
                <a16:creationId xmlns:a16="http://schemas.microsoft.com/office/drawing/2014/main" id="{A73C67B7-0625-37E6-8CA7-501635C06DA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0996"/>
          <a:stretch/>
        </p:blipFill>
        <p:spPr>
          <a:xfrm>
            <a:off x="285135" y="-1"/>
            <a:ext cx="11621729" cy="2308078"/>
          </a:xfrm>
          <a:prstGeom prst="rect">
            <a:avLst/>
          </a:prstGeom>
        </p:spPr>
      </p:pic>
      <p:pic>
        <p:nvPicPr>
          <p:cNvPr id="19" name="图片 18">
            <a:extLst>
              <a:ext uri="{FF2B5EF4-FFF2-40B4-BE49-F238E27FC236}">
                <a16:creationId xmlns:a16="http://schemas.microsoft.com/office/drawing/2014/main" id="{43BCF2C4-4A9A-4862-A467-94DC4E303DF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85135" y="116115"/>
            <a:ext cx="11267768" cy="5406075"/>
          </a:xfrm>
          <a:prstGeom prst="rect">
            <a:avLst/>
          </a:prstGeom>
        </p:spPr>
      </p:pic>
      <p:pic>
        <p:nvPicPr>
          <p:cNvPr id="21" name="图片 20">
            <a:extLst>
              <a:ext uri="{FF2B5EF4-FFF2-40B4-BE49-F238E27FC236}">
                <a16:creationId xmlns:a16="http://schemas.microsoft.com/office/drawing/2014/main" id="{0DF6D9C6-BEDB-20A1-1A72-03F20AD1021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974466" y="4622923"/>
            <a:ext cx="2863572" cy="1857528"/>
          </a:xfrm>
          <a:prstGeom prst="rect">
            <a:avLst/>
          </a:prstGeom>
        </p:spPr>
      </p:pic>
      <p:pic>
        <p:nvPicPr>
          <p:cNvPr id="25" name="图片 24">
            <a:extLst>
              <a:ext uri="{FF2B5EF4-FFF2-40B4-BE49-F238E27FC236}">
                <a16:creationId xmlns:a16="http://schemas.microsoft.com/office/drawing/2014/main" id="{29A60F45-53F5-6BE1-4EAD-E119DC20A7E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560" t="529" r="3988" b="16962"/>
          <a:stretch/>
        </p:blipFill>
        <p:spPr>
          <a:xfrm>
            <a:off x="-9832" y="5667051"/>
            <a:ext cx="12192000" cy="1219695"/>
          </a:xfrm>
          <a:prstGeom prst="rect">
            <a:avLst/>
          </a:prstGeom>
        </p:spPr>
      </p:pic>
      <p:sp>
        <p:nvSpPr>
          <p:cNvPr id="2" name="Title 1">
            <a:extLst>
              <a:ext uri="{FF2B5EF4-FFF2-40B4-BE49-F238E27FC236}">
                <a16:creationId xmlns:a16="http://schemas.microsoft.com/office/drawing/2014/main" id="{5461D117-BC42-D200-3828-0D5081BA9072}"/>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41A6B8"/>
                </a:solidFill>
                <a:latin typeface="#9Slide07 HoneyCream" pitchFamily="2" charset="0"/>
              </a:rPr>
              <a:t>Măng</a:t>
            </a:r>
            <a:r>
              <a:rPr lang="en-US" sz="2000" b="0" dirty="0">
                <a:solidFill>
                  <a:srgbClr val="41A6B8"/>
                </a:solidFill>
                <a:latin typeface="#9Slide07 HoneyCream" pitchFamily="2" charset="0"/>
              </a:rPr>
              <a:t> Non</a:t>
            </a:r>
          </a:p>
        </p:txBody>
      </p:sp>
      <p:sp>
        <p:nvSpPr>
          <p:cNvPr id="3" name="Title 1">
            <a:extLst>
              <a:ext uri="{FF2B5EF4-FFF2-40B4-BE49-F238E27FC236}">
                <a16:creationId xmlns:a16="http://schemas.microsoft.com/office/drawing/2014/main" id="{CEDBB11B-2F91-92AD-F2C8-482048EB9B0A}"/>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rgbClr val="41A6B8"/>
                </a:solidFill>
                <a:latin typeface="#9Slide07 HoneyCream" pitchFamily="2" charset="0"/>
              </a:rPr>
              <a:t>Măng</a:t>
            </a:r>
            <a:r>
              <a:rPr lang="en-US" sz="1800" b="0" dirty="0">
                <a:solidFill>
                  <a:srgbClr val="41A6B8"/>
                </a:solidFill>
                <a:latin typeface="#9Slide07 HoneyCream" pitchFamily="2" charset="0"/>
              </a:rPr>
              <a:t> Non</a:t>
            </a:r>
          </a:p>
        </p:txBody>
      </p:sp>
    </p:spTree>
    <p:extLst>
      <p:ext uri="{BB962C8B-B14F-4D97-AF65-F5344CB8AC3E}">
        <p14:creationId xmlns:p14="http://schemas.microsoft.com/office/powerpoint/2010/main" val="3715586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299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1074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660D0E-C956-F59C-4567-47BF7BD6DE1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4723446-B9D4-3B57-39AA-C3012C8029E0}"/>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38D1924-64CA-7A93-9D17-3012244F1B8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1DE7AC0-DBAE-5817-15E1-342A5285C0A6}"/>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2024/2/6</a:t>
            </a:fld>
            <a:endParaRPr lang="zh-CN" altLang="en-US"/>
          </a:p>
        </p:txBody>
      </p:sp>
      <p:sp>
        <p:nvSpPr>
          <p:cNvPr id="6" name="页脚占位符 5">
            <a:extLst>
              <a:ext uri="{FF2B5EF4-FFF2-40B4-BE49-F238E27FC236}">
                <a16:creationId xmlns:a16="http://schemas.microsoft.com/office/drawing/2014/main" id="{277CDD3A-8C8C-7680-9CC7-F1BFEBA4C6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E593B94-0AFF-8BA6-0E6D-53DF1169576D}"/>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2701027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ECC3FF-CB30-F9A9-0415-4AEAA06974E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5E57DEE-4588-A2FD-7550-05FA991F363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674AF18-1627-8B1C-F6A9-BBB730D7953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8F520EE-A911-76CE-82C4-0AD0ECA485F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0697C82-4CAB-D05B-D86B-DD8EB9ED4EE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07EF14-A4B7-B000-06D7-E949560D54AD}"/>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2024/2/6</a:t>
            </a:fld>
            <a:endParaRPr lang="zh-CN" altLang="en-US"/>
          </a:p>
        </p:txBody>
      </p:sp>
      <p:sp>
        <p:nvSpPr>
          <p:cNvPr id="8" name="页脚占位符 7">
            <a:extLst>
              <a:ext uri="{FF2B5EF4-FFF2-40B4-BE49-F238E27FC236}">
                <a16:creationId xmlns:a16="http://schemas.microsoft.com/office/drawing/2014/main" id="{7587E8D2-A3FF-503B-FCB5-EE4B0BB23CB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5506264C-EF8D-5D0F-F93C-1B40BA80F5C5}"/>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125128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860202-A62A-E39D-9C46-073268901AD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B3C8E36-ACA5-B419-5936-705F19D941C7}"/>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2024/2/6</a:t>
            </a:fld>
            <a:endParaRPr lang="zh-CN" altLang="en-US"/>
          </a:p>
        </p:txBody>
      </p:sp>
      <p:sp>
        <p:nvSpPr>
          <p:cNvPr id="4" name="页脚占位符 3">
            <a:extLst>
              <a:ext uri="{FF2B5EF4-FFF2-40B4-BE49-F238E27FC236}">
                <a16:creationId xmlns:a16="http://schemas.microsoft.com/office/drawing/2014/main" id="{670C65DA-D050-8A47-48E8-3689145AA1F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381A2919-1071-060C-CD0D-349508C1ECE9}"/>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2277898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B3B5A35-0B23-A060-E5FD-43F2FDA56F6C}"/>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2024/2/6</a:t>
            </a:fld>
            <a:endParaRPr lang="zh-CN" altLang="en-US"/>
          </a:p>
        </p:txBody>
      </p:sp>
      <p:sp>
        <p:nvSpPr>
          <p:cNvPr id="3" name="页脚占位符 2">
            <a:extLst>
              <a:ext uri="{FF2B5EF4-FFF2-40B4-BE49-F238E27FC236}">
                <a16:creationId xmlns:a16="http://schemas.microsoft.com/office/drawing/2014/main" id="{D34D13A8-6FD6-0BEF-6EA3-BF4480937F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CD1285A-8C1E-AEAF-9EA4-B7A8AAD40DD3}"/>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217938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8BC2E0-F9AE-03D6-72DF-546CB77205D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8356D5A-2FA8-58BE-22CF-23082C464D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B4E1B8E-4A39-2223-9A76-131C716366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EEEB428-79AE-BC41-C66C-32206A47ED5A}"/>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2024/2/6</a:t>
            </a:fld>
            <a:endParaRPr lang="zh-CN" altLang="en-US"/>
          </a:p>
        </p:txBody>
      </p:sp>
      <p:sp>
        <p:nvSpPr>
          <p:cNvPr id="6" name="页脚占位符 5">
            <a:extLst>
              <a:ext uri="{FF2B5EF4-FFF2-40B4-BE49-F238E27FC236}">
                <a16:creationId xmlns:a16="http://schemas.microsoft.com/office/drawing/2014/main" id="{8527BABE-A849-B855-8E34-851809F864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3137693-D0AC-B673-8BCE-6CAD9D578216}"/>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3053538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AB478-B70F-44E6-A79A-C043B2DDB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A674D57-864F-48AD-9ADE-31FE326A484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11010-1806-483E-902D-0D0338E818F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2D4BFC2-4D6A-40B4-B564-9B820654999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D55EBE7-8469-4AB7-8290-F491F62AD47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347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A44789-31DE-BBCE-E302-3A15856E10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1ACEA00-7078-F430-9705-3EC75D8AA82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4C2F624-0D7D-250A-D19B-8E1B44F873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B031084-6C41-D0A8-9C36-E22E2273F4F0}"/>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2024/2/6</a:t>
            </a:fld>
            <a:endParaRPr lang="zh-CN" altLang="en-US"/>
          </a:p>
        </p:txBody>
      </p:sp>
      <p:sp>
        <p:nvSpPr>
          <p:cNvPr id="6" name="页脚占位符 5">
            <a:extLst>
              <a:ext uri="{FF2B5EF4-FFF2-40B4-BE49-F238E27FC236}">
                <a16:creationId xmlns:a16="http://schemas.microsoft.com/office/drawing/2014/main" id="{B381C9F6-27BE-78EA-ECB7-430373E2F9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F4A3C2-1242-E9D3-F678-FBE526426384}"/>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3405656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3F9E7A-03E5-A18E-D10B-F1B5C5A8CA2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A5BEF22-178D-020B-7F10-FEBE1385FF0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5ED41C0-6187-2113-BA72-BD11AEBC5810}"/>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2024/2/6</a:t>
            </a:fld>
            <a:endParaRPr lang="zh-CN" altLang="en-US"/>
          </a:p>
        </p:txBody>
      </p:sp>
      <p:sp>
        <p:nvSpPr>
          <p:cNvPr id="5" name="页脚占位符 4">
            <a:extLst>
              <a:ext uri="{FF2B5EF4-FFF2-40B4-BE49-F238E27FC236}">
                <a16:creationId xmlns:a16="http://schemas.microsoft.com/office/drawing/2014/main" id="{7DCF98CE-9BA6-D4B4-1D9B-ABB99F62257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9E7020A-FB22-1853-8B58-423229944181}"/>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953439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EE840CA-770E-634A-5261-79BF6353D2C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512D088-88C2-64A5-2A20-5E53E5A1278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D85300B-3DFD-166D-8051-5AD1AA4C6FB3}"/>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2024/2/6</a:t>
            </a:fld>
            <a:endParaRPr lang="zh-CN" altLang="en-US"/>
          </a:p>
        </p:txBody>
      </p:sp>
      <p:sp>
        <p:nvSpPr>
          <p:cNvPr id="5" name="页脚占位符 4">
            <a:extLst>
              <a:ext uri="{FF2B5EF4-FFF2-40B4-BE49-F238E27FC236}">
                <a16:creationId xmlns:a16="http://schemas.microsoft.com/office/drawing/2014/main" id="{6922A300-0322-A1AA-C9DD-8270A0C3D0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45E870B-6A7D-D0ED-48AF-B588D249086C}"/>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422366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C4AA61-9C65-452B-BCFF-120283A8FDD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4B01EE1-9660-403F-ACC8-8455D05602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15A1452-131B-4EB9-88B9-FDB1682DA55F}"/>
              </a:ext>
            </a:extLst>
          </p:cNvPr>
          <p:cNvSpPr>
            <a:spLocks noGrp="1"/>
          </p:cNvSpPr>
          <p:nvPr>
            <p:ph type="dt" sz="half" idx="10"/>
          </p:nvPr>
        </p:nvSpPr>
        <p:spPr/>
        <p:txBody>
          <a:bodyPr/>
          <a:lstStyle/>
          <a:p>
            <a:fld id="{E8B03293-FED6-4D83-9A65-7159993CCEDD}" type="datetimeFigureOut">
              <a:rPr lang="zh-CN" altLang="en-US" smtClean="0"/>
              <a:t>2024/2/6</a:t>
            </a:fld>
            <a:endParaRPr lang="zh-CN" altLang="en-US"/>
          </a:p>
        </p:txBody>
      </p:sp>
      <p:sp>
        <p:nvSpPr>
          <p:cNvPr id="5" name="页脚占位符 4">
            <a:extLst>
              <a:ext uri="{FF2B5EF4-FFF2-40B4-BE49-F238E27FC236}">
                <a16:creationId xmlns:a16="http://schemas.microsoft.com/office/drawing/2014/main" id="{F34D6548-1443-4845-8700-6135BC571ED3}"/>
              </a:ext>
            </a:extLst>
          </p:cNvPr>
          <p:cNvSpPr>
            <a:spLocks noGrp="1"/>
          </p:cNvSpPr>
          <p:nvPr>
            <p:ph type="ftr" sz="quarter" idx="11"/>
          </p:nvPr>
        </p:nvSpPr>
        <p:spPr/>
        <p:txBody>
          <a:bodyPr/>
          <a:lstStyle/>
          <a:p>
            <a:endParaRPr lang="zh-CN" altLang="en-US" dirty="0"/>
          </a:p>
        </p:txBody>
      </p:sp>
      <p:sp>
        <p:nvSpPr>
          <p:cNvPr id="6" name="灯片编号占位符 5">
            <a:extLst>
              <a:ext uri="{FF2B5EF4-FFF2-40B4-BE49-F238E27FC236}">
                <a16:creationId xmlns:a16="http://schemas.microsoft.com/office/drawing/2014/main" id="{23447F94-9728-4307-89AE-9901707080B0}"/>
              </a:ext>
            </a:extLst>
          </p:cNvPr>
          <p:cNvSpPr>
            <a:spLocks noGrp="1"/>
          </p:cNvSpPr>
          <p:nvPr>
            <p:ph type="sldNum" sz="quarter" idx="12"/>
          </p:nvPr>
        </p:nvSpPr>
        <p:spPr/>
        <p:txBody>
          <a:bodyPr/>
          <a:lstStyle/>
          <a:p>
            <a:fld id="{4D57A472-D33C-4504-818E-11937F5B1E59}" type="slidenum">
              <a:rPr lang="zh-CN" altLang="en-US" smtClean="0"/>
              <a:t>‹#›</a:t>
            </a:fld>
            <a:endParaRPr lang="zh-CN" altLang="en-US"/>
          </a:p>
        </p:txBody>
      </p:sp>
    </p:spTree>
    <p:extLst>
      <p:ext uri="{BB962C8B-B14F-4D97-AF65-F5344CB8AC3E}">
        <p14:creationId xmlns:p14="http://schemas.microsoft.com/office/powerpoint/2010/main" val="3035566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2291740-5828-C85A-5E75-4B44684724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292" t="61789" r="4940" b="16997"/>
          <a:stretch/>
        </p:blipFill>
        <p:spPr>
          <a:xfrm>
            <a:off x="8782050" y="5403102"/>
            <a:ext cx="3409950" cy="1454898"/>
          </a:xfrm>
          <a:custGeom>
            <a:avLst/>
            <a:gdLst>
              <a:gd name="connsiteX0" fmla="*/ 716003 w 3409950"/>
              <a:gd name="connsiteY0" fmla="*/ 0 h 1454898"/>
              <a:gd name="connsiteX1" fmla="*/ 2401613 w 3409950"/>
              <a:gd name="connsiteY1" fmla="*/ 0 h 1454898"/>
              <a:gd name="connsiteX2" fmla="*/ 2414387 w 3409950"/>
              <a:gd name="connsiteY2" fmla="*/ 41150 h 1454898"/>
              <a:gd name="connsiteX3" fmla="*/ 3219883 w 3409950"/>
              <a:gd name="connsiteY3" fmla="*/ 575069 h 1454898"/>
              <a:gd name="connsiteX4" fmla="*/ 3396064 w 3409950"/>
              <a:gd name="connsiteY4" fmla="*/ 557309 h 1454898"/>
              <a:gd name="connsiteX5" fmla="*/ 3409950 w 3409950"/>
              <a:gd name="connsiteY5" fmla="*/ 553738 h 1454898"/>
              <a:gd name="connsiteX6" fmla="*/ 3409950 w 3409950"/>
              <a:gd name="connsiteY6" fmla="*/ 1454898 h 1454898"/>
              <a:gd name="connsiteX7" fmla="*/ 1259083 w 3409950"/>
              <a:gd name="connsiteY7" fmla="*/ 1454898 h 1454898"/>
              <a:gd name="connsiteX8" fmla="*/ 1259083 w 3409950"/>
              <a:gd name="connsiteY8" fmla="*/ 1144007 h 1454898"/>
              <a:gd name="connsiteX9" fmla="*/ 1135256 w 3409950"/>
              <a:gd name="connsiteY9" fmla="*/ 1020180 h 1454898"/>
              <a:gd name="connsiteX10" fmla="*/ 0 w 3409950"/>
              <a:gd name="connsiteY10" fmla="*/ 1020180 h 1454898"/>
              <a:gd name="connsiteX11" fmla="*/ 0 w 3409950"/>
              <a:gd name="connsiteY11" fmla="*/ 216845 h 1454898"/>
              <a:gd name="connsiteX12" fmla="*/ 42629 w 3409950"/>
              <a:gd name="connsiteY12" fmla="*/ 223351 h 1454898"/>
              <a:gd name="connsiteX13" fmla="*/ 132010 w 3409950"/>
              <a:gd name="connsiteY13" fmla="*/ 227864 h 1454898"/>
              <a:gd name="connsiteX14" fmla="*/ 620781 w 3409950"/>
              <a:gd name="connsiteY14" fmla="*/ 78565 h 145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09950" h="1454898">
                <a:moveTo>
                  <a:pt x="716003" y="0"/>
                </a:moveTo>
                <a:lnTo>
                  <a:pt x="2401613" y="0"/>
                </a:lnTo>
                <a:lnTo>
                  <a:pt x="2414387" y="41150"/>
                </a:lnTo>
                <a:cubicBezTo>
                  <a:pt x="2547096" y="354912"/>
                  <a:pt x="2857779" y="575069"/>
                  <a:pt x="3219883" y="575069"/>
                </a:cubicBezTo>
                <a:cubicBezTo>
                  <a:pt x="3280234" y="575069"/>
                  <a:pt x="3339156" y="568954"/>
                  <a:pt x="3396064" y="557309"/>
                </a:cubicBezTo>
                <a:lnTo>
                  <a:pt x="3409950" y="553738"/>
                </a:lnTo>
                <a:lnTo>
                  <a:pt x="3409950" y="1454898"/>
                </a:lnTo>
                <a:lnTo>
                  <a:pt x="1259083" y="1454898"/>
                </a:lnTo>
                <a:lnTo>
                  <a:pt x="1259083" y="1144007"/>
                </a:lnTo>
                <a:cubicBezTo>
                  <a:pt x="1259083" y="1075619"/>
                  <a:pt x="1203644" y="1020180"/>
                  <a:pt x="1135256" y="1020180"/>
                </a:cubicBezTo>
                <a:lnTo>
                  <a:pt x="0" y="1020180"/>
                </a:lnTo>
                <a:lnTo>
                  <a:pt x="0" y="216845"/>
                </a:lnTo>
                <a:lnTo>
                  <a:pt x="42629" y="223351"/>
                </a:lnTo>
                <a:cubicBezTo>
                  <a:pt x="72017" y="226335"/>
                  <a:pt x="101835" y="227864"/>
                  <a:pt x="132010" y="227864"/>
                </a:cubicBezTo>
                <a:cubicBezTo>
                  <a:pt x="313062" y="227864"/>
                  <a:pt x="481259" y="172825"/>
                  <a:pt x="620781" y="78565"/>
                </a:cubicBezTo>
                <a:close/>
              </a:path>
            </a:pathLst>
          </a:custGeom>
        </p:spPr>
      </p:pic>
      <p:sp>
        <p:nvSpPr>
          <p:cNvPr id="4" name="Rectangle: Rounded Corners 3">
            <a:extLst>
              <a:ext uri="{FF2B5EF4-FFF2-40B4-BE49-F238E27FC236}">
                <a16:creationId xmlns:a16="http://schemas.microsoft.com/office/drawing/2014/main" id="{538D6100-E164-DB2E-3F89-C34445D21D48}"/>
              </a:ext>
            </a:extLst>
          </p:cNvPr>
          <p:cNvSpPr/>
          <p:nvPr userDrawn="1"/>
        </p:nvSpPr>
        <p:spPr>
          <a:xfrm>
            <a:off x="525145" y="523874"/>
            <a:ext cx="11338560" cy="6219825"/>
          </a:xfrm>
          <a:prstGeom prst="roundRect">
            <a:avLst>
              <a:gd name="adj" fmla="val 12379"/>
            </a:avLst>
          </a:prstGeom>
          <a:solidFill>
            <a:schemeClr val="bg1"/>
          </a:solidFill>
          <a:ln w="38100">
            <a:solidFill>
              <a:srgbClr val="F96B8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6">
            <a:extLst>
              <a:ext uri="{FF2B5EF4-FFF2-40B4-BE49-F238E27FC236}">
                <a16:creationId xmlns:a16="http://schemas.microsoft.com/office/drawing/2014/main" id="{56041474-678E-A0D2-EA13-EBADED5A38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14049"/>
            <a:ext cx="12192000" cy="1213394"/>
          </a:xfrm>
          <a:prstGeom prst="rect">
            <a:avLst/>
          </a:prstGeom>
        </p:spPr>
      </p:pic>
    </p:spTree>
    <p:extLst>
      <p:ext uri="{BB962C8B-B14F-4D97-AF65-F5344CB8AC3E}">
        <p14:creationId xmlns:p14="http://schemas.microsoft.com/office/powerpoint/2010/main" val="3716387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33B41-0EB7-4531-84C4-AC5C313D5C6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DC5828-8816-4705-8734-CE59A3DADA7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BA9D2C-FDD4-4257-BC61-F47C34952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565C1B4-FF95-4962-810F-B9B1528F64E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C2F034-89FD-4D09-929A-B175F2788AD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850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472D6-54FC-41A0-BB77-1A6DD5744A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167978-7D07-4316-826A-5052DB63D1C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6A7DEC-CD42-4301-A227-69F42B252F9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33331F-43CD-4929-814A-EC6C0F45295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149DEB6-07CA-4956-B567-11B6125DA41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BA7F2C4-B3EC-4CE5-B365-2EB902FE449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16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0320-D8EF-4EAE-B668-412F89F09C5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D5A2095-61CE-46F5-A554-9108A8A659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378DE8-10E4-4C7B-8107-D8040B95E6B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DE2689-CAA7-4487-AA8F-A7C7878936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7039E3-310A-4AA7-8D6D-BACC63668FA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20EE0E-54BA-4F89-B23D-B3CFF007988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5A1B466-BF5C-4F33-9CDB-AE71ECA0240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37CEA0D-4F1B-4E22-883D-6FB5ADE86C7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2915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C1D43-2C1A-4B05-8EAE-1FBE8B8A6BF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69081DC-BF52-4208-9252-0BA4496794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6329B49-3FB4-4F0A-98F0-9811896F8D5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AAD12E1-5A48-41E7-9D64-B8DB593C53E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2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2D1323-867A-4262-966B-EE163E5976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94CBFBFF-6510-49AA-B3A6-A5FCB1055B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F4B2167-870B-4687-8BC8-3EBBF5FF8C7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55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21226-E666-47D9-8F4A-6AA47D6A9B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98A292-E8E6-4A82-8A60-79D0EA55C0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E2AC72-5543-4B30-A6AE-6B5188D135F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875C06-1BD1-4A99-BB20-BAB78F3D213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7DA6CBE-1652-48B6-B630-29654CB2D14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71B0E06-C7BE-4E9C-B4D6-723E87ECB48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098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8E58D-7D67-45BE-9A4B-653AC83660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45BF9A-7611-48FF-927A-F6C4F3BE3B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587648-8C35-4C2E-B48A-50201467B3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066BD1-536F-429D-80C3-BEDF616AB1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55C620C-E144-4A72-99BE-59977C6C4B8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E04469E-42C7-4573-8375-C04784454B2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120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F3785FD-1824-40EA-FAB6-4A34469EF9F0}"/>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92B4054E-96E1-BCBC-757B-4FD2D687729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797248" y="7132320"/>
            <a:ext cx="1824009" cy="1838655"/>
          </a:xfrm>
          <a:prstGeom prst="rect">
            <a:avLst/>
          </a:prstGeom>
        </p:spPr>
      </p:pic>
      <p:sp>
        <p:nvSpPr>
          <p:cNvPr id="14" name="TextBox 3">
            <a:extLst>
              <a:ext uri="{FF2B5EF4-FFF2-40B4-BE49-F238E27FC236}">
                <a16:creationId xmlns:a16="http://schemas.microsoft.com/office/drawing/2014/main" id="{8FDD2191-4654-1C67-3C88-3ABBF1E6489A}"/>
              </a:ext>
            </a:extLst>
          </p:cNvPr>
          <p:cNvSpPr txBox="1"/>
          <p:nvPr userDrawn="1"/>
        </p:nvSpPr>
        <p:spPr>
          <a:xfrm>
            <a:off x="3229118" y="827565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EB582096-73EA-97C9-C069-D333D4868016}"/>
              </a:ext>
            </a:extLst>
          </p:cNvPr>
          <p:cNvSpPr txBox="1">
            <a:spLocks/>
          </p:cNvSpPr>
          <p:nvPr userDrawn="1"/>
        </p:nvSpPr>
        <p:spPr>
          <a:xfrm>
            <a:off x="1616130" y="863960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69A31BA4-FAB4-19E3-129B-7DD5BCE38414}"/>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7" name="Picture 16">
            <a:extLst>
              <a:ext uri="{FF2B5EF4-FFF2-40B4-BE49-F238E27FC236}">
                <a16:creationId xmlns:a16="http://schemas.microsoft.com/office/drawing/2014/main" id="{D67BDCD0-BC38-1538-4B5A-0BD38029A99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9" name="Title 1">
            <a:extLst>
              <a:ext uri="{FF2B5EF4-FFF2-40B4-BE49-F238E27FC236}">
                <a16:creationId xmlns:a16="http://schemas.microsoft.com/office/drawing/2014/main" id="{8EB6AB50-9B5E-EFA6-4B42-8A6CDBC18C7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0" name="TextBox 19">
            <a:extLst>
              <a:ext uri="{FF2B5EF4-FFF2-40B4-BE49-F238E27FC236}">
                <a16:creationId xmlns:a16="http://schemas.microsoft.com/office/drawing/2014/main" id="{B10302CF-1F73-FB89-B618-A9BA0B8F4328}"/>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8656935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DB0187D1-4153-47C6-AC6F-1400BEB6BA2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BC7F3C10-C9F7-4C0D-3937-47C93F55618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889BE142-156D-7BED-7C10-05BB65FB41C5}"/>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5ABD5465-D6D6-FD99-0C6C-CEC6AA1B8347}"/>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7E0A4607-0C69-A079-746B-F37422F19034}"/>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7AA1CD15-6059-BA72-B554-E97404B28CB9}"/>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CEC15395-1A0E-47C9-28F8-836CB5A66E18}"/>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5502EC5C-7857-12A1-6AAD-E61F30A64F5F}"/>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332D443D-AAD6-6CD4-B2B6-E5672B41FC99}"/>
              </a:ext>
            </a:extLst>
          </p:cNvPr>
          <p:cNvPicPr>
            <a:picLocks noChangeAspect="1"/>
          </p:cNvPicPr>
          <p:nvPr userDrawn="1"/>
        </p:nvPicPr>
        <p:blipFill>
          <a:blip r:embed="rId17"/>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262B13DB-8F6F-FF13-6629-92D3FA459D9D}"/>
              </a:ext>
            </a:extLst>
          </p:cNvPr>
          <p:cNvPicPr>
            <a:picLocks noChangeAspect="1"/>
          </p:cNvPicPr>
          <p:nvPr userDrawn="1"/>
        </p:nvPicPr>
        <p:blipFill>
          <a:blip r:embed="rId17"/>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5776961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background with red lanterns and flowers&#10;&#10;Description automatically generated">
            <a:extLst>
              <a:ext uri="{FF2B5EF4-FFF2-40B4-BE49-F238E27FC236}">
                <a16:creationId xmlns:a16="http://schemas.microsoft.com/office/drawing/2014/main" id="{F46B1185-3C3D-5859-2669-925CB6D40B1F}"/>
              </a:ext>
            </a:extLst>
          </p:cNvPr>
          <p:cNvPicPr>
            <a:picLocks noChangeAspect="1"/>
          </p:cNvPicPr>
          <p:nvPr/>
        </p:nvPicPr>
        <p:blipFill rotWithShape="1">
          <a:blip r:embed="rId2">
            <a:extLst>
              <a:ext uri="{28A0092B-C50C-407E-A947-70E740481C1C}">
                <a14:useLocalDpi xmlns:a14="http://schemas.microsoft.com/office/drawing/2010/main" val="0"/>
              </a:ext>
            </a:extLst>
          </a:blip>
          <a:srcRect b="15746"/>
          <a:stretch/>
        </p:blipFill>
        <p:spPr>
          <a:xfrm>
            <a:off x="20" y="0"/>
            <a:ext cx="12191980" cy="6856718"/>
          </a:xfrm>
          <a:prstGeom prst="rect">
            <a:avLst/>
          </a:prstGeom>
        </p:spPr>
      </p:pic>
      <p:pic>
        <p:nvPicPr>
          <p:cNvPr id="9" name="Picture 8">
            <a:extLst>
              <a:ext uri="{FF2B5EF4-FFF2-40B4-BE49-F238E27FC236}">
                <a16:creationId xmlns:a16="http://schemas.microsoft.com/office/drawing/2014/main" id="{8AECFA3D-2A60-65B2-4759-56858646EC5D}"/>
              </a:ext>
            </a:extLst>
          </p:cNvPr>
          <p:cNvPicPr>
            <a:picLocks noChangeAspect="1"/>
          </p:cNvPicPr>
          <p:nvPr/>
        </p:nvPicPr>
        <p:blipFill>
          <a:blip r:embed="rId3"/>
          <a:stretch>
            <a:fillRect/>
          </a:stretch>
        </p:blipFill>
        <p:spPr>
          <a:xfrm>
            <a:off x="885554" y="2396249"/>
            <a:ext cx="10295383" cy="2405395"/>
          </a:xfrm>
          <a:prstGeom prst="rect">
            <a:avLst/>
          </a:prstGeom>
        </p:spPr>
      </p:pic>
      <p:pic>
        <p:nvPicPr>
          <p:cNvPr id="12" name="Picture 11">
            <a:extLst>
              <a:ext uri="{FF2B5EF4-FFF2-40B4-BE49-F238E27FC236}">
                <a16:creationId xmlns:a16="http://schemas.microsoft.com/office/drawing/2014/main" id="{D177A03B-8707-4233-5DED-C2377D101A48}"/>
              </a:ext>
            </a:extLst>
          </p:cNvPr>
          <p:cNvPicPr>
            <a:picLocks noChangeAspect="1"/>
          </p:cNvPicPr>
          <p:nvPr/>
        </p:nvPicPr>
        <p:blipFill>
          <a:blip r:embed="rId4"/>
          <a:stretch>
            <a:fillRect/>
          </a:stretch>
        </p:blipFill>
        <p:spPr>
          <a:xfrm>
            <a:off x="0" y="4825386"/>
            <a:ext cx="3975696" cy="2031332"/>
          </a:xfrm>
          <a:prstGeom prst="rect">
            <a:avLst/>
          </a:prstGeom>
        </p:spPr>
      </p:pic>
      <p:sp>
        <p:nvSpPr>
          <p:cNvPr id="14" name="Rectangle: Rounded Corners 13">
            <a:extLst>
              <a:ext uri="{FF2B5EF4-FFF2-40B4-BE49-F238E27FC236}">
                <a16:creationId xmlns:a16="http://schemas.microsoft.com/office/drawing/2014/main" id="{BF4838D5-D8DE-E2B3-CDC4-8E78E6563CDD}"/>
              </a:ext>
            </a:extLst>
          </p:cNvPr>
          <p:cNvSpPr/>
          <p:nvPr/>
        </p:nvSpPr>
        <p:spPr>
          <a:xfrm>
            <a:off x="4914579" y="370114"/>
            <a:ext cx="2906486" cy="598714"/>
          </a:xfrm>
          <a:prstGeom prst="roundRect">
            <a:avLst>
              <a:gd name="adj" fmla="val 50000"/>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rPr>
              <a:t>Tiếng Việt</a:t>
            </a:r>
            <a:endParaRPr lang="vi-VN" sz="3200" b="1" dirty="0">
              <a:solidFill>
                <a:schemeClr val="tx1"/>
              </a:solidFill>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55D72AF4-2561-6218-292F-529ACFDA11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3304" y="-47483"/>
            <a:ext cx="1568696" cy="1568696"/>
          </a:xfrm>
          <a:prstGeom prst="rect">
            <a:avLst/>
          </a:prstGeom>
        </p:spPr>
      </p:pic>
      <p:pic>
        <p:nvPicPr>
          <p:cNvPr id="18" name="Picture 17">
            <a:extLst>
              <a:ext uri="{FF2B5EF4-FFF2-40B4-BE49-F238E27FC236}">
                <a16:creationId xmlns:a16="http://schemas.microsoft.com/office/drawing/2014/main" id="{B3B0A06F-B2D2-DDAD-78BD-82FEABCE985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01" b="89769" l="26100" r="57216">
                        <a14:foregroundMark x1="28147" y1="68977" x2="41249" y2="63696"/>
                        <a14:foregroundMark x1="47390" y1="25083" x2="54043" y2="54455"/>
                        <a14:foregroundMark x1="54043" y1="54455" x2="53122" y2="70297"/>
                        <a14:foregroundMark x1="53122" y1="70297" x2="54555" y2="82508"/>
                        <a14:foregroundMark x1="48311" y1="46205" x2="42886" y2="66997"/>
                        <a14:foregroundMark x1="52405" y1="33003" x2="56602" y2="36304"/>
                        <a14:foregroundMark x1="54145" y1="66667" x2="57216" y2="78878"/>
                        <a14:foregroundMark x1="57216" y1="78878" x2="57216" y2="80528"/>
                        <a14:foregroundMark x1="26612" y1="56766" x2="26100" y2="76898"/>
                      </a14:backgroundRemoval>
                    </a14:imgEffect>
                    <a14:imgEffect>
                      <a14:saturation sat="300000"/>
                    </a14:imgEffect>
                  </a14:imgLayer>
                </a14:imgProps>
              </a:ext>
            </a:extLst>
          </a:blip>
          <a:srcRect l="23156" r="40924"/>
          <a:stretch/>
        </p:blipFill>
        <p:spPr>
          <a:xfrm>
            <a:off x="6033246" y="4486312"/>
            <a:ext cx="2218859" cy="2349251"/>
          </a:xfrm>
          <a:prstGeom prst="rect">
            <a:avLst/>
          </a:prstGeom>
        </p:spPr>
      </p:pic>
      <p:pic>
        <p:nvPicPr>
          <p:cNvPr id="19" name="Picture 18">
            <a:extLst>
              <a:ext uri="{FF2B5EF4-FFF2-40B4-BE49-F238E27FC236}">
                <a16:creationId xmlns:a16="http://schemas.microsoft.com/office/drawing/2014/main" id="{78A0C9E5-53D8-3BEE-175A-9777BDAAFA2E}"/>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9901" b="91089" l="60901" r="95599">
                        <a14:foregroundMark x1="61310" y1="21782" x2="61003" y2="71617"/>
                        <a14:foregroundMark x1="93859" y1="22772" x2="95701" y2="38284"/>
                        <a14:foregroundMark x1="95701" y1="38284" x2="94678" y2="74917"/>
                        <a14:foregroundMark x1="71034" y1="88119" x2="85159" y2="91089"/>
                        <a14:foregroundMark x1="70317" y1="89769" x2="80553" y2="83168"/>
                        <a14:foregroundMark x1="80553" y1="83168" x2="87410" y2="89769"/>
                      </a14:backgroundRemoval>
                    </a14:imgEffect>
                    <a14:imgEffect>
                      <a14:saturation sat="300000"/>
                    </a14:imgEffect>
                  </a14:imgLayer>
                </a14:imgProps>
              </a:ext>
            </a:extLst>
          </a:blip>
          <a:srcRect l="59353" r="2366"/>
          <a:stretch/>
        </p:blipFill>
        <p:spPr>
          <a:xfrm>
            <a:off x="9045296" y="4151418"/>
            <a:ext cx="2778387" cy="2373501"/>
          </a:xfrm>
          <a:prstGeom prst="rect">
            <a:avLst/>
          </a:prstGeom>
        </p:spPr>
      </p:pic>
    </p:spTree>
    <p:extLst>
      <p:ext uri="{BB962C8B-B14F-4D97-AF65-F5344CB8AC3E}">
        <p14:creationId xmlns:p14="http://schemas.microsoft.com/office/powerpoint/2010/main" val="1894063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1504" y="0"/>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767443" y="272143"/>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i="0" dirty="0">
                <a:solidFill>
                  <a:srgbClr val="000000"/>
                </a:solidFill>
                <a:effectLst/>
                <a:latin typeface="Cambria" panose="02040503050406030204" pitchFamily="18" charset="0"/>
                <a:ea typeface="Cambria" panose="02040503050406030204" pitchFamily="18" charset="0"/>
              </a:rPr>
              <a:t>Bước 2: Duy trì khoảng cách giữa máy sấy và tóc.</a:t>
            </a:r>
          </a:p>
          <a:p>
            <a:pPr algn="just"/>
            <a:r>
              <a:rPr lang="vi-VN" sz="2800" b="0" i="0" dirty="0">
                <a:solidFill>
                  <a:srgbClr val="000000"/>
                </a:solidFill>
                <a:effectLst/>
                <a:latin typeface="Cambria" panose="02040503050406030204" pitchFamily="18" charset="0"/>
                <a:ea typeface="Cambria" panose="02040503050406030204" pitchFamily="18" charset="0"/>
              </a:rPr>
              <a:t>Nên để máy cách xa tóc từ 15-20cm và để máy nghiêng một góc từ 30-45 độ để tránh luồng hơi nóng từ máy trực tiếp tác động đến tóc.</a:t>
            </a:r>
          </a:p>
          <a:p>
            <a:pPr algn="just"/>
            <a:r>
              <a:rPr lang="vi-VN" sz="2800" b="1" i="0" dirty="0">
                <a:solidFill>
                  <a:srgbClr val="000000"/>
                </a:solidFill>
                <a:effectLst/>
                <a:latin typeface="Cambria" panose="02040503050406030204" pitchFamily="18" charset="0"/>
                <a:ea typeface="Cambria" panose="02040503050406030204" pitchFamily="18" charset="0"/>
              </a:rPr>
              <a:t>Bước 3: Liên tục đảo chiều luồng sấy khí sấy.</a:t>
            </a:r>
          </a:p>
          <a:p>
            <a:pPr algn="just"/>
            <a:r>
              <a:rPr lang="vi-VN" sz="2800" b="0" i="0" dirty="0">
                <a:solidFill>
                  <a:srgbClr val="000000"/>
                </a:solidFill>
                <a:effectLst/>
                <a:latin typeface="Cambria" panose="02040503050406030204" pitchFamily="18" charset="0"/>
                <a:ea typeface="Cambria" panose="02040503050406030204" pitchFamily="18" charset="0"/>
              </a:rPr>
              <a:t>Để tóc luôn thẳng mềm và óng mượt, tốt nhất không nên tập trung sấy một chổ quá lâu mà nên sấy đều xung quanh theo từng phần (đoạn) tóc.</a:t>
            </a:r>
          </a:p>
          <a:p>
            <a:pPr algn="just"/>
            <a:r>
              <a:rPr lang="vi-VN" sz="2800" b="0" i="0" dirty="0">
                <a:solidFill>
                  <a:srgbClr val="000000"/>
                </a:solidFill>
                <a:effectLst/>
                <a:latin typeface="Cambria" panose="02040503050406030204" pitchFamily="18" charset="0"/>
                <a:ea typeface="Cambria" panose="02040503050406030204" pitchFamily="18" charset="0"/>
              </a:rPr>
              <a:t>Lưu ý:</a:t>
            </a:r>
          </a:p>
          <a:p>
            <a:pPr algn="just"/>
            <a:r>
              <a:rPr lang="vi-VN" sz="2800" b="0" i="0" dirty="0">
                <a:solidFill>
                  <a:srgbClr val="000000"/>
                </a:solidFill>
                <a:effectLst/>
                <a:latin typeface="Cambria" panose="02040503050406030204" pitchFamily="18" charset="0"/>
                <a:ea typeface="Cambria" panose="02040503050406030204" pitchFamily="18" charset="0"/>
              </a:rPr>
              <a:t>+ Đa phần các loại mấy sấy tóc có trang bị bộ phận bảo vệ chống quá nhiệt, sẽ tự động tắt khi máy quá nóng. Lúc xảy ra tình trạng này, nên tắt máy, tháo phích điện và để máy nguội trong vài phút rồi mới sử dụng lại.</a:t>
            </a:r>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1284515" y="38307"/>
            <a:ext cx="1491343" cy="465107"/>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1. Viết</a:t>
            </a:r>
            <a:r>
              <a:rPr kumimoji="0" lang="en-US" sz="3000" b="1" i="0" u="none" strike="noStrike" kern="1200" cap="none" spc="0" normalizeH="0" noProof="0" dirty="0">
                <a:ln>
                  <a:noFill/>
                </a:ln>
                <a:solidFill>
                  <a:srgbClr val="ED7D31">
                    <a:lumMod val="50000"/>
                  </a:srgbClr>
                </a:solidFill>
                <a:effectLst/>
                <a:uLnTx/>
                <a:uFillTx/>
                <a:latin typeface="#9Slide07 Cadena" panose="02000503000000020004" pitchFamily="2" charset="0"/>
                <a:ea typeface="+mn-ea"/>
                <a:cs typeface="+mn-cs"/>
              </a:rPr>
              <a:t> </a:t>
            </a:r>
            <a:endPar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2281995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1504" y="0"/>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767443" y="272143"/>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i="0" dirty="0">
                <a:solidFill>
                  <a:srgbClr val="000000"/>
                </a:solidFill>
                <a:effectLst/>
                <a:latin typeface="Cambria" panose="02040503050406030204" pitchFamily="18" charset="0"/>
                <a:ea typeface="Cambria" panose="02040503050406030204" pitchFamily="18" charset="0"/>
              </a:rPr>
              <a:t>Bước 4: Tắt máy sấy.</a:t>
            </a:r>
          </a:p>
          <a:p>
            <a:pPr algn="just"/>
            <a:r>
              <a:rPr lang="vi-VN" sz="3200" b="0" i="0" dirty="0">
                <a:solidFill>
                  <a:srgbClr val="000000"/>
                </a:solidFill>
                <a:effectLst/>
                <a:latin typeface="Cambria" panose="02040503050406030204" pitchFamily="18" charset="0"/>
                <a:ea typeface="Cambria" panose="02040503050406030204" pitchFamily="18" charset="0"/>
              </a:rPr>
              <a:t>Bấm các nút bấm về vị trí ban đầu.</a:t>
            </a:r>
          </a:p>
          <a:p>
            <a:pPr algn="just"/>
            <a:r>
              <a:rPr lang="vi-VN" sz="3200" b="0" i="0" dirty="0">
                <a:solidFill>
                  <a:srgbClr val="000000"/>
                </a:solidFill>
                <a:effectLst/>
                <a:latin typeface="Cambria" panose="02040503050406030204" pitchFamily="18" charset="0"/>
                <a:ea typeface="Cambria" panose="02040503050406030204" pitchFamily="18" charset="0"/>
              </a:rPr>
              <a:t>- Sau khi sử dụng: Vệ sinh máy sấy</a:t>
            </a:r>
          </a:p>
          <a:p>
            <a:pPr algn="just"/>
            <a:r>
              <a:rPr lang="vi-VN" sz="3200" b="0" i="0" dirty="0">
                <a:solidFill>
                  <a:srgbClr val="000000"/>
                </a:solidFill>
                <a:effectLst/>
                <a:latin typeface="Cambria" panose="02040503050406030204" pitchFamily="18" charset="0"/>
                <a:ea typeface="Cambria" panose="02040503050406030204" pitchFamily="18" charset="0"/>
              </a:rPr>
              <a:t>Dùng bàn chải vệ sinh bộ phận thổi khí và bộ phận hút khí mỗi tháng một lần vì bụi bẩn hay tóc mắc kẹt lại sẽ làm giảm hiệu suất làm khô hay sấy, dễ gây hư hỏng máy.</a:t>
            </a:r>
          </a:p>
          <a:p>
            <a:pPr algn="just"/>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1347267" y="513436"/>
            <a:ext cx="2077250" cy="625082"/>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1. Viết</a:t>
            </a:r>
            <a:r>
              <a:rPr kumimoji="0" lang="en-US" sz="4000" b="1" i="0" u="none" strike="noStrike" kern="1200" cap="none" spc="0" normalizeH="0" noProof="0" dirty="0">
                <a:ln>
                  <a:noFill/>
                </a:ln>
                <a:solidFill>
                  <a:srgbClr val="ED7D31">
                    <a:lumMod val="50000"/>
                  </a:srgbClr>
                </a:solidFill>
                <a:effectLst/>
                <a:uLnTx/>
                <a:uFillTx/>
                <a:latin typeface="#9Slide07 Cadena" panose="02000503000000020004" pitchFamily="2" charset="0"/>
                <a:ea typeface="+mn-ea"/>
                <a:cs typeface="+mn-cs"/>
              </a:rPr>
              <a:t> </a:t>
            </a:r>
            <a:endParaRPr kumimoji="0" lang="en-US" sz="4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792014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615043" y="261257"/>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1422962" y="949366"/>
            <a:ext cx="9346076" cy="1042883"/>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Đề bài: Viết hướng dẫn sử dụng một đồ dùng quen thuộc với em</a:t>
            </a:r>
          </a:p>
        </p:txBody>
      </p:sp>
      <p:pic>
        <p:nvPicPr>
          <p:cNvPr id="7" name="Picture 6">
            <a:extLst>
              <a:ext uri="{FF2B5EF4-FFF2-40B4-BE49-F238E27FC236}">
                <a16:creationId xmlns:a16="http://schemas.microsoft.com/office/drawing/2014/main" id="{AF857C78-2C56-26A3-7634-998DC194C707}"/>
              </a:ext>
            </a:extLst>
          </p:cNvPr>
          <p:cNvPicPr>
            <a:picLocks noChangeAspect="1"/>
          </p:cNvPicPr>
          <p:nvPr/>
        </p:nvPicPr>
        <p:blipFill>
          <a:blip r:embed="rId3"/>
          <a:stretch>
            <a:fillRect/>
          </a:stretch>
        </p:blipFill>
        <p:spPr>
          <a:xfrm>
            <a:off x="2740394" y="2814918"/>
            <a:ext cx="7359126" cy="3760053"/>
          </a:xfrm>
          <a:prstGeom prst="rect">
            <a:avLst/>
          </a:prstGeom>
        </p:spPr>
      </p:pic>
    </p:spTree>
    <p:extLst>
      <p:ext uri="{BB962C8B-B14F-4D97-AF65-F5344CB8AC3E}">
        <p14:creationId xmlns:p14="http://schemas.microsoft.com/office/powerpoint/2010/main" val="2488782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1504" y="0"/>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767443" y="272143"/>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vi-VN" sz="2800" b="0" i="0" dirty="0">
              <a:solidFill>
                <a:srgbClr val="000000"/>
              </a:solidFill>
              <a:effectLst/>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3CAF018B-A41F-403C-EBB2-091F66C1EDF5}"/>
              </a:ext>
            </a:extLst>
          </p:cNvPr>
          <p:cNvGrpSpPr/>
          <p:nvPr/>
        </p:nvGrpSpPr>
        <p:grpSpPr>
          <a:xfrm>
            <a:off x="1777839" y="435555"/>
            <a:ext cx="8941122" cy="1238424"/>
            <a:chOff x="2345734" y="-785326"/>
            <a:chExt cx="7434683" cy="1238424"/>
          </a:xfrm>
        </p:grpSpPr>
        <p:sp>
          <p:nvSpPr>
            <p:cNvPr id="6" name="Rectangle: Rounded Corners 5">
              <a:extLst>
                <a:ext uri="{FF2B5EF4-FFF2-40B4-BE49-F238E27FC236}">
                  <a16:creationId xmlns:a16="http://schemas.microsoft.com/office/drawing/2014/main" id="{D0C5E8A1-4423-BFF0-EAC1-85A1DB97A5B4}"/>
                </a:ext>
              </a:extLst>
            </p:cNvPr>
            <p:cNvSpPr/>
            <p:nvPr/>
          </p:nvSpPr>
          <p:spPr>
            <a:xfrm>
              <a:off x="2345734" y="-785326"/>
              <a:ext cx="7434683" cy="1238424"/>
            </a:xfrm>
            <a:prstGeom prst="roundRect">
              <a:avLst/>
            </a:prstGeom>
            <a:solidFill>
              <a:srgbClr val="EAB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4">
                    <a:lumMod val="50000"/>
                  </a:schemeClr>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2E1E9808-D8A6-54BE-3AAA-32301ACF0E2E}"/>
                </a:ext>
              </a:extLst>
            </p:cNvPr>
            <p:cNvSpPr txBox="1"/>
            <p:nvPr/>
          </p:nvSpPr>
          <p:spPr>
            <a:xfrm>
              <a:off x="2345735" y="-662939"/>
              <a:ext cx="7198268" cy="1077218"/>
            </a:xfrm>
            <a:prstGeom prst="rect">
              <a:avLst/>
            </a:prstGeom>
            <a:noFill/>
          </p:spPr>
          <p:txBody>
            <a:bodyPr wrap="square" rtlCol="0">
              <a:spAutoFit/>
            </a:bodyPr>
            <a:lstStyle/>
            <a:p>
              <a:pPr algn="ctr"/>
              <a:r>
                <a:rPr lang="en-US" sz="3200" b="1" dirty="0" err="1">
                  <a:solidFill>
                    <a:schemeClr val="accent4">
                      <a:lumMod val="50000"/>
                    </a:schemeClr>
                  </a:solidFill>
                  <a:latin typeface="Cambria" panose="02040503050406030204" pitchFamily="18" charset="0"/>
                </a:rPr>
                <a:t>Câu</a:t>
              </a:r>
              <a:r>
                <a:rPr lang="en-US" sz="3200" b="1" dirty="0">
                  <a:solidFill>
                    <a:schemeClr val="accent4">
                      <a:lumMod val="50000"/>
                    </a:schemeClr>
                  </a:solidFill>
                  <a:latin typeface="Cambria" panose="02040503050406030204" pitchFamily="18" charset="0"/>
                </a:rPr>
                <a:t> 2: </a:t>
              </a:r>
              <a:r>
                <a:rPr lang="en-US" sz="3200" b="1" dirty="0" err="1">
                  <a:solidFill>
                    <a:schemeClr val="accent4">
                      <a:lumMod val="50000"/>
                    </a:schemeClr>
                  </a:solidFill>
                  <a:latin typeface="Cambria" panose="02040503050406030204" pitchFamily="18" charset="0"/>
                </a:rPr>
                <a:t>Đọc</a:t>
              </a:r>
              <a:r>
                <a:rPr lang="en-US" sz="3200" b="1" dirty="0">
                  <a:solidFill>
                    <a:schemeClr val="accent4">
                      <a:lumMod val="50000"/>
                    </a:schemeClr>
                  </a:solidFill>
                  <a:latin typeface="Cambria" panose="02040503050406030204" pitchFamily="18" charset="0"/>
                </a:rPr>
                <a:t> </a:t>
              </a:r>
              <a:r>
                <a:rPr lang="en-US" sz="3200" b="1" dirty="0" err="1">
                  <a:solidFill>
                    <a:schemeClr val="accent4">
                      <a:lumMod val="50000"/>
                    </a:schemeClr>
                  </a:solidFill>
                  <a:latin typeface="Cambria" panose="02040503050406030204" pitchFamily="18" charset="0"/>
                </a:rPr>
                <a:t>lại</a:t>
              </a:r>
              <a:r>
                <a:rPr lang="en-US" sz="3200" b="1" dirty="0">
                  <a:solidFill>
                    <a:schemeClr val="accent4">
                      <a:lumMod val="50000"/>
                    </a:schemeClr>
                  </a:solidFill>
                  <a:latin typeface="Cambria" panose="02040503050406030204" pitchFamily="18" charset="0"/>
                </a:rPr>
                <a:t>, </a:t>
              </a:r>
              <a:r>
                <a:rPr lang="en-US" sz="3200" b="1" dirty="0" err="1">
                  <a:solidFill>
                    <a:schemeClr val="accent4">
                      <a:lumMod val="50000"/>
                    </a:schemeClr>
                  </a:solidFill>
                  <a:latin typeface="Cambria" panose="02040503050406030204" pitchFamily="18" charset="0"/>
                </a:rPr>
                <a:t>rà</a:t>
              </a:r>
              <a:r>
                <a:rPr lang="en-US" sz="3200" b="1" dirty="0">
                  <a:solidFill>
                    <a:schemeClr val="accent4">
                      <a:lumMod val="50000"/>
                    </a:schemeClr>
                  </a:solidFill>
                  <a:latin typeface="Cambria" panose="02040503050406030204" pitchFamily="18" charset="0"/>
                </a:rPr>
                <a:t> </a:t>
              </a:r>
              <a:r>
                <a:rPr lang="en-US" sz="3200" b="1" dirty="0" err="1">
                  <a:solidFill>
                    <a:schemeClr val="accent4">
                      <a:lumMod val="50000"/>
                    </a:schemeClr>
                  </a:solidFill>
                  <a:latin typeface="Cambria" panose="02040503050406030204" pitchFamily="18" charset="0"/>
                </a:rPr>
                <a:t>soát</a:t>
              </a:r>
              <a:r>
                <a:rPr lang="en-US" sz="3200" b="1" dirty="0">
                  <a:solidFill>
                    <a:schemeClr val="accent4">
                      <a:lumMod val="50000"/>
                    </a:schemeClr>
                  </a:solidFill>
                  <a:latin typeface="Cambria" panose="02040503050406030204" pitchFamily="18" charset="0"/>
                </a:rPr>
                <a:t> </a:t>
              </a:r>
              <a:r>
                <a:rPr lang="en-US" sz="3200" b="1" dirty="0" err="1">
                  <a:solidFill>
                    <a:schemeClr val="accent4">
                      <a:lumMod val="50000"/>
                    </a:schemeClr>
                  </a:solidFill>
                  <a:latin typeface="Cambria" panose="02040503050406030204" pitchFamily="18" charset="0"/>
                </a:rPr>
                <a:t>và</a:t>
              </a:r>
              <a:r>
                <a:rPr lang="en-US" sz="3200" b="1" dirty="0">
                  <a:solidFill>
                    <a:schemeClr val="accent4">
                      <a:lumMod val="50000"/>
                    </a:schemeClr>
                  </a:solidFill>
                  <a:latin typeface="Cambria" panose="02040503050406030204" pitchFamily="18" charset="0"/>
                </a:rPr>
                <a:t> </a:t>
              </a:r>
              <a:r>
                <a:rPr lang="en-US" sz="3200" b="1" dirty="0" err="1">
                  <a:solidFill>
                    <a:schemeClr val="accent4">
                      <a:lumMod val="50000"/>
                    </a:schemeClr>
                  </a:solidFill>
                  <a:latin typeface="Cambria" panose="02040503050406030204" pitchFamily="18" charset="0"/>
                </a:rPr>
                <a:t>chữa</a:t>
              </a:r>
              <a:r>
                <a:rPr lang="en-US" sz="3200" b="1" dirty="0">
                  <a:solidFill>
                    <a:schemeClr val="accent4">
                      <a:lumMod val="50000"/>
                    </a:schemeClr>
                  </a:solidFill>
                  <a:latin typeface="Cambria" panose="02040503050406030204" pitchFamily="18" charset="0"/>
                </a:rPr>
                <a:t> </a:t>
              </a:r>
              <a:r>
                <a:rPr lang="en-US" sz="3200" b="1" dirty="0" err="1">
                  <a:solidFill>
                    <a:schemeClr val="accent4">
                      <a:lumMod val="50000"/>
                    </a:schemeClr>
                  </a:solidFill>
                  <a:latin typeface="Cambria" panose="02040503050406030204" pitchFamily="18" charset="0"/>
                </a:rPr>
                <a:t>các</a:t>
              </a:r>
              <a:r>
                <a:rPr lang="en-US" sz="3200" b="1" dirty="0">
                  <a:solidFill>
                    <a:schemeClr val="accent4">
                      <a:lumMod val="50000"/>
                    </a:schemeClr>
                  </a:solidFill>
                  <a:latin typeface="Cambria" panose="02040503050406030204" pitchFamily="18" charset="0"/>
                </a:rPr>
                <a:t> </a:t>
              </a:r>
              <a:r>
                <a:rPr lang="en-US" sz="3200" b="1" dirty="0" err="1">
                  <a:solidFill>
                    <a:schemeClr val="accent4">
                      <a:lumMod val="50000"/>
                    </a:schemeClr>
                  </a:solidFill>
                  <a:latin typeface="Cambria" panose="02040503050406030204" pitchFamily="18" charset="0"/>
                </a:rPr>
                <a:t>lỗi</a:t>
              </a:r>
              <a:r>
                <a:rPr lang="en-US" sz="3200" b="1" dirty="0">
                  <a:solidFill>
                    <a:schemeClr val="accent4">
                      <a:lumMod val="50000"/>
                    </a:schemeClr>
                  </a:solidFill>
                  <a:latin typeface="Cambria" panose="02040503050406030204" pitchFamily="18" charset="0"/>
                </a:rPr>
                <a:t> </a:t>
              </a:r>
              <a:r>
                <a:rPr lang="en-US" sz="3200" b="1" dirty="0" err="1">
                  <a:solidFill>
                    <a:schemeClr val="accent4">
                      <a:lumMod val="50000"/>
                    </a:schemeClr>
                  </a:solidFill>
                  <a:latin typeface="Cambria" panose="02040503050406030204" pitchFamily="18" charset="0"/>
                </a:rPr>
                <a:t>trong</a:t>
              </a:r>
              <a:r>
                <a:rPr lang="en-US" sz="3200" b="1" dirty="0">
                  <a:solidFill>
                    <a:schemeClr val="accent4">
                      <a:lumMod val="50000"/>
                    </a:schemeClr>
                  </a:solidFill>
                  <a:latin typeface="Cambria" panose="02040503050406030204" pitchFamily="18" charset="0"/>
                </a:rPr>
                <a:t> </a:t>
              </a:r>
              <a:r>
                <a:rPr lang="en-US" sz="3200" b="1" dirty="0" err="1">
                  <a:solidFill>
                    <a:schemeClr val="accent4">
                      <a:lumMod val="50000"/>
                    </a:schemeClr>
                  </a:solidFill>
                  <a:latin typeface="Cambria" panose="02040503050406030204" pitchFamily="18" charset="0"/>
                </a:rPr>
                <a:t>đoạn</a:t>
              </a:r>
              <a:r>
                <a:rPr lang="en-US" sz="3200" b="1" dirty="0">
                  <a:solidFill>
                    <a:schemeClr val="accent4">
                      <a:lumMod val="50000"/>
                    </a:schemeClr>
                  </a:solidFill>
                  <a:latin typeface="Cambria" panose="02040503050406030204" pitchFamily="18" charset="0"/>
                </a:rPr>
                <a:t> </a:t>
              </a:r>
              <a:r>
                <a:rPr lang="en-US" sz="3200" b="1" dirty="0" err="1">
                  <a:solidFill>
                    <a:schemeClr val="accent4">
                      <a:lumMod val="50000"/>
                    </a:schemeClr>
                  </a:solidFill>
                  <a:latin typeface="Cambria" panose="02040503050406030204" pitchFamily="18" charset="0"/>
                </a:rPr>
                <a:t>văn</a:t>
              </a:r>
              <a:r>
                <a:rPr lang="en-US" sz="3200" b="1" dirty="0">
                  <a:solidFill>
                    <a:schemeClr val="accent4">
                      <a:lumMod val="50000"/>
                    </a:schemeClr>
                  </a:solidFill>
                  <a:latin typeface="Cambria" panose="02040503050406030204" pitchFamily="18" charset="0"/>
                </a:rPr>
                <a:t> </a:t>
              </a:r>
              <a:r>
                <a:rPr lang="en-US" sz="3200" b="1" dirty="0" err="1">
                  <a:solidFill>
                    <a:schemeClr val="accent4">
                      <a:lumMod val="50000"/>
                    </a:schemeClr>
                  </a:solidFill>
                  <a:latin typeface="Cambria" panose="02040503050406030204" pitchFamily="18" charset="0"/>
                </a:rPr>
                <a:t>đã</a:t>
              </a:r>
              <a:r>
                <a:rPr lang="en-US" sz="3200" b="1" dirty="0">
                  <a:solidFill>
                    <a:schemeClr val="accent4">
                      <a:lumMod val="50000"/>
                    </a:schemeClr>
                  </a:solidFill>
                  <a:latin typeface="Cambria" panose="02040503050406030204" pitchFamily="18" charset="0"/>
                </a:rPr>
                <a:t> </a:t>
              </a:r>
              <a:r>
                <a:rPr lang="en-US" sz="3200" b="1" dirty="0" err="1">
                  <a:solidFill>
                    <a:schemeClr val="accent4">
                      <a:lumMod val="50000"/>
                    </a:schemeClr>
                  </a:solidFill>
                  <a:latin typeface="Cambria" panose="02040503050406030204" pitchFamily="18" charset="0"/>
                </a:rPr>
                <a:t>viết</a:t>
              </a:r>
              <a:r>
                <a:rPr lang="en-US" sz="3200" b="1" dirty="0">
                  <a:solidFill>
                    <a:schemeClr val="accent4">
                      <a:lumMod val="50000"/>
                    </a:schemeClr>
                  </a:solidFill>
                  <a:latin typeface="Cambria" panose="02040503050406030204" pitchFamily="18" charset="0"/>
                </a:rPr>
                <a:t>.</a:t>
              </a:r>
            </a:p>
          </p:txBody>
        </p:sp>
      </p:grpSp>
      <p:pic>
        <p:nvPicPr>
          <p:cNvPr id="9" name="Picture 8" descr="A cartoon of a child holding a pencil and a notebook&#10;&#10;Description automatically generated">
            <a:extLst>
              <a:ext uri="{FF2B5EF4-FFF2-40B4-BE49-F238E27FC236}">
                <a16:creationId xmlns:a16="http://schemas.microsoft.com/office/drawing/2014/main" id="{A43B4F69-8C13-7C1A-B6ED-8726CF35D14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40264" y="4152100"/>
            <a:ext cx="2251736" cy="2705900"/>
          </a:xfrm>
          <a:prstGeom prst="rect">
            <a:avLst/>
          </a:prstGeom>
        </p:spPr>
      </p:pic>
      <p:pic>
        <p:nvPicPr>
          <p:cNvPr id="10" name="Picture 9" descr="A cartoon of a child holding a pencil and paper&#10;&#10;Description automatically generated">
            <a:extLst>
              <a:ext uri="{FF2B5EF4-FFF2-40B4-BE49-F238E27FC236}">
                <a16:creationId xmlns:a16="http://schemas.microsoft.com/office/drawing/2014/main" id="{7F508BFA-3A86-E9BF-1233-782DDFE331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8061" y="2821171"/>
            <a:ext cx="1399323" cy="3108990"/>
          </a:xfrm>
          <a:prstGeom prst="rect">
            <a:avLst/>
          </a:prstGeom>
        </p:spPr>
      </p:pic>
      <p:grpSp>
        <p:nvGrpSpPr>
          <p:cNvPr id="11" name="Group 10">
            <a:extLst>
              <a:ext uri="{FF2B5EF4-FFF2-40B4-BE49-F238E27FC236}">
                <a16:creationId xmlns:a16="http://schemas.microsoft.com/office/drawing/2014/main" id="{D30F382F-0F2D-4E7E-2973-88144BAAB926}"/>
              </a:ext>
            </a:extLst>
          </p:cNvPr>
          <p:cNvGrpSpPr/>
          <p:nvPr/>
        </p:nvGrpSpPr>
        <p:grpSpPr>
          <a:xfrm>
            <a:off x="2625895" y="1739395"/>
            <a:ext cx="4290719" cy="1357542"/>
            <a:chOff x="1338146" y="1638012"/>
            <a:chExt cx="1974013" cy="1196627"/>
          </a:xfrm>
        </p:grpSpPr>
        <p:sp>
          <p:nvSpPr>
            <p:cNvPr id="12" name="Freeform 673">
              <a:extLst>
                <a:ext uri="{FF2B5EF4-FFF2-40B4-BE49-F238E27FC236}">
                  <a16:creationId xmlns:a16="http://schemas.microsoft.com/office/drawing/2014/main" id="{348F1A26-BAA1-A44F-72DF-A67E5D0AE3B3}"/>
                </a:ext>
              </a:extLst>
            </p:cNvPr>
            <p:cNvSpPr>
              <a:spLocks/>
            </p:cNvSpPr>
            <p:nvPr/>
          </p:nvSpPr>
          <p:spPr bwMode="auto">
            <a:xfrm>
              <a:off x="1338146" y="1638012"/>
              <a:ext cx="1974013" cy="1196627"/>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chemeClr val="accent2"/>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Vogue-ExtraBold" panose="020B0500000000000000" pitchFamily="34" charset="0"/>
                <a:sym typeface="字魂7号-温暖童稚体" panose="00000500000000000000" pitchFamily="2" charset="-122"/>
              </a:endParaRPr>
            </a:p>
          </p:txBody>
        </p:sp>
        <p:sp>
          <p:nvSpPr>
            <p:cNvPr id="13" name="TextBox 12">
              <a:extLst>
                <a:ext uri="{FF2B5EF4-FFF2-40B4-BE49-F238E27FC236}">
                  <a16:creationId xmlns:a16="http://schemas.microsoft.com/office/drawing/2014/main" id="{EF614E58-C37C-06F1-9D0A-06F96792282A}"/>
                </a:ext>
              </a:extLst>
            </p:cNvPr>
            <p:cNvSpPr txBox="1"/>
            <p:nvPr/>
          </p:nvSpPr>
          <p:spPr>
            <a:xfrm>
              <a:off x="1767840" y="1918671"/>
              <a:ext cx="1544319" cy="6239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Vogue-ExtraBold" panose="020B0500000000000000" pitchFamily="34" charset="0"/>
                </a:rPr>
                <a:t>Sắp</a:t>
              </a:r>
              <a:r>
                <a:rPr kumimoji="0" lang="en-US" sz="4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Vogue-ExtraBold" panose="020B0500000000000000" pitchFamily="34" charset="0"/>
                </a:rPr>
                <a:t>xếp</a:t>
              </a:r>
              <a:r>
                <a:rPr kumimoji="0" lang="en-US" sz="4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Vogue-ExtraBold" panose="020B0500000000000000" pitchFamily="34" charset="0"/>
                </a:rPr>
                <a:t> ý</a:t>
              </a:r>
            </a:p>
          </p:txBody>
        </p:sp>
      </p:grpSp>
      <p:grpSp>
        <p:nvGrpSpPr>
          <p:cNvPr id="14" name="Group 13">
            <a:extLst>
              <a:ext uri="{FF2B5EF4-FFF2-40B4-BE49-F238E27FC236}">
                <a16:creationId xmlns:a16="http://schemas.microsoft.com/office/drawing/2014/main" id="{FC9148AF-2A81-5632-9966-A99F7BD2B93D}"/>
              </a:ext>
            </a:extLst>
          </p:cNvPr>
          <p:cNvGrpSpPr/>
          <p:nvPr/>
        </p:nvGrpSpPr>
        <p:grpSpPr>
          <a:xfrm>
            <a:off x="2625894" y="3289129"/>
            <a:ext cx="4370631" cy="1357542"/>
            <a:chOff x="1338146" y="1638012"/>
            <a:chExt cx="2010778" cy="1196627"/>
          </a:xfrm>
        </p:grpSpPr>
        <p:sp>
          <p:nvSpPr>
            <p:cNvPr id="15" name="Freeform 673">
              <a:extLst>
                <a:ext uri="{FF2B5EF4-FFF2-40B4-BE49-F238E27FC236}">
                  <a16:creationId xmlns:a16="http://schemas.microsoft.com/office/drawing/2014/main" id="{3E2C2DC7-65D0-EE28-8A07-331A84E366FF}"/>
                </a:ext>
              </a:extLst>
            </p:cNvPr>
            <p:cNvSpPr>
              <a:spLocks/>
            </p:cNvSpPr>
            <p:nvPr/>
          </p:nvSpPr>
          <p:spPr bwMode="auto">
            <a:xfrm>
              <a:off x="1338146" y="1638012"/>
              <a:ext cx="1974013" cy="1196627"/>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chemeClr val="accent2"/>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Vogue-ExtraBold" panose="020B0500000000000000" pitchFamily="34" charset="0"/>
                <a:sym typeface="字魂7号-温暖童稚体" panose="00000500000000000000" pitchFamily="2" charset="-122"/>
              </a:endParaRPr>
            </a:p>
          </p:txBody>
        </p:sp>
        <p:sp>
          <p:nvSpPr>
            <p:cNvPr id="16" name="TextBox 15">
              <a:extLst>
                <a:ext uri="{FF2B5EF4-FFF2-40B4-BE49-F238E27FC236}">
                  <a16:creationId xmlns:a16="http://schemas.microsoft.com/office/drawing/2014/main" id="{FBE5007D-F6A1-E622-1B9C-256BC1A1F2E9}"/>
                </a:ext>
              </a:extLst>
            </p:cNvPr>
            <p:cNvSpPr txBox="1"/>
            <p:nvPr/>
          </p:nvSpPr>
          <p:spPr>
            <a:xfrm>
              <a:off x="1804605" y="1924337"/>
              <a:ext cx="1544319" cy="6239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Vogue-ExtraBold" panose="020B0500000000000000" pitchFamily="34" charset="0"/>
                </a:rPr>
                <a:t>Dùng</a:t>
              </a:r>
              <a:r>
                <a:rPr kumimoji="0" lang="en-US" sz="4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Vogue-ExtraBold" panose="020B0500000000000000" pitchFamily="34" charset="0"/>
                </a:rPr>
                <a:t>từ</a:t>
              </a:r>
              <a:endParaRPr kumimoji="0" lang="en-US" sz="4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17" name="Group 16">
            <a:extLst>
              <a:ext uri="{FF2B5EF4-FFF2-40B4-BE49-F238E27FC236}">
                <a16:creationId xmlns:a16="http://schemas.microsoft.com/office/drawing/2014/main" id="{6BED2220-B0ED-02B5-2081-B8761DC2EFBE}"/>
              </a:ext>
            </a:extLst>
          </p:cNvPr>
          <p:cNvGrpSpPr/>
          <p:nvPr/>
        </p:nvGrpSpPr>
        <p:grpSpPr>
          <a:xfrm>
            <a:off x="7048923" y="1649931"/>
            <a:ext cx="4525181" cy="1357542"/>
            <a:chOff x="1230278" y="1638012"/>
            <a:chExt cx="2081881" cy="1196627"/>
          </a:xfrm>
        </p:grpSpPr>
        <p:sp>
          <p:nvSpPr>
            <p:cNvPr id="18" name="Freeform 673">
              <a:extLst>
                <a:ext uri="{FF2B5EF4-FFF2-40B4-BE49-F238E27FC236}">
                  <a16:creationId xmlns:a16="http://schemas.microsoft.com/office/drawing/2014/main" id="{C43A9055-BDF9-97F1-C19E-26DB37D10388}"/>
                </a:ext>
              </a:extLst>
            </p:cNvPr>
            <p:cNvSpPr>
              <a:spLocks/>
            </p:cNvSpPr>
            <p:nvPr/>
          </p:nvSpPr>
          <p:spPr bwMode="auto">
            <a:xfrm>
              <a:off x="1230278" y="1638012"/>
              <a:ext cx="1974013" cy="1196627"/>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chemeClr val="accent2"/>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Vogue-ExtraBold" panose="020B0500000000000000" pitchFamily="34" charset="0"/>
                <a:sym typeface="字魂7号-温暖童稚体" panose="00000500000000000000" pitchFamily="2" charset="-122"/>
              </a:endParaRPr>
            </a:p>
          </p:txBody>
        </p:sp>
        <p:sp>
          <p:nvSpPr>
            <p:cNvPr id="19" name="TextBox 18">
              <a:extLst>
                <a:ext uri="{FF2B5EF4-FFF2-40B4-BE49-F238E27FC236}">
                  <a16:creationId xmlns:a16="http://schemas.microsoft.com/office/drawing/2014/main" id="{102367F7-DC73-8401-FDBC-B2620EE030AF}"/>
                </a:ext>
              </a:extLst>
            </p:cNvPr>
            <p:cNvSpPr txBox="1"/>
            <p:nvPr/>
          </p:nvSpPr>
          <p:spPr>
            <a:xfrm>
              <a:off x="1767840" y="1918671"/>
              <a:ext cx="1544319" cy="6239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latin typeface="Cambria" panose="02040503050406030204" pitchFamily="18" charset="0"/>
                  <a:ea typeface="Cambria" panose="02040503050406030204" pitchFamily="18" charset="0"/>
                  <a:cs typeface="Vogue-ExtraBold" panose="020B0500000000000000" pitchFamily="34" charset="0"/>
                </a:rPr>
                <a:t>Đặt</a:t>
              </a:r>
              <a:r>
                <a:rPr lang="en-US" sz="4000" dirty="0">
                  <a:latin typeface="Cambria" panose="02040503050406030204" pitchFamily="18" charset="0"/>
                  <a:ea typeface="Cambria" panose="02040503050406030204" pitchFamily="18" charset="0"/>
                  <a:cs typeface="Vogue-ExtraBold" panose="020B0500000000000000" pitchFamily="34" charset="0"/>
                </a:rPr>
                <a:t> </a:t>
              </a:r>
              <a:r>
                <a:rPr lang="en-US" sz="4000" dirty="0" err="1">
                  <a:latin typeface="Cambria" panose="02040503050406030204" pitchFamily="18" charset="0"/>
                  <a:ea typeface="Cambria" panose="02040503050406030204" pitchFamily="18" charset="0"/>
                  <a:cs typeface="Vogue-ExtraBold" panose="020B0500000000000000" pitchFamily="34" charset="0"/>
                </a:rPr>
                <a:t>câu</a:t>
              </a:r>
              <a:endParaRPr kumimoji="0" lang="en-US" sz="4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20" name="Group 19">
            <a:extLst>
              <a:ext uri="{FF2B5EF4-FFF2-40B4-BE49-F238E27FC236}">
                <a16:creationId xmlns:a16="http://schemas.microsoft.com/office/drawing/2014/main" id="{E3C1A4D9-39D7-0D83-1D2D-B40B998123CD}"/>
              </a:ext>
            </a:extLst>
          </p:cNvPr>
          <p:cNvGrpSpPr/>
          <p:nvPr/>
        </p:nvGrpSpPr>
        <p:grpSpPr>
          <a:xfrm>
            <a:off x="7203473" y="3171757"/>
            <a:ext cx="4497667" cy="1357542"/>
            <a:chOff x="1338146" y="1638012"/>
            <a:chExt cx="2069223" cy="1196627"/>
          </a:xfrm>
        </p:grpSpPr>
        <p:sp>
          <p:nvSpPr>
            <p:cNvPr id="21" name="Freeform 673">
              <a:extLst>
                <a:ext uri="{FF2B5EF4-FFF2-40B4-BE49-F238E27FC236}">
                  <a16:creationId xmlns:a16="http://schemas.microsoft.com/office/drawing/2014/main" id="{D4A6F0F8-CB3E-3878-331F-FDE980C43C99}"/>
                </a:ext>
              </a:extLst>
            </p:cNvPr>
            <p:cNvSpPr>
              <a:spLocks/>
            </p:cNvSpPr>
            <p:nvPr/>
          </p:nvSpPr>
          <p:spPr bwMode="auto">
            <a:xfrm>
              <a:off x="1338146" y="1638012"/>
              <a:ext cx="1974013" cy="1196627"/>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chemeClr val="accent2"/>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Vogue-ExtraBold" panose="020B0500000000000000" pitchFamily="34" charset="0"/>
                <a:sym typeface="字魂7号-温暖童稚体" panose="00000500000000000000" pitchFamily="2" charset="-122"/>
              </a:endParaRPr>
            </a:p>
          </p:txBody>
        </p:sp>
        <p:sp>
          <p:nvSpPr>
            <p:cNvPr id="22" name="TextBox 21">
              <a:extLst>
                <a:ext uri="{FF2B5EF4-FFF2-40B4-BE49-F238E27FC236}">
                  <a16:creationId xmlns:a16="http://schemas.microsoft.com/office/drawing/2014/main" id="{0719625C-1D78-8958-16BE-77DC1358BE1B}"/>
                </a:ext>
              </a:extLst>
            </p:cNvPr>
            <p:cNvSpPr txBox="1"/>
            <p:nvPr/>
          </p:nvSpPr>
          <p:spPr>
            <a:xfrm>
              <a:off x="1863050" y="1924337"/>
              <a:ext cx="1544319" cy="6239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Vogue-ExtraBold" panose="020B0500000000000000" pitchFamily="34" charset="0"/>
                </a:rPr>
                <a:t>Chính</a:t>
              </a:r>
              <a:r>
                <a:rPr kumimoji="0" lang="en-US" sz="4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Vogue-ExtraBold" panose="020B0500000000000000" pitchFamily="34" charset="0"/>
                </a:rPr>
                <a:t>tả</a:t>
              </a:r>
              <a:endParaRPr kumimoji="0" lang="en-US" sz="4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23" name="Group 22">
            <a:extLst>
              <a:ext uri="{FF2B5EF4-FFF2-40B4-BE49-F238E27FC236}">
                <a16:creationId xmlns:a16="http://schemas.microsoft.com/office/drawing/2014/main" id="{4BB1F7C8-575C-9D9B-827F-346F0EBF9788}"/>
              </a:ext>
            </a:extLst>
          </p:cNvPr>
          <p:cNvGrpSpPr/>
          <p:nvPr/>
        </p:nvGrpSpPr>
        <p:grpSpPr>
          <a:xfrm>
            <a:off x="4954639" y="4852464"/>
            <a:ext cx="5318708" cy="1357542"/>
            <a:chOff x="1338146" y="1638012"/>
            <a:chExt cx="2446956" cy="1196627"/>
          </a:xfrm>
        </p:grpSpPr>
        <p:sp>
          <p:nvSpPr>
            <p:cNvPr id="24" name="Freeform 673">
              <a:extLst>
                <a:ext uri="{FF2B5EF4-FFF2-40B4-BE49-F238E27FC236}">
                  <a16:creationId xmlns:a16="http://schemas.microsoft.com/office/drawing/2014/main" id="{3F270C5A-FF09-4A3F-BC29-50C5AE4BC668}"/>
                </a:ext>
              </a:extLst>
            </p:cNvPr>
            <p:cNvSpPr>
              <a:spLocks/>
            </p:cNvSpPr>
            <p:nvPr/>
          </p:nvSpPr>
          <p:spPr bwMode="auto">
            <a:xfrm>
              <a:off x="1338146" y="1638012"/>
              <a:ext cx="1974013" cy="1196627"/>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chemeClr val="accent2"/>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Vogue-ExtraBold" panose="020B0500000000000000" pitchFamily="34" charset="0"/>
                <a:sym typeface="字魂7号-温暖童稚体" panose="00000500000000000000" pitchFamily="2" charset="-122"/>
              </a:endParaRPr>
            </a:p>
          </p:txBody>
        </p:sp>
        <p:sp>
          <p:nvSpPr>
            <p:cNvPr id="25" name="TextBox 24">
              <a:extLst>
                <a:ext uri="{FF2B5EF4-FFF2-40B4-BE49-F238E27FC236}">
                  <a16:creationId xmlns:a16="http://schemas.microsoft.com/office/drawing/2014/main" id="{64DC88D6-7365-C0A6-5E6E-256F8C1F5304}"/>
                </a:ext>
              </a:extLst>
            </p:cNvPr>
            <p:cNvSpPr txBox="1"/>
            <p:nvPr/>
          </p:nvSpPr>
          <p:spPr>
            <a:xfrm>
              <a:off x="2240783" y="1842520"/>
              <a:ext cx="1544319" cy="6239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Vogue-ExtraBold" panose="020B0500000000000000" pitchFamily="34" charset="0"/>
                </a:rPr>
                <a:t>?</a:t>
              </a:r>
            </a:p>
          </p:txBody>
        </p:sp>
      </p:grpSp>
    </p:spTree>
    <p:extLst>
      <p:ext uri="{BB962C8B-B14F-4D97-AF65-F5344CB8AC3E}">
        <p14:creationId xmlns:p14="http://schemas.microsoft.com/office/powerpoint/2010/main" val="1019797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par>
                                <p:cTn id="35" presetID="53" presetClass="entr" presetSubtype="16"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par>
                                <p:cTn id="40" presetID="53" presetClass="entr" presetSubtype="16"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white background with red lanterns and flowers&#10;&#10;Description automatically generated">
            <a:extLst>
              <a:ext uri="{FF2B5EF4-FFF2-40B4-BE49-F238E27FC236}">
                <a16:creationId xmlns:a16="http://schemas.microsoft.com/office/drawing/2014/main" id="{F46B1185-3C3D-5859-2669-925CB6D40B1F}"/>
              </a:ext>
            </a:extLst>
          </p:cNvPr>
          <p:cNvPicPr>
            <a:picLocks noChangeAspect="1"/>
          </p:cNvPicPr>
          <p:nvPr/>
        </p:nvPicPr>
        <p:blipFill rotWithShape="1">
          <a:blip r:embed="rId2">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pic>
        <p:nvPicPr>
          <p:cNvPr id="13" name="Picture 12" descr="A blue circle with white pages and a yellow sun and text&#10;&#10;Description automatically generated">
            <a:extLst>
              <a:ext uri="{FF2B5EF4-FFF2-40B4-BE49-F238E27FC236}">
                <a16:creationId xmlns:a16="http://schemas.microsoft.com/office/drawing/2014/main" id="{FE433E17-211B-A5B8-2346-632C245D04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0301" y="0"/>
            <a:ext cx="1400175" cy="1111904"/>
          </a:xfrm>
          <a:prstGeom prst="rect">
            <a:avLst/>
          </a:prstGeom>
        </p:spPr>
      </p:pic>
      <p:pic>
        <p:nvPicPr>
          <p:cNvPr id="4" name="Picture 3">
            <a:extLst>
              <a:ext uri="{FF2B5EF4-FFF2-40B4-BE49-F238E27FC236}">
                <a16:creationId xmlns:a16="http://schemas.microsoft.com/office/drawing/2014/main" id="{1C4F55AE-A258-E62E-3A0C-951CBA4941FD}"/>
              </a:ext>
            </a:extLst>
          </p:cNvPr>
          <p:cNvPicPr>
            <a:picLocks noChangeAspect="1"/>
          </p:cNvPicPr>
          <p:nvPr/>
        </p:nvPicPr>
        <p:blipFill>
          <a:blip r:embed="rId4"/>
          <a:stretch>
            <a:fillRect/>
          </a:stretch>
        </p:blipFill>
        <p:spPr>
          <a:xfrm>
            <a:off x="1942978" y="1251351"/>
            <a:ext cx="8306044" cy="2406508"/>
          </a:xfrm>
          <a:prstGeom prst="rect">
            <a:avLst/>
          </a:prstGeom>
        </p:spPr>
      </p:pic>
      <p:pic>
        <p:nvPicPr>
          <p:cNvPr id="2" name="Picture 1">
            <a:extLst>
              <a:ext uri="{FF2B5EF4-FFF2-40B4-BE49-F238E27FC236}">
                <a16:creationId xmlns:a16="http://schemas.microsoft.com/office/drawing/2014/main" id="{AF857C78-2C56-26A3-7634-998DC194C707}"/>
              </a:ext>
            </a:extLst>
          </p:cNvPr>
          <p:cNvPicPr>
            <a:picLocks noChangeAspect="1"/>
          </p:cNvPicPr>
          <p:nvPr/>
        </p:nvPicPr>
        <p:blipFill>
          <a:blip r:embed="rId5"/>
          <a:stretch>
            <a:fillRect/>
          </a:stretch>
        </p:blipFill>
        <p:spPr>
          <a:xfrm>
            <a:off x="3672724" y="3862028"/>
            <a:ext cx="5464080" cy="2791803"/>
          </a:xfrm>
          <a:prstGeom prst="rect">
            <a:avLst/>
          </a:prstGeom>
        </p:spPr>
      </p:pic>
    </p:spTree>
    <p:extLst>
      <p:ext uri="{BB962C8B-B14F-4D97-AF65-F5344CB8AC3E}">
        <p14:creationId xmlns:p14="http://schemas.microsoft.com/office/powerpoint/2010/main" val="375366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6" name="Group 5">
            <a:extLst>
              <a:ext uri="{FF2B5EF4-FFF2-40B4-BE49-F238E27FC236}">
                <a16:creationId xmlns:a16="http://schemas.microsoft.com/office/drawing/2014/main" id="{93D03C33-EDE2-B941-22F3-121F321965EC}"/>
              </a:ext>
            </a:extLst>
          </p:cNvPr>
          <p:cNvGrpSpPr/>
          <p:nvPr/>
        </p:nvGrpSpPr>
        <p:grpSpPr>
          <a:xfrm>
            <a:off x="20" y="1282"/>
            <a:ext cx="12191980" cy="6856718"/>
            <a:chOff x="20" y="1282"/>
            <a:chExt cx="12191980" cy="6856718"/>
          </a:xfrm>
        </p:grpSpPr>
        <p:pic>
          <p:nvPicPr>
            <p:cNvPr id="4" name="Picture 3" descr="A group of food items&#10;&#10;Description automatically generated">
              <a:extLst>
                <a:ext uri="{FF2B5EF4-FFF2-40B4-BE49-F238E27FC236}">
                  <a16:creationId xmlns:a16="http://schemas.microsoft.com/office/drawing/2014/main" id="{5FF0221B-884C-77EA-F545-1B676AE50031}"/>
                </a:ext>
              </a:extLst>
            </p:cNvPr>
            <p:cNvPicPr>
              <a:picLocks noChangeAspect="1"/>
            </p:cNvPicPr>
            <p:nvPr/>
          </p:nvPicPr>
          <p:blipFill rotWithShape="1">
            <a:blip r:embed="rId2">
              <a:extLst>
                <a:ext uri="{28A0092B-C50C-407E-A947-70E740481C1C}">
                  <a14:useLocalDpi xmlns:a14="http://schemas.microsoft.com/office/drawing/2010/main" val="0"/>
                </a:ext>
              </a:extLst>
            </a:blip>
            <a:srcRect t="11664" b="4082"/>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5130E25D-D3EF-3B49-4EE2-DBB2F395BE52}"/>
                </a:ext>
              </a:extLst>
            </p:cNvPr>
            <p:cNvSpPr/>
            <p:nvPr/>
          </p:nvSpPr>
          <p:spPr>
            <a:xfrm>
              <a:off x="5083629" y="1981199"/>
              <a:ext cx="2514600" cy="2188029"/>
            </a:xfrm>
            <a:prstGeom prst="roundRect">
              <a:avLst/>
            </a:prstGeom>
            <a:solidFill>
              <a:srgbClr val="DB34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8" name="Picture 7">
            <a:extLst>
              <a:ext uri="{FF2B5EF4-FFF2-40B4-BE49-F238E27FC236}">
                <a16:creationId xmlns:a16="http://schemas.microsoft.com/office/drawing/2014/main" id="{CAD15B55-04B7-40DC-FC6A-C77CFCA6F61A}"/>
              </a:ext>
            </a:extLst>
          </p:cNvPr>
          <p:cNvPicPr>
            <a:picLocks noChangeAspect="1"/>
          </p:cNvPicPr>
          <p:nvPr/>
        </p:nvPicPr>
        <p:blipFill>
          <a:blip r:embed="rId3"/>
          <a:stretch>
            <a:fillRect/>
          </a:stretch>
        </p:blipFill>
        <p:spPr>
          <a:xfrm>
            <a:off x="4090279" y="2167152"/>
            <a:ext cx="5466381" cy="1432178"/>
          </a:xfrm>
          <a:prstGeom prst="rect">
            <a:avLst/>
          </a:prstGeom>
        </p:spPr>
      </p:pic>
    </p:spTree>
    <p:extLst>
      <p:ext uri="{BB962C8B-B14F-4D97-AF65-F5344CB8AC3E}">
        <p14:creationId xmlns:p14="http://schemas.microsoft.com/office/powerpoint/2010/main" val="1164502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ld MacDonald Had a Farm - DJ Raphi _ Kids Dance &amp; Sing">
            <a:hlinkClick r:id="" action="ppaction://media"/>
            <a:extLst>
              <a:ext uri="{FF2B5EF4-FFF2-40B4-BE49-F238E27FC236}">
                <a16:creationId xmlns:a16="http://schemas.microsoft.com/office/drawing/2014/main" id="{7A6E1223-EEF3-4EA0-236F-5E17F9A2822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46607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3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615043" y="261257"/>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1422962" y="492166"/>
            <a:ext cx="9346076" cy="1042883"/>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noProof="0" dirty="0">
                <a:solidFill>
                  <a:srgbClr val="ED7D31">
                    <a:lumMod val="50000"/>
                  </a:srgbClr>
                </a:solidFill>
                <a:latin typeface="#9Slide07 Cadena" panose="02000503000000020004" pitchFamily="2" charset="0"/>
              </a:rPr>
              <a:t>Đề bài: Viết hướng dẫn sử dụng một đồ dùng quen thuộc với em</a:t>
            </a:r>
            <a:endPar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ndParaRPr>
          </a:p>
        </p:txBody>
      </p:sp>
      <p:sp>
        <p:nvSpPr>
          <p:cNvPr id="9" name="Rectangle: Rounded Corners 8">
            <a:extLst>
              <a:ext uri="{FF2B5EF4-FFF2-40B4-BE49-F238E27FC236}">
                <a16:creationId xmlns:a16="http://schemas.microsoft.com/office/drawing/2014/main" id="{60CB5E0B-6B9C-FAFE-2E27-FEEA07003B7D}"/>
              </a:ext>
            </a:extLst>
          </p:cNvPr>
          <p:cNvSpPr/>
          <p:nvPr/>
        </p:nvSpPr>
        <p:spPr>
          <a:xfrm>
            <a:off x="968829" y="5323114"/>
            <a:ext cx="3331028" cy="92416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ea typeface="Cambria" panose="02040503050406030204" pitchFamily="18" charset="0"/>
              </a:rPr>
              <a:t>Mũ bảo hiểm</a:t>
            </a:r>
            <a:endParaRPr lang="vi-VN" sz="3200" dirty="0">
              <a:solidFill>
                <a:schemeClr val="tx1"/>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A0B1B516-9CCE-07FF-A641-4E71F1293FC4}"/>
              </a:ext>
            </a:extLst>
          </p:cNvPr>
          <p:cNvSpPr/>
          <p:nvPr/>
        </p:nvSpPr>
        <p:spPr>
          <a:xfrm>
            <a:off x="4778829" y="5323114"/>
            <a:ext cx="2373085" cy="587829"/>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ea typeface="Cambria" panose="02040503050406030204" pitchFamily="18" charset="0"/>
              </a:rPr>
              <a:t>Xe đạp</a:t>
            </a:r>
            <a:endParaRPr lang="vi-VN" sz="3200" dirty="0">
              <a:solidFill>
                <a:schemeClr val="tx1"/>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B6674D00-4B2B-842C-095C-876506699ECC}"/>
              </a:ext>
            </a:extLst>
          </p:cNvPr>
          <p:cNvSpPr/>
          <p:nvPr/>
        </p:nvSpPr>
        <p:spPr>
          <a:xfrm>
            <a:off x="7892145" y="5322951"/>
            <a:ext cx="2779340" cy="587829"/>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ea typeface="Cambria" panose="02040503050406030204" pitchFamily="18" charset="0"/>
              </a:rPr>
              <a:t>Ti vi</a:t>
            </a:r>
            <a:endParaRPr lang="vi-VN" sz="3200" dirty="0">
              <a:solidFill>
                <a:schemeClr val="tx1"/>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F23B9120-A150-20C3-259B-5D2E29E2B4AE}"/>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656192" y="1740526"/>
            <a:ext cx="8879615" cy="3376948"/>
          </a:xfrm>
          <a:prstGeom prst="rect">
            <a:avLst/>
          </a:prstGeom>
        </p:spPr>
      </p:pic>
    </p:spTree>
    <p:extLst>
      <p:ext uri="{BB962C8B-B14F-4D97-AF65-F5344CB8AC3E}">
        <p14:creationId xmlns:p14="http://schemas.microsoft.com/office/powerpoint/2010/main" val="2226532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615043" y="261257"/>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1422962" y="492166"/>
            <a:ext cx="2343495" cy="683491"/>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1. Chuẩn</a:t>
            </a:r>
            <a:r>
              <a:rPr kumimoji="0" lang="en-US" sz="3000" b="1" i="0" u="none" strike="noStrike" kern="1200" cap="none" spc="0" normalizeH="0" noProof="0" dirty="0">
                <a:ln>
                  <a:noFill/>
                </a:ln>
                <a:solidFill>
                  <a:srgbClr val="ED7D31">
                    <a:lumMod val="50000"/>
                  </a:srgbClr>
                </a:solidFill>
                <a:effectLst/>
                <a:uLnTx/>
                <a:uFillTx/>
                <a:latin typeface="#9Slide07 Cadena" panose="02000503000000020004" pitchFamily="2" charset="0"/>
                <a:ea typeface="+mn-ea"/>
                <a:cs typeface="+mn-cs"/>
              </a:rPr>
              <a:t> bị</a:t>
            </a:r>
            <a:endPar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
        <p:nvSpPr>
          <p:cNvPr id="2" name="TextBox 1">
            <a:extLst>
              <a:ext uri="{FF2B5EF4-FFF2-40B4-BE49-F238E27FC236}">
                <a16:creationId xmlns:a16="http://schemas.microsoft.com/office/drawing/2014/main" id="{78E87574-DFD2-6F33-51EF-292E5B57E3B2}"/>
              </a:ext>
            </a:extLst>
          </p:cNvPr>
          <p:cNvSpPr txBox="1"/>
          <p:nvPr/>
        </p:nvSpPr>
        <p:spPr>
          <a:xfrm>
            <a:off x="895350" y="1503570"/>
            <a:ext cx="1040130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Chọn một đồ dùng để hướng dẫn sử dụng</a:t>
            </a:r>
            <a:endParaRPr lang="vi-VN" sz="32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28170BE5-F563-BA90-0B6D-1F26B6D7F3C6}"/>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442388" y="2348320"/>
            <a:ext cx="9307224" cy="3539569"/>
          </a:xfrm>
          <a:prstGeom prst="rect">
            <a:avLst/>
          </a:prstGeom>
        </p:spPr>
      </p:pic>
    </p:spTree>
    <p:extLst>
      <p:ext uri="{BB962C8B-B14F-4D97-AF65-F5344CB8AC3E}">
        <p14:creationId xmlns:p14="http://schemas.microsoft.com/office/powerpoint/2010/main" val="4205087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5"/>
                                        </p:tgtEl>
                                        <p:attrNameLst>
                                          <p:attrName>ppt_x</p:attrName>
                                        </p:attrNameLst>
                                      </p:cBhvr>
                                      <p:tavLst>
                                        <p:tav tm="0">
                                          <p:val>
                                            <p:strVal val="ppt_x"/>
                                          </p:val>
                                        </p:tav>
                                        <p:tav tm="100000">
                                          <p:val>
                                            <p:strVal val="ppt_x"/>
                                          </p:val>
                                        </p:tav>
                                      </p:tavLst>
                                    </p:anim>
                                    <p:anim calcmode="lin" valueType="num">
                                      <p:cBhvr additive="base">
                                        <p:cTn id="12" dur="500"/>
                                        <p:tgtEl>
                                          <p:spTgt spid="5"/>
                                        </p:tgtEl>
                                        <p:attrNameLst>
                                          <p:attrName>ppt_y</p:attrName>
                                        </p:attrNameLst>
                                      </p:cBhvr>
                                      <p:tavLst>
                                        <p:tav tm="0">
                                          <p:val>
                                            <p:strVal val="ppt_y"/>
                                          </p:val>
                                        </p:tav>
                                        <p:tav tm="100000">
                                          <p:val>
                                            <p:strVal val="1+ppt_h/2"/>
                                          </p:val>
                                        </p:tav>
                                      </p:tavLst>
                                    </p:anim>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ctangular frame with objects on it&#10;&#10;Description automatically generated">
            <a:extLst>
              <a:ext uri="{FF2B5EF4-FFF2-40B4-BE49-F238E27FC236}">
                <a16:creationId xmlns:a16="http://schemas.microsoft.com/office/drawing/2014/main" id="{6450170B-98A5-B477-6DC9-89C91D2AB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9" y="0"/>
            <a:ext cx="12322629" cy="6858000"/>
          </a:xfrm>
          <a:prstGeom prst="rect">
            <a:avLst/>
          </a:prstGeom>
        </p:spPr>
      </p:pic>
      <p:sp>
        <p:nvSpPr>
          <p:cNvPr id="14" name="Rectangle: Rounded Corners 13">
            <a:extLst>
              <a:ext uri="{FF2B5EF4-FFF2-40B4-BE49-F238E27FC236}">
                <a16:creationId xmlns:a16="http://schemas.microsoft.com/office/drawing/2014/main" id="{1B527A31-D8D4-0D62-CE3C-52EE924A9FDC}"/>
              </a:ext>
            </a:extLst>
          </p:cNvPr>
          <p:cNvSpPr/>
          <p:nvPr/>
        </p:nvSpPr>
        <p:spPr>
          <a:xfrm>
            <a:off x="1431471" y="1531204"/>
            <a:ext cx="9203872" cy="417291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914E2C9F-FA07-62E5-11C9-16F1EC3C91C3}"/>
              </a:ext>
            </a:extLst>
          </p:cNvPr>
          <p:cNvSpPr txBox="1"/>
          <p:nvPr/>
        </p:nvSpPr>
        <p:spPr>
          <a:xfrm>
            <a:off x="1616528" y="1847944"/>
            <a:ext cx="8958943" cy="3539430"/>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Xác định nội dung hướng dẫn:</a:t>
            </a:r>
          </a:p>
          <a:p>
            <a:pPr algn="just"/>
            <a:r>
              <a:rPr lang="en-US" sz="2800" b="1" dirty="0">
                <a:latin typeface="Cambria" panose="02040503050406030204" pitchFamily="18" charset="0"/>
                <a:ea typeface="Cambria" panose="02040503050406030204" pitchFamily="18" charset="0"/>
              </a:rPr>
              <a:t>	Trước khi sử dụng sản phẩm: Hướng dẫn kiểm tra sản phẩm trước khi sử dụng (để đảm bảo an toàn và hiệu quả)</a:t>
            </a:r>
          </a:p>
          <a:p>
            <a:pPr algn="just"/>
            <a:r>
              <a:rPr lang="en-US" sz="2800" b="1" dirty="0">
                <a:latin typeface="Cambria" panose="02040503050406030204" pitchFamily="18" charset="0"/>
                <a:ea typeface="Cambria" panose="02040503050406030204" pitchFamily="18" charset="0"/>
              </a:rPr>
              <a:t>	Khi sử dụng sản phẩm: Chỉ ra các bước sử dụng sản phẩm theo đúng trình tự </a:t>
            </a:r>
          </a:p>
          <a:p>
            <a:pPr algn="just"/>
            <a:r>
              <a:rPr lang="en-US" sz="2800" b="1" dirty="0">
                <a:latin typeface="Cambria" panose="02040503050406030204" pitchFamily="18" charset="0"/>
                <a:ea typeface="Cambria" panose="02040503050406030204" pitchFamily="18" charset="0"/>
              </a:rPr>
              <a:t>	Sau khi sử dụng sản phẩm: Hướng dẫn cách cất giữ, bảo quản sản phẩm.  </a:t>
            </a:r>
            <a:endParaRPr lang="vi-VN"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112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615043" y="261257"/>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4000" b="0" i="0" dirty="0">
              <a:solidFill>
                <a:srgbClr val="000000"/>
              </a:solidFill>
              <a:effectLst/>
              <a:latin typeface="Cambria" panose="02040503050406030204" pitchFamily="18" charset="0"/>
              <a:ea typeface="Cambria" panose="02040503050406030204" pitchFamily="18" charset="0"/>
            </a:endParaRPr>
          </a:p>
          <a:p>
            <a:pPr algn="just"/>
            <a:endParaRPr lang="en-US" sz="3600" dirty="0">
              <a:solidFill>
                <a:srgbClr val="000000"/>
              </a:solidFill>
              <a:latin typeface="Cambria" panose="02040503050406030204" pitchFamily="18" charset="0"/>
              <a:ea typeface="Cambria" panose="02040503050406030204" pitchFamily="18" charset="0"/>
            </a:endParaRPr>
          </a:p>
          <a:p>
            <a:pPr algn="just"/>
            <a:r>
              <a:rPr lang="vi-VN" sz="3600" b="0" i="0" dirty="0">
                <a:solidFill>
                  <a:srgbClr val="000000"/>
                </a:solidFill>
                <a:effectLst/>
                <a:latin typeface="Cambria" panose="02040503050406030204" pitchFamily="18" charset="0"/>
                <a:ea typeface="Cambria" panose="02040503050406030204" pitchFamily="18" charset="0"/>
              </a:rPr>
              <a:t>Chọn một đồ dùng: máy sấy tóc</a:t>
            </a:r>
          </a:p>
          <a:p>
            <a:pPr algn="just"/>
            <a:r>
              <a:rPr lang="vi-VN" sz="3600" b="0" i="0" dirty="0">
                <a:solidFill>
                  <a:srgbClr val="000000"/>
                </a:solidFill>
                <a:effectLst/>
                <a:latin typeface="Cambria" panose="02040503050406030204" pitchFamily="18" charset="0"/>
                <a:ea typeface="Cambria" panose="02040503050406030204" pitchFamily="18" charset="0"/>
              </a:rPr>
              <a:t>- Xác dịnh nội dung hướng dẫn:</a:t>
            </a:r>
          </a:p>
          <a:p>
            <a:pPr algn="just"/>
            <a:r>
              <a:rPr lang="vi-VN" sz="3600" b="0" i="0" dirty="0">
                <a:solidFill>
                  <a:srgbClr val="000000"/>
                </a:solidFill>
                <a:effectLst/>
                <a:latin typeface="Cambria" panose="02040503050406030204" pitchFamily="18" charset="0"/>
                <a:ea typeface="Cambria" panose="02040503050406030204" pitchFamily="18" charset="0"/>
              </a:rPr>
              <a:t>+ Trước khi sử dụng: Kiểm tra máy sấy: dây diện có bị đứt, hở,....</a:t>
            </a:r>
          </a:p>
          <a:p>
            <a:pPr algn="just"/>
            <a:r>
              <a:rPr lang="vi-VN" sz="3600" b="0" i="0" dirty="0">
                <a:solidFill>
                  <a:srgbClr val="000000"/>
                </a:solidFill>
                <a:effectLst/>
                <a:latin typeface="Cambria" panose="02040503050406030204" pitchFamily="18" charset="0"/>
                <a:ea typeface="Cambria" panose="02040503050406030204" pitchFamily="18" charset="0"/>
              </a:rPr>
              <a:t>+ Trong khi sử dụng:</a:t>
            </a:r>
          </a:p>
          <a:p>
            <a:pPr algn="just"/>
            <a:r>
              <a:rPr lang="vi-VN" sz="3600" b="0" i="0" dirty="0">
                <a:solidFill>
                  <a:srgbClr val="000000"/>
                </a:solidFill>
                <a:effectLst/>
                <a:latin typeface="Cambria" panose="02040503050406030204" pitchFamily="18" charset="0"/>
                <a:ea typeface="Cambria" panose="02040503050406030204" pitchFamily="18" charset="0"/>
              </a:rPr>
              <a:t>Bước 1: Bật máy sấy, lựa chọn chế độ sấy vừa phải.</a:t>
            </a:r>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1422962" y="492166"/>
            <a:ext cx="2343495" cy="683491"/>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1. Chuẩn</a:t>
            </a:r>
            <a:r>
              <a:rPr kumimoji="0" lang="en-US" sz="3000" b="1" i="0" u="none" strike="noStrike" kern="1200" cap="none" spc="0" normalizeH="0" noProof="0" dirty="0">
                <a:ln>
                  <a:noFill/>
                </a:ln>
                <a:solidFill>
                  <a:srgbClr val="ED7D31">
                    <a:lumMod val="50000"/>
                  </a:srgbClr>
                </a:solidFill>
                <a:effectLst/>
                <a:uLnTx/>
                <a:uFillTx/>
                <a:latin typeface="#9Slide07 Cadena" panose="02000503000000020004" pitchFamily="2" charset="0"/>
                <a:ea typeface="+mn-ea"/>
                <a:cs typeface="+mn-cs"/>
              </a:rPr>
              <a:t> bị</a:t>
            </a:r>
            <a:endPar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
        <p:nvSpPr>
          <p:cNvPr id="2" name="TextBox 1">
            <a:extLst>
              <a:ext uri="{FF2B5EF4-FFF2-40B4-BE49-F238E27FC236}">
                <a16:creationId xmlns:a16="http://schemas.microsoft.com/office/drawing/2014/main" id="{78E87574-DFD2-6F33-51EF-292E5B57E3B2}"/>
              </a:ext>
            </a:extLst>
          </p:cNvPr>
          <p:cNvSpPr txBox="1"/>
          <p:nvPr/>
        </p:nvSpPr>
        <p:spPr>
          <a:xfrm>
            <a:off x="895350" y="1175657"/>
            <a:ext cx="10401300" cy="1200329"/>
          </a:xfrm>
          <a:prstGeom prst="rect">
            <a:avLst/>
          </a:prstGeom>
          <a:noFill/>
        </p:spPr>
        <p:txBody>
          <a:bodyPr wrap="square" rtlCol="0">
            <a:spAutoFit/>
          </a:bodyPr>
          <a:lstStyle/>
          <a:p>
            <a:r>
              <a:rPr lang="en-US" sz="3600" b="1" dirty="0">
                <a:solidFill>
                  <a:srgbClr val="DB3422"/>
                </a:solidFill>
                <a:latin typeface="Cambria" panose="02040503050406030204" pitchFamily="18" charset="0"/>
                <a:ea typeface="Cambria" panose="02040503050406030204" pitchFamily="18" charset="0"/>
              </a:rPr>
              <a:t>Chọn một đồ dùng để hướng dẫn sử dụng: Máy sấy tóc</a:t>
            </a:r>
            <a:endParaRPr lang="vi-VN" sz="3600" b="1" dirty="0">
              <a:solidFill>
                <a:srgbClr val="DB342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7247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767443" y="272143"/>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3600" b="0" i="0" dirty="0">
              <a:solidFill>
                <a:srgbClr val="000000"/>
              </a:solidFill>
              <a:effectLst/>
              <a:latin typeface="Cambria" panose="02040503050406030204" pitchFamily="18" charset="0"/>
              <a:ea typeface="Cambria" panose="02040503050406030204" pitchFamily="18" charset="0"/>
            </a:endParaRPr>
          </a:p>
          <a:p>
            <a:pPr algn="just"/>
            <a:endParaRPr lang="en-US" sz="3600" dirty="0">
              <a:solidFill>
                <a:srgbClr val="000000"/>
              </a:solidFill>
              <a:latin typeface="Cambria" panose="02040503050406030204" pitchFamily="18" charset="0"/>
              <a:ea typeface="Cambria" panose="02040503050406030204" pitchFamily="18" charset="0"/>
            </a:endParaRPr>
          </a:p>
          <a:p>
            <a:pPr algn="just"/>
            <a:endParaRPr lang="en-US" sz="3600" b="0" i="0" dirty="0">
              <a:solidFill>
                <a:srgbClr val="000000"/>
              </a:solidFill>
              <a:effectLst/>
              <a:latin typeface="Cambria" panose="02040503050406030204" pitchFamily="18" charset="0"/>
              <a:ea typeface="Cambria" panose="02040503050406030204" pitchFamily="18" charset="0"/>
            </a:endParaRPr>
          </a:p>
          <a:p>
            <a:pPr algn="just"/>
            <a:r>
              <a:rPr lang="vi-VN" sz="3600" b="0" i="0" dirty="0">
                <a:solidFill>
                  <a:srgbClr val="000000"/>
                </a:solidFill>
                <a:effectLst/>
                <a:latin typeface="Cambria" panose="02040503050406030204" pitchFamily="18" charset="0"/>
                <a:ea typeface="Cambria" panose="02040503050406030204" pitchFamily="18" charset="0"/>
              </a:rPr>
              <a:t>Bước 2: Duy trì khoảng cách giữa máy sấy và tóc.</a:t>
            </a:r>
          </a:p>
          <a:p>
            <a:pPr algn="just"/>
            <a:r>
              <a:rPr lang="vi-VN" sz="3600" b="0" i="0" dirty="0">
                <a:solidFill>
                  <a:srgbClr val="000000"/>
                </a:solidFill>
                <a:effectLst/>
                <a:latin typeface="Cambria" panose="02040503050406030204" pitchFamily="18" charset="0"/>
                <a:ea typeface="Cambria" panose="02040503050406030204" pitchFamily="18" charset="0"/>
              </a:rPr>
              <a:t>Bước 3: Liên tục đảo chiều luồng sấy khí sấy.</a:t>
            </a:r>
          </a:p>
          <a:p>
            <a:pPr algn="just"/>
            <a:r>
              <a:rPr lang="vi-VN" sz="3600" b="0" i="0" dirty="0">
                <a:solidFill>
                  <a:srgbClr val="000000"/>
                </a:solidFill>
                <a:effectLst/>
                <a:latin typeface="Cambria" panose="02040503050406030204" pitchFamily="18" charset="0"/>
                <a:ea typeface="Cambria" panose="02040503050406030204" pitchFamily="18" charset="0"/>
              </a:rPr>
              <a:t>Bước 4: Tắt máy sấy.</a:t>
            </a:r>
          </a:p>
          <a:p>
            <a:pPr algn="just"/>
            <a:r>
              <a:rPr lang="vi-VN" sz="3600" b="0" i="0" dirty="0">
                <a:solidFill>
                  <a:srgbClr val="000000"/>
                </a:solidFill>
                <a:effectLst/>
                <a:latin typeface="Cambria" panose="02040503050406030204" pitchFamily="18" charset="0"/>
                <a:ea typeface="Cambria" panose="02040503050406030204" pitchFamily="18" charset="0"/>
              </a:rPr>
              <a:t>- Sau khi sử dụng: Vệ sinh máy sấy</a:t>
            </a:r>
          </a:p>
          <a:p>
            <a:pPr algn="just"/>
            <a:endParaRPr lang="vi-VN" sz="3200" b="0" i="0" dirty="0">
              <a:solidFill>
                <a:srgbClr val="000000"/>
              </a:solidFill>
              <a:effectLst/>
              <a:latin typeface="Cambria" panose="02040503050406030204" pitchFamily="18" charset="0"/>
              <a:ea typeface="Cambria" panose="02040503050406030204" pitchFamily="18" charset="0"/>
            </a:endParaRPr>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1422962" y="492166"/>
            <a:ext cx="2343495" cy="683491"/>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1. Chuẩn</a:t>
            </a:r>
            <a:r>
              <a:rPr kumimoji="0" lang="en-US" sz="3000" b="1" i="0" u="none" strike="noStrike" kern="1200" cap="none" spc="0" normalizeH="0" noProof="0" dirty="0">
                <a:ln>
                  <a:noFill/>
                </a:ln>
                <a:solidFill>
                  <a:srgbClr val="ED7D31">
                    <a:lumMod val="50000"/>
                  </a:srgbClr>
                </a:solidFill>
                <a:effectLst/>
                <a:uLnTx/>
                <a:uFillTx/>
                <a:latin typeface="#9Slide07 Cadena" panose="02000503000000020004" pitchFamily="2" charset="0"/>
                <a:ea typeface="+mn-ea"/>
                <a:cs typeface="+mn-cs"/>
              </a:rPr>
              <a:t> bị</a:t>
            </a:r>
            <a:endPar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
        <p:nvSpPr>
          <p:cNvPr id="2" name="TextBox 1">
            <a:extLst>
              <a:ext uri="{FF2B5EF4-FFF2-40B4-BE49-F238E27FC236}">
                <a16:creationId xmlns:a16="http://schemas.microsoft.com/office/drawing/2014/main" id="{78E87574-DFD2-6F33-51EF-292E5B57E3B2}"/>
              </a:ext>
            </a:extLst>
          </p:cNvPr>
          <p:cNvSpPr txBox="1"/>
          <p:nvPr/>
        </p:nvSpPr>
        <p:spPr>
          <a:xfrm>
            <a:off x="1047750" y="1395680"/>
            <a:ext cx="10401300" cy="1200329"/>
          </a:xfrm>
          <a:prstGeom prst="rect">
            <a:avLst/>
          </a:prstGeom>
          <a:noFill/>
        </p:spPr>
        <p:txBody>
          <a:bodyPr wrap="square" rtlCol="0">
            <a:spAutoFit/>
          </a:bodyPr>
          <a:lstStyle/>
          <a:p>
            <a:r>
              <a:rPr lang="en-US" sz="3600" b="1" dirty="0">
                <a:solidFill>
                  <a:srgbClr val="DB3422"/>
                </a:solidFill>
                <a:latin typeface="Cambria" panose="02040503050406030204" pitchFamily="18" charset="0"/>
                <a:ea typeface="Cambria" panose="02040503050406030204" pitchFamily="18" charset="0"/>
              </a:rPr>
              <a:t>Chọn một đồ dùng để hướng dẫn sử dụng: Máy sấy tóc</a:t>
            </a:r>
            <a:endParaRPr lang="vi-VN" sz="3600" b="1" dirty="0">
              <a:solidFill>
                <a:srgbClr val="DB342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019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1504" y="0"/>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613529" y="270860"/>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Hướng dẫn sử dụng máy sấy tóc</a:t>
            </a:r>
          </a:p>
          <a:p>
            <a:pPr algn="just"/>
            <a:r>
              <a:rPr lang="vi-VN" sz="2800" b="0" i="0" dirty="0">
                <a:solidFill>
                  <a:srgbClr val="000000"/>
                </a:solidFill>
                <a:effectLst/>
                <a:latin typeface="Cambria" panose="02040503050406030204" pitchFamily="18" charset="0"/>
                <a:ea typeface="Cambria" panose="02040503050406030204" pitchFamily="18" charset="0"/>
              </a:rPr>
              <a:t>- Trước khi sử dụng: Kiểm tra máy sấy: dây diện có bị đứt, hở,....</a:t>
            </a:r>
          </a:p>
          <a:p>
            <a:pPr algn="just"/>
            <a:r>
              <a:rPr lang="vi-VN" sz="2800" b="0" i="0" dirty="0">
                <a:solidFill>
                  <a:srgbClr val="000000"/>
                </a:solidFill>
                <a:effectLst/>
                <a:latin typeface="Cambria" panose="02040503050406030204" pitchFamily="18" charset="0"/>
                <a:ea typeface="Cambria" panose="02040503050406030204" pitchFamily="18" charset="0"/>
              </a:rPr>
              <a:t>- Trong khi sử dụng:</a:t>
            </a:r>
            <a:endParaRPr lang="vi-VN" sz="2800" b="1" i="0" dirty="0">
              <a:solidFill>
                <a:srgbClr val="000000"/>
              </a:solidFill>
              <a:effectLst/>
              <a:latin typeface="Cambria" panose="02040503050406030204" pitchFamily="18" charset="0"/>
              <a:ea typeface="Cambria" panose="02040503050406030204" pitchFamily="18" charset="0"/>
            </a:endParaRPr>
          </a:p>
          <a:p>
            <a:pPr algn="just"/>
            <a:r>
              <a:rPr lang="vi-VN" sz="2800" b="1" i="0" dirty="0">
                <a:solidFill>
                  <a:srgbClr val="000000"/>
                </a:solidFill>
                <a:effectLst/>
                <a:latin typeface="Cambria" panose="02040503050406030204" pitchFamily="18" charset="0"/>
                <a:ea typeface="Cambria" panose="02040503050406030204" pitchFamily="18" charset="0"/>
              </a:rPr>
              <a:t>Bước 1: Bật máy sấy, lựa chọn chế độ sấy vừa phải.</a:t>
            </a:r>
          </a:p>
          <a:p>
            <a:pPr algn="just"/>
            <a:r>
              <a:rPr lang="vi-VN" sz="2800" b="0" i="0" dirty="0">
                <a:solidFill>
                  <a:srgbClr val="000000"/>
                </a:solidFill>
                <a:effectLst/>
                <a:latin typeface="Cambria" panose="02040503050406030204" pitchFamily="18" charset="0"/>
                <a:ea typeface="Cambria" panose="02040503050406030204" pitchFamily="18" charset="0"/>
              </a:rPr>
              <a:t>+ Thông thường máy sấy thường có 3 chế độ nhiệt: sấy mát, sấy ấm, sấy nóng. Và 3 chế độ gió: nhẹ, vừa, mạnh. Sử dụng các nút bấm trên thân máy để lựa chọn chế độ sấy phù hợp.</a:t>
            </a:r>
          </a:p>
          <a:p>
            <a:pPr algn="just"/>
            <a:r>
              <a:rPr lang="vi-VN" sz="2800" b="0" i="0" dirty="0">
                <a:solidFill>
                  <a:srgbClr val="000000"/>
                </a:solidFill>
                <a:effectLst/>
                <a:latin typeface="Cambria" panose="02040503050406030204" pitchFamily="18" charset="0"/>
                <a:ea typeface="Cambria" panose="02040503050406030204" pitchFamily="18" charset="0"/>
              </a:rPr>
              <a:t>+ Không nên sấy tóc ngay sau khi vừa gội đầu xong. Tốt nhất nên lau khô tóc bằng khăn mềm trước rồi mới sấy.</a:t>
            </a:r>
          </a:p>
          <a:p>
            <a:pPr algn="just"/>
            <a:r>
              <a:rPr lang="vi-VN" sz="2800" b="0" i="0" dirty="0">
                <a:solidFill>
                  <a:srgbClr val="000000"/>
                </a:solidFill>
                <a:effectLst/>
                <a:latin typeface="Cambria" panose="02040503050406030204" pitchFamily="18" charset="0"/>
                <a:ea typeface="Cambria" panose="02040503050406030204" pitchFamily="18" charset="0"/>
              </a:rPr>
              <a:t>+ Nên sử dụng tốc độ thấp nhất khi sấy khô tóc, tầm 57 độ là tốt nhất. Nhiệt độ này sẽ giúp tóc vẫn còn duy trì độ ẩm thích hợp, tóc sẽ mềm mượt và không bị gãy rụng. Nếu máy sấy có chế độ thổi mát thì nên sử dụng chế độ này.</a:t>
            </a:r>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1284515" y="38307"/>
            <a:ext cx="1491343" cy="465107"/>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1. Viết</a:t>
            </a:r>
            <a:r>
              <a:rPr kumimoji="0" lang="en-US" sz="3000" b="1" i="0" u="none" strike="noStrike" kern="1200" cap="none" spc="0" normalizeH="0" noProof="0" dirty="0">
                <a:ln>
                  <a:noFill/>
                </a:ln>
                <a:solidFill>
                  <a:srgbClr val="ED7D31">
                    <a:lumMod val="50000"/>
                  </a:srgbClr>
                </a:solidFill>
                <a:effectLst/>
                <a:uLnTx/>
                <a:uFillTx/>
                <a:latin typeface="#9Slide07 Cadena" panose="02000503000000020004" pitchFamily="2" charset="0"/>
                <a:ea typeface="+mn-ea"/>
                <a:cs typeface="+mn-cs"/>
              </a:rPr>
              <a:t> </a:t>
            </a:r>
            <a:endPar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2352428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793">
      <a:dk1>
        <a:sysClr val="windowText" lastClr="000000"/>
      </a:dk1>
      <a:lt1>
        <a:sysClr val="window" lastClr="FFFFFF"/>
      </a:lt1>
      <a:dk2>
        <a:srgbClr val="44546A"/>
      </a:dk2>
      <a:lt2>
        <a:srgbClr val="E7E6E6"/>
      </a:lt2>
      <a:accent1>
        <a:srgbClr val="FFB3B8"/>
      </a:accent1>
      <a:accent2>
        <a:srgbClr val="2ABADA"/>
      </a:accent2>
      <a:accent3>
        <a:srgbClr val="FFB3B8"/>
      </a:accent3>
      <a:accent4>
        <a:srgbClr val="2ABADA"/>
      </a:accent4>
      <a:accent5>
        <a:srgbClr val="FFB3B8"/>
      </a:accent5>
      <a:accent6>
        <a:srgbClr val="2ABADA"/>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TotalTime>
  <Words>697</Words>
  <Application>Microsoft Office PowerPoint</Application>
  <PresentationFormat>Widescreen</PresentationFormat>
  <Paragraphs>56</Paragraphs>
  <Slides>14</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等线</vt:lpstr>
      <vt:lpstr>#9Slide07 Cadena</vt:lpstr>
      <vt:lpstr>#9Slide07 HoneyCream</vt:lpstr>
      <vt:lpstr>Arial</vt:lpstr>
      <vt:lpstr>Calibri</vt:lpstr>
      <vt:lpstr>Cambria</vt:lpstr>
      <vt:lpstr>SVN-Newton</vt:lpstr>
      <vt:lpstr>SVN-Ready</vt:lpstr>
      <vt:lpstr>Times New Roman</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Thảo Hoàng</cp:lastModifiedBy>
  <cp:revision>8</cp:revision>
  <dcterms:created xsi:type="dcterms:W3CDTF">2023-12-23T08:43:50Z</dcterms:created>
  <dcterms:modified xsi:type="dcterms:W3CDTF">2024-02-06T01:32:43Z</dcterms:modified>
</cp:coreProperties>
</file>