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  <p:sldMasterId id="2147483714" r:id="rId2"/>
  </p:sldMasterIdLst>
  <p:notesMasterIdLst>
    <p:notesMasterId r:id="rId16"/>
  </p:notesMasterIdLst>
  <p:sldIdLst>
    <p:sldId id="368" r:id="rId3"/>
    <p:sldId id="369" r:id="rId4"/>
    <p:sldId id="316" r:id="rId5"/>
    <p:sldId id="389" r:id="rId6"/>
    <p:sldId id="326" r:id="rId7"/>
    <p:sldId id="363" r:id="rId8"/>
    <p:sldId id="385" r:id="rId9"/>
    <p:sldId id="386" r:id="rId10"/>
    <p:sldId id="372" r:id="rId11"/>
    <p:sldId id="366" r:id="rId12"/>
    <p:sldId id="387" r:id="rId13"/>
    <p:sldId id="38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E0"/>
    <a:srgbClr val="FF7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9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8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68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2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7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2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6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0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5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1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6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92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1FC610-42C2-49E1-8181-6CA7E86CCA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67001"/>
            <a:ext cx="6858000" cy="121920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1AA1819-109F-49BA-AF3F-08ECD6693337}"/>
              </a:ext>
            </a:extLst>
          </p:cNvPr>
          <p:cNvGrpSpPr/>
          <p:nvPr userDrawn="1"/>
        </p:nvGrpSpPr>
        <p:grpSpPr>
          <a:xfrm>
            <a:off x="598714" y="610121"/>
            <a:ext cx="10994572" cy="5637757"/>
            <a:chOff x="598714" y="610121"/>
            <a:chExt cx="10994572" cy="5637757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C04A625-1523-419A-AD2A-B9AE57C6FDED}"/>
                </a:ext>
              </a:extLst>
            </p:cNvPr>
            <p:cNvSpPr/>
            <p:nvPr/>
          </p:nvSpPr>
          <p:spPr>
            <a:xfrm>
              <a:off x="598714" y="610121"/>
              <a:ext cx="10994572" cy="563775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pic>
          <p:nvPicPr>
            <p:cNvPr id="5" name="PA-1022141">
              <a:extLst>
                <a:ext uri="{FF2B5EF4-FFF2-40B4-BE49-F238E27FC236}">
                  <a16:creationId xmlns:a16="http://schemas.microsoft.com/office/drawing/2014/main" id="{8DE851D8-324A-4D52-A4B3-D857D96E333D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8749" flipH="1">
              <a:off x="730877" y="870488"/>
              <a:ext cx="974251" cy="974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36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64" r:id="rId2"/>
    <p:sldLayoutId id="2147483765" r:id="rId3"/>
    <p:sldLayoutId id="2147483766" r:id="rId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56" y="1583578"/>
            <a:ext cx="5411373" cy="5411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272">
            <a:off x="-28401" y="2843736"/>
            <a:ext cx="5427119" cy="3898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12" y="2497713"/>
            <a:ext cx="4590888" cy="4590888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1541725" y="-52437"/>
            <a:ext cx="9653940" cy="256486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9" rIns="121917" bIns="60959">
            <a:spAutoFit/>
          </a:bodyPr>
          <a:lstStyle/>
          <a:p>
            <a:pPr algn="ctr" defTabSz="913108"/>
            <a:r>
              <a:rPr lang="en-US" sz="2667" b="1" dirty="0">
                <a:solidFill>
                  <a:srgbClr val="FF0000"/>
                </a:solidFill>
                <a:latin typeface="UTM Avo" panose="02040603050506020204"/>
              </a:rPr>
              <a:t>PHÒNG GIÁO DỤC VÀ ĐÀO TẠO QUẬN LONG BIÊN</a:t>
            </a:r>
          </a:p>
          <a:p>
            <a:pPr algn="ctr" defTabSz="913108"/>
            <a:r>
              <a:rPr sz="4400" b="1" dirty="0" err="1">
                <a:solidFill>
                  <a:srgbClr val="002060"/>
                </a:solidFill>
                <a:latin typeface="UTM Avo" panose="02040603050506020204"/>
              </a:rPr>
              <a:t>Chào</a:t>
            </a:r>
            <a:r>
              <a:rPr sz="44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sz="4400" b="1" dirty="0" err="1">
                <a:solidFill>
                  <a:srgbClr val="002060"/>
                </a:solidFill>
                <a:latin typeface="UTM Avo" panose="02040603050506020204"/>
              </a:rPr>
              <a:t>mừng</a:t>
            </a:r>
            <a:r>
              <a:rPr sz="44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sz="4400" b="1" dirty="0" err="1">
                <a:solidFill>
                  <a:srgbClr val="002060"/>
                </a:solidFill>
                <a:latin typeface="UTM Avo" panose="02040603050506020204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sz="4400" b="1" dirty="0">
                <a:solidFill>
                  <a:srgbClr val="002060"/>
                </a:solidFill>
                <a:latin typeface="UTM Avo" panose="02040603050506020204"/>
              </a:rPr>
              <a:t>con </a:t>
            </a:r>
            <a:endParaRPr lang="en-US" sz="4400" b="1" dirty="0">
              <a:solidFill>
                <a:srgbClr val="002060"/>
              </a:solidFill>
              <a:latin typeface="UTM Avo" panose="02040603050506020204"/>
            </a:endParaRPr>
          </a:p>
          <a:p>
            <a:pPr algn="ctr" defTabSz="913108"/>
            <a:r>
              <a:rPr lang="en-US" sz="4400" b="1" dirty="0" err="1">
                <a:solidFill>
                  <a:srgbClr val="002060"/>
                </a:solidFill>
                <a:latin typeface="UTM Avo" panose="02040603050506020204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/>
              </a:rPr>
              <a:t>với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/>
              </a:rPr>
              <a:t>Luyện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/>
              </a:rPr>
              <a:t>Tiếng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/>
              </a:rPr>
              <a:t>Việt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/>
              </a:rPr>
              <a:t> -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/>
              </a:rPr>
              <a:t>Lớp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/>
              </a:rPr>
              <a:t> 1-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/>
              </a:rPr>
              <a:t>Tuần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/>
              </a:rPr>
              <a:t> 3 –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266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15"/>
    </mc:Choice>
    <mc:Fallback xmlns="">
      <p:transition advTm="8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34679">
            <a:off x="5055324" y="-191896"/>
            <a:ext cx="2113947" cy="1306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1193800"/>
            <a:ext cx="7569200" cy="1600438"/>
          </a:xfrm>
          <a:prstGeom prst="rect">
            <a:avLst/>
          </a:prstGeom>
          <a:noFill/>
        </p:spPr>
        <p:txBody>
          <a:bodyPr wrap="square" lIns="60750" tIns="30375" rIns="60750" bIns="30375" rtlCol="0">
            <a:spAutoFit/>
          </a:bodyPr>
          <a:lstStyle/>
          <a:p>
            <a:pPr defTabSz="607479"/>
            <a:r>
              <a:rPr lang="en-US" sz="10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vi-VN" sz="10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347" b="11481"/>
          <a:stretch/>
        </p:blipFill>
        <p:spPr>
          <a:xfrm>
            <a:off x="2709118" y="111121"/>
            <a:ext cx="5400739" cy="28606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7CE29A-9219-44D5-B820-B4646A9B9BC2}"/>
              </a:ext>
            </a:extLst>
          </p:cNvPr>
          <p:cNvSpPr/>
          <p:nvPr/>
        </p:nvSpPr>
        <p:spPr>
          <a:xfrm>
            <a:off x="3402321" y="2004798"/>
            <a:ext cx="4393633" cy="2758845"/>
          </a:xfrm>
          <a:prstGeom prst="rect">
            <a:avLst/>
          </a:prstGeom>
          <a:noFill/>
        </p:spPr>
        <p:txBody>
          <a:bodyPr wrap="none" lIns="91206" tIns="45611" rIns="91206" bIns="45611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ln w="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#9Slide03 AllRoundGothic" panose="020B0703020202020104" pitchFamily="34" charset="0"/>
              </a:rPr>
              <a:t>Viết</a:t>
            </a:r>
            <a:r>
              <a:rPr lang="en-US" sz="7200" b="1" dirty="0">
                <a:ln w="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7200" b="1" dirty="0" err="1">
                <a:ln w="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#9Slide03 AllRoundGothic" panose="020B0703020202020104" pitchFamily="34" charset="0"/>
              </a:rPr>
              <a:t>vở</a:t>
            </a:r>
            <a:endParaRPr lang="en-US" sz="7200" b="1" dirty="0">
              <a:ln w="0">
                <a:solidFill>
                  <a:prstClr val="white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#9Slide03 AllRoundGothic" panose="020B0703020202020104" pitchFamily="34" charset="0"/>
            </a:endParaRPr>
          </a:p>
        </p:txBody>
      </p:sp>
      <p:pic>
        <p:nvPicPr>
          <p:cNvPr id="6" name="Picture 10" descr="Bút chì gỗ 2B TL GP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59" y="3642236"/>
            <a:ext cx="2005355" cy="13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Vở 4 Ô ly 48 trang School Bạn Nhỏ 050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14254" r="7444" b="18193"/>
          <a:stretch/>
        </p:blipFill>
        <p:spPr bwMode="auto">
          <a:xfrm>
            <a:off x="457235" y="3537089"/>
            <a:ext cx="3085491" cy="24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iấy Kê Tay Tập - Mẫu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478691"/>
            <a:ext cx="2350026" cy="23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366"/>
    </mc:Choice>
    <mc:Fallback xmlns="">
      <p:transition spd="slow" advClick="0" advTm="13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017C0F-040B-4AEB-9D8A-0CE24879E76E}"/>
              </a:ext>
            </a:extLst>
          </p:cNvPr>
          <p:cNvSpPr/>
          <p:nvPr/>
        </p:nvSpPr>
        <p:spPr>
          <a:xfrm>
            <a:off x="2163545" y="0"/>
            <a:ext cx="78649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TƯ THẾ NGỒI VÀ CÁCH CẦM BÚT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556AE-4E32-419F-8787-82F27567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58" y="1181427"/>
            <a:ext cx="8765397" cy="493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002">
        <p14:doors dir="vert"/>
      </p:transition>
    </mc:Choice>
    <mc:Fallback xmlns="">
      <p:transition spd="slow" advTm="1800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34" y="735596"/>
            <a:ext cx="6400109" cy="52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3256">
        <p14:doors dir="vert"/>
      </p:transition>
    </mc:Choice>
    <mc:Fallback xmlns="">
      <p:transition spd="slow" advTm="4325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387532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400" b="1" spc="-4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Củng</a:t>
            </a:r>
            <a:r>
              <a:rPr lang="en-US" altLang="zh-CN" sz="6400" b="1" spc="-4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6400" b="1" spc="-4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cố</a:t>
            </a:r>
            <a:r>
              <a:rPr lang="en-US" altLang="zh-CN" sz="6400" b="1" spc="-4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6400" b="1" spc="-4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dặn</a:t>
            </a:r>
            <a:r>
              <a:rPr lang="en-US" altLang="zh-CN" sz="6400" b="1" spc="-4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6400" b="1" spc="-4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dò</a:t>
            </a:r>
            <a:endParaRPr lang="zh-CN" altLang="en-US" sz="6400" b="1" spc="-4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637">
        <p14:doors dir="vert"/>
      </p:transition>
    </mc:Choice>
    <mc:Fallback xmlns="">
      <p:transition spd="slow" advTm="186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3910">
            <a:off x="8804512" y="-999571"/>
            <a:ext cx="3686237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564" y="345519"/>
            <a:ext cx="577189" cy="81181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877" y="33851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45" y="30072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8979" y="4517331"/>
            <a:ext cx="672879" cy="68481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6119" y="2304464"/>
            <a:ext cx="2247004" cy="4425733"/>
          </a:xfrm>
          <a:prstGeom prst="rect">
            <a:avLst/>
          </a:prstGeom>
        </p:spPr>
      </p:pic>
      <p:sp>
        <p:nvSpPr>
          <p:cNvPr id="54" name="TextBox 29"/>
          <p:cNvSpPr txBox="1"/>
          <p:nvPr/>
        </p:nvSpPr>
        <p:spPr>
          <a:xfrm>
            <a:off x="1814391" y="3081210"/>
            <a:ext cx="4761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Entrepreneurial activities differ substantially depending on the type of organization and creativity. l activities differ substantially depending on the type of organization and creativity.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661" y="166408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1411011" y="1295199"/>
            <a:ext cx="8571472" cy="1950072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solidFill>
                <a:srgbClr val="A2E3CD"/>
              </a:solidFill>
              <a:cs typeface="+mn-ea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4803" y="3674933"/>
            <a:ext cx="499868" cy="558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35364-ADE6-4A06-A676-207A66F36FDE}"/>
              </a:ext>
            </a:extLst>
          </p:cNvPr>
          <p:cNvSpPr txBox="1"/>
          <p:nvPr/>
        </p:nvSpPr>
        <p:spPr>
          <a:xfrm>
            <a:off x="1682288" y="1295199"/>
            <a:ext cx="7763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UTM French Vanilla" panose="02040603050506020204" pitchFamily="18" charset="0"/>
              </a:rPr>
              <a:t>: </a:t>
            </a:r>
            <a:r>
              <a:rPr lang="en-US" sz="6000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Luyện</a:t>
            </a:r>
            <a:r>
              <a:rPr lang="en-US" sz="6000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UTM French Vanilla" panose="02040603050506020204" pitchFamily="18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viết</a:t>
            </a:r>
            <a:r>
              <a:rPr lang="en-US" sz="6000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âm</a:t>
            </a:r>
            <a:r>
              <a:rPr lang="en-US" sz="6000" dirty="0">
                <a:solidFill>
                  <a:srgbClr val="FF0000"/>
                </a:solidFill>
                <a:latin typeface="UTM French Vanilla" panose="02040603050506020204" pitchFamily="18" charset="0"/>
              </a:rPr>
              <a:t> o, ô</a:t>
            </a:r>
            <a:endParaRPr lang="en-US" sz="4800" i="1" dirty="0">
              <a:solidFill>
                <a:srgbClr val="FF0000"/>
              </a:solidFill>
              <a:latin typeface="UTM French Vanilla" panose="02040603050506020204" pitchFamily="18" charset="0"/>
            </a:endParaRPr>
          </a:p>
        </p:txBody>
      </p:sp>
      <p:pic>
        <p:nvPicPr>
          <p:cNvPr id="15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70" y="1445497"/>
            <a:ext cx="8196775" cy="54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90"/>
    </mc:Choice>
    <mc:Fallback xmlns="">
      <p:transition advTm="5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06" y="1212670"/>
            <a:ext cx="8453967" cy="40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9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189">
        <p14:doors dir="vert"/>
      </p:transition>
    </mc:Choice>
    <mc:Fallback xmlns="">
      <p:transition spd="slow" advTm="61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DA6401-D580-4702-A804-3DA293A76F34}"/>
              </a:ext>
            </a:extLst>
          </p:cNvPr>
          <p:cNvGrpSpPr/>
          <p:nvPr/>
        </p:nvGrpSpPr>
        <p:grpSpPr>
          <a:xfrm>
            <a:off x="833477" y="1850669"/>
            <a:ext cx="4688549" cy="3598816"/>
            <a:chOff x="2420257" y="1139209"/>
            <a:chExt cx="4303486" cy="286500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667BD-CA9E-4A4F-A1A6-8536636CE21C}"/>
                </a:ext>
              </a:extLst>
            </p:cNvPr>
            <p:cNvSpPr txBox="1"/>
            <p:nvPr/>
          </p:nvSpPr>
          <p:spPr>
            <a:xfrm>
              <a:off x="3720801" y="1139209"/>
              <a:ext cx="1707293" cy="2523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GB" sz="20000" kern="0" dirty="0">
                  <a:solidFill>
                    <a:srgbClr val="E52D56"/>
                  </a:solidFill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o</a:t>
              </a:r>
            </a:p>
          </p:txBody>
        </p:sp>
      </p:grp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6122391" y="1740132"/>
            <a:ext cx="4946203" cy="3709353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0000" kern="0" dirty="0">
                <a:solidFill>
                  <a:srgbClr val="E52D56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«</a:t>
            </a:r>
          </a:p>
          <a:p>
            <a:pPr algn="ctr" defTabSz="1219170">
              <a:buClr>
                <a:srgbClr val="000000"/>
              </a:buClr>
            </a:pPr>
            <a:endParaRPr lang="en-GB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504">
        <p14:doors dir="vert"/>
      </p:transition>
    </mc:Choice>
    <mc:Fallback xmlns="">
      <p:transition spd="slow" advTm="305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7E1C43-0F28-41B6-A436-CD9B6D345014}"/>
              </a:ext>
            </a:extLst>
          </p:cNvPr>
          <p:cNvSpPr txBox="1"/>
          <p:nvPr/>
        </p:nvSpPr>
        <p:spPr>
          <a:xfrm>
            <a:off x="1888564" y="1798184"/>
            <a:ext cx="2867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6600" dirty="0" err="1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</a:t>
            </a:r>
            <a:endParaRPr lang="en-US" sz="6600" dirty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6B3BF9-C43D-44E0-972E-7B945F38790A}"/>
              </a:ext>
            </a:extLst>
          </p:cNvPr>
          <p:cNvSpPr txBox="1"/>
          <p:nvPr/>
        </p:nvSpPr>
        <p:spPr>
          <a:xfrm>
            <a:off x="4399000" y="1844351"/>
            <a:ext cx="18015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</a:t>
            </a:r>
          </a:p>
          <a:p>
            <a:endParaRPr lang="en-US" sz="6600" dirty="0">
              <a:solidFill>
                <a:srgbClr val="FF0000"/>
              </a:solidFill>
              <a:latin typeface="VnAvan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104AE4-C7BF-4B02-8CB2-AA5A52CD26F8}"/>
              </a:ext>
            </a:extLst>
          </p:cNvPr>
          <p:cNvSpPr txBox="1"/>
          <p:nvPr/>
        </p:nvSpPr>
        <p:spPr>
          <a:xfrm>
            <a:off x="6652890" y="1798184"/>
            <a:ext cx="2867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6600" dirty="0" err="1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6600" dirty="0" err="1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endParaRPr lang="en-US" sz="6600" dirty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E1C43-0F28-41B6-A436-CD9B6D345014}"/>
              </a:ext>
            </a:extLst>
          </p:cNvPr>
          <p:cNvSpPr txBox="1"/>
          <p:nvPr/>
        </p:nvSpPr>
        <p:spPr>
          <a:xfrm>
            <a:off x="3091123" y="3326538"/>
            <a:ext cx="5483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BÐ </a:t>
            </a:r>
            <a:r>
              <a:rPr lang="en-US" sz="66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cã</a:t>
            </a:r>
            <a:r>
              <a:rPr lang="en-US" sz="66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r>
              <a:rPr lang="en-US" sz="66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c¸</a:t>
            </a:r>
            <a:r>
              <a:rPr lang="en-US" sz="6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1261" y="3702875"/>
            <a:ext cx="429890" cy="3553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9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102">
        <p14:doors dir="vert"/>
      </p:transition>
    </mc:Choice>
    <mc:Fallback xmlns="">
      <p:transition spd="slow" advTm="1431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34679">
            <a:off x="5055324" y="-191896"/>
            <a:ext cx="2113947" cy="1306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1193800"/>
            <a:ext cx="7569200" cy="1600438"/>
          </a:xfrm>
          <a:prstGeom prst="rect">
            <a:avLst/>
          </a:prstGeom>
          <a:noFill/>
        </p:spPr>
        <p:txBody>
          <a:bodyPr wrap="square" lIns="60750" tIns="30375" rIns="60750" bIns="30375" rtlCol="0">
            <a:spAutoFit/>
          </a:bodyPr>
          <a:lstStyle/>
          <a:p>
            <a:pPr marL="0" marR="0" lvl="0" indent="0" algn="l" defTabSz="6074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vi-VN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347" b="11481"/>
          <a:stretch/>
        </p:blipFill>
        <p:spPr>
          <a:xfrm>
            <a:off x="1283031" y="111122"/>
            <a:ext cx="9291497" cy="4261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7CE29A-9219-44D5-B820-B4646A9B9BC2}"/>
              </a:ext>
            </a:extLst>
          </p:cNvPr>
          <p:cNvSpPr/>
          <p:nvPr/>
        </p:nvSpPr>
        <p:spPr>
          <a:xfrm>
            <a:off x="3915480" y="2896758"/>
            <a:ext cx="4393633" cy="2758845"/>
          </a:xfrm>
          <a:prstGeom prst="rect">
            <a:avLst/>
          </a:prstGeom>
          <a:noFill/>
        </p:spPr>
        <p:txBody>
          <a:bodyPr wrap="none" lIns="91206" tIns="45611" rIns="91206" bIns="45611">
            <a:prstTxWarp prst="textArchUp">
              <a:avLst/>
            </a:prstTxWarp>
            <a:spAutoFit/>
          </a:bodyPr>
          <a:lstStyle/>
          <a:p>
            <a:pPr marL="0" marR="0" lvl="0" indent="0" algn="ctr" defTabSz="912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con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4FDC8F-6A64-4E1B-94B9-AAD770FFB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723" y="4141526"/>
            <a:ext cx="6578154" cy="30970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382222-E154-468D-BE2A-D2047BAC555A}"/>
              </a:ext>
            </a:extLst>
          </p:cNvPr>
          <p:cNvSpPr/>
          <p:nvPr/>
        </p:nvSpPr>
        <p:spPr>
          <a:xfrm>
            <a:off x="6827520" y="5390606"/>
            <a:ext cx="3100252" cy="1847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43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736"/>
    </mc:Choice>
    <mc:Fallback xmlns="">
      <p:transition spd="slow" advClick="0" advTm="117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16" y="706443"/>
            <a:ext cx="8142515" cy="53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806">
        <p14:doors dir="vert"/>
      </p:transition>
    </mc:Choice>
    <mc:Fallback xmlns="">
      <p:transition spd="slow" advTm="3080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75" y="759289"/>
            <a:ext cx="8016011" cy="53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4189">
        <p14:doors dir="vert"/>
      </p:transition>
    </mc:Choice>
    <mc:Fallback xmlns="">
      <p:transition spd="slow" advTm="3418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49778" r="7306" b="17432"/>
          <a:stretch/>
        </p:blipFill>
        <p:spPr>
          <a:xfrm>
            <a:off x="1619536" y="1692323"/>
            <a:ext cx="8916537" cy="442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44"/>
          <p:cNvSpPr>
            <a:spLocks noChangeArrowheads="1" noChangeShapeType="1" noTextEdit="1"/>
          </p:cNvSpPr>
          <p:nvPr/>
        </p:nvSpPr>
        <p:spPr bwMode="auto">
          <a:xfrm>
            <a:off x="2087155" y="559625"/>
            <a:ext cx="8223535" cy="226539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3667"/>
              </a:avLst>
            </a:prstTxWarp>
          </a:bodyPr>
          <a:lstStyle/>
          <a:p>
            <a:r>
              <a:rPr lang="vi-VN" sz="3733" b="1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Nghỉ ngơi thư giãn</a:t>
            </a:r>
            <a:endParaRPr lang="en-US" sz="3733" b="1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47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470"/>
    </mc:Choice>
    <mc:Fallback xmlns="">
      <p:transition advTm="6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6.8|17.5|36|24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100</Words>
  <Application>Microsoft Office PowerPoint</Application>
  <PresentationFormat>Widescreen</PresentationFormat>
  <Paragraphs>21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#9Slide03 AllRoundGothic</vt:lpstr>
      <vt:lpstr>.VnAvant</vt:lpstr>
      <vt:lpstr>Arial</vt:lpstr>
      <vt:lpstr>Arial-Rounded</vt:lpstr>
      <vt:lpstr>Calibri</vt:lpstr>
      <vt:lpstr>Calibri Light</vt:lpstr>
      <vt:lpstr>HP001 4 hàng</vt:lpstr>
      <vt:lpstr>Segoe UI Black</vt:lpstr>
      <vt:lpstr>Times New Roman</vt:lpstr>
      <vt:lpstr>UTM Avo</vt:lpstr>
      <vt:lpstr>UTM French Vanilla</vt:lpstr>
      <vt:lpstr>VnAvant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90</cp:revision>
  <dcterms:created xsi:type="dcterms:W3CDTF">2020-08-13T09:32:00Z</dcterms:created>
  <dcterms:modified xsi:type="dcterms:W3CDTF">2024-09-18T15:20:02Z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