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31" r:id="rId6"/>
  </p:sldMasterIdLst>
  <p:notesMasterIdLst>
    <p:notesMasterId r:id="rId31"/>
  </p:notesMasterIdLst>
  <p:sldIdLst>
    <p:sldId id="467" r:id="rId7"/>
    <p:sldId id="311" r:id="rId8"/>
    <p:sldId id="334" r:id="rId9"/>
    <p:sldId id="260" r:id="rId10"/>
    <p:sldId id="310" r:id="rId11"/>
    <p:sldId id="337" r:id="rId12"/>
    <p:sldId id="393" r:id="rId13"/>
    <p:sldId id="394" r:id="rId14"/>
    <p:sldId id="397" r:id="rId15"/>
    <p:sldId id="398" r:id="rId16"/>
    <p:sldId id="396" r:id="rId17"/>
    <p:sldId id="395" r:id="rId18"/>
    <p:sldId id="399" r:id="rId19"/>
    <p:sldId id="400" r:id="rId20"/>
    <p:sldId id="464" r:id="rId21"/>
    <p:sldId id="465" r:id="rId22"/>
    <p:sldId id="466" r:id="rId23"/>
    <p:sldId id="401" r:id="rId24"/>
    <p:sldId id="454" r:id="rId25"/>
    <p:sldId id="292" r:id="rId26"/>
    <p:sldId id="447" r:id="rId27"/>
    <p:sldId id="459" r:id="rId28"/>
    <p:sldId id="456" r:id="rId29"/>
    <p:sldId id="4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17/09/2024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5451C-3218-4DCB-AB18-A497AC327A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14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4</a:t>
            </a:fld>
            <a:endParaRPr lang="en-US"/>
          </a:p>
        </p:txBody>
      </p:sp>
    </p:spTree>
    <p:extLst>
      <p:ext uri="{BB962C8B-B14F-4D97-AF65-F5344CB8AC3E}">
        <p14:creationId xmlns:p14="http://schemas.microsoft.com/office/powerpoint/2010/main" val="121471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444444"/>
                </a:solidFill>
                <a:effectLst/>
                <a:latin typeface="Arial" panose="020B0604020202020204" pitchFamily="34" charset="0"/>
              </a:rPr>
              <a:t>GV: </a:t>
            </a:r>
            <a:r>
              <a:rPr lang="en-US" b="0" i="0" dirty="0" err="1">
                <a:solidFill>
                  <a:srgbClr val="444444"/>
                </a:solidFill>
                <a:effectLst/>
                <a:latin typeface="Arial" panose="020B0604020202020204" pitchFamily="34" charset="0"/>
              </a:rPr>
              <a:t>liên</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hệ</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thực</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tiễn</a:t>
            </a:r>
            <a:r>
              <a:rPr lang="en-US" b="0" i="0" dirty="0">
                <a:solidFill>
                  <a:srgbClr val="444444"/>
                </a:solidFill>
                <a:effectLst/>
                <a:latin typeface="Arial" panose="020B0604020202020204" pitchFamily="34" charset="0"/>
              </a:rPr>
              <a:t> GD BVMT</a:t>
            </a:r>
          </a:p>
          <a:p>
            <a:pPr algn="just"/>
            <a:r>
              <a:rPr lang="vi-VN" b="0" i="0" dirty="0">
                <a:solidFill>
                  <a:srgbClr val="444444"/>
                </a:solidFill>
                <a:effectLst/>
                <a:latin typeface="Arial" panose="020B0604020202020204" pitchFamily="34" charset="0"/>
              </a:rPr>
              <a:t>- 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5" name="Footer Placeholder 4">
            <a:extLst>
              <a:ext uri="{FF2B5EF4-FFF2-40B4-BE49-F238E27FC236}">
                <a16:creationId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5" name="Footer Placeholder 4">
            <a:extLst>
              <a:ext uri="{FF2B5EF4-FFF2-40B4-BE49-F238E27FC236}">
                <a16:creationId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5" name="Footer Placeholder 4">
            <a:extLst>
              <a:ext uri="{FF2B5EF4-FFF2-40B4-BE49-F238E27FC236}">
                <a16:creationId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5" name="Footer Placeholder 4">
            <a:extLst>
              <a:ext uri="{FF2B5EF4-FFF2-40B4-BE49-F238E27FC236}">
                <a16:creationId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5" name="Footer Placeholder 4">
            <a:extLst>
              <a:ext uri="{FF2B5EF4-FFF2-40B4-BE49-F238E27FC236}">
                <a16:creationId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6" name="Footer Placeholder 5">
            <a:extLst>
              <a:ext uri="{FF2B5EF4-FFF2-40B4-BE49-F238E27FC236}">
                <a16:creationId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8" name="Footer Placeholder 7">
            <a:extLst>
              <a:ext uri="{FF2B5EF4-FFF2-40B4-BE49-F238E27FC236}">
                <a16:creationId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4" name="Footer Placeholder 3">
            <a:extLst>
              <a:ext uri="{FF2B5EF4-FFF2-40B4-BE49-F238E27FC236}">
                <a16:creationId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17/09/2024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17/09/2024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3" name="Footer Placeholder 2">
            <a:extLst>
              <a:ext uri="{FF2B5EF4-FFF2-40B4-BE49-F238E27FC236}">
                <a16:creationId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17/09/2024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6" name="Footer Placeholder 5">
            <a:extLst>
              <a:ext uri="{FF2B5EF4-FFF2-40B4-BE49-F238E27FC236}">
                <a16:creationId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17/09/2024</a:t>
            </a:fld>
            <a:endParaRPr lang="en-US"/>
          </a:p>
        </p:txBody>
      </p:sp>
      <p:sp>
        <p:nvSpPr>
          <p:cNvPr id="6" name="Footer Placeholder 5">
            <a:extLst>
              <a:ext uri="{FF2B5EF4-FFF2-40B4-BE49-F238E27FC236}">
                <a16:creationId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ags" Target="../tags/tag3.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17/09/2024</a:t>
            </a:fld>
            <a:endParaRPr lang="en-US"/>
          </a:p>
        </p:txBody>
      </p:sp>
      <p:sp>
        <p:nvSpPr>
          <p:cNvPr id="5" name="Footer Placeholder 4">
            <a:extLst>
              <a:ext uri="{FF2B5EF4-FFF2-40B4-BE49-F238E27FC236}">
                <a16:creationId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C1BC2ACE-AC61-CD03-C84A-9A29D94F16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7222" y="0"/>
            <a:ext cx="1817701" cy="1817701"/>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64073F0-14D9-A60F-4C7E-7CEABF65747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894D71BB-8A99-33C6-494C-1FB5977FF2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E3BE8A5-1A5E-7FF9-B7BA-D1769E96D1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17/09/2024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image" Target="../media/image20.png"/><Relationship Id="rId4" Type="http://schemas.openxmlformats.org/officeDocument/2006/relationships/image" Target="../media/image14.gif"/><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sv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63.xml"/><Relationship Id="rId6" Type="http://schemas.openxmlformats.org/officeDocument/2006/relationships/image" Target="../media/image42.png"/><Relationship Id="rId5" Type="http://schemas.openxmlformats.org/officeDocument/2006/relationships/image" Target="../media/image57.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52.png"/><Relationship Id="rId1" Type="http://schemas.openxmlformats.org/officeDocument/2006/relationships/slideLayout" Target="../slideLayouts/slideLayout65.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5.xml"/><Relationship Id="rId1" Type="http://schemas.openxmlformats.org/officeDocument/2006/relationships/tags" Target="../tags/tag9.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fif"/></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3.xml"/><Relationship Id="rId5" Type="http://schemas.openxmlformats.org/officeDocument/2006/relationships/image" Target="../media/image5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98.sv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0.svg"/><Relationship Id="rId2" Type="http://schemas.openxmlformats.org/officeDocument/2006/relationships/slide" Target="slide4.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image" Target="../media/image20.png"/><Relationship Id="rId4" Type="http://schemas.openxmlformats.org/officeDocument/2006/relationships/image" Target="../media/image14.gif"/><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3.xml"/><Relationship Id="rId5" Type="http://schemas.openxmlformats.org/officeDocument/2006/relationships/image" Target="../media/image2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38.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7"/>
          <a:stretch>
            <a:fillRect/>
          </a:stretch>
        </p:blipFill>
        <p:spPr>
          <a:xfrm rot="20663103">
            <a:off x="349751" y="687658"/>
            <a:ext cx="5126816" cy="1102265"/>
          </a:xfrm>
          <a:prstGeom prst="rect">
            <a:avLst/>
          </a:prstGeom>
        </p:spPr>
      </p:pic>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8"/>
          <a:stretch>
            <a:fillRect/>
          </a:stretch>
        </p:blipFill>
        <p:spPr>
          <a:xfrm>
            <a:off x="1691036" y="2941571"/>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9"/>
          <a:stretch>
            <a:fillRect/>
          </a:stretch>
        </p:blipFill>
        <p:spPr>
          <a:xfrm>
            <a:off x="5874980" y="4826941"/>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10"/>
          <a:stretch>
            <a:fillRect/>
          </a:stretch>
        </p:blipFill>
        <p:spPr>
          <a:xfrm>
            <a:off x="4486257" y="1619539"/>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2598503" y="-28118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D7E1D77E-E339-67F3-ABC3-BE611ED1CF7C}"/>
              </a:ext>
            </a:extLst>
          </p:cNvPr>
          <p:cNvSpPr txBox="1"/>
          <p:nvPr/>
        </p:nvSpPr>
        <p:spPr>
          <a:xfrm>
            <a:off x="4266728" y="822173"/>
            <a:ext cx="6895355" cy="70788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等线" panose="020F0502020204030204"/>
              </a:rPr>
              <a:t>Lịch</a:t>
            </a:r>
            <a:r>
              <a:rPr kumimoji="0" lang="en-US" sz="4000" b="1" i="0" u="none" strike="noStrike" kern="0" cap="none" spc="0" normalizeH="0" noProof="0" smtClean="0">
                <a:ln>
                  <a:noFill/>
                </a:ln>
                <a:solidFill>
                  <a:prstClr val="black"/>
                </a:solidFill>
                <a:effectLst/>
                <a:uLnTx/>
                <a:uFillTx/>
                <a:latin typeface="等线" panose="020F0502020204030204"/>
              </a:rPr>
              <a:t> sử và địa lí</a:t>
            </a:r>
            <a:endParaRPr kumimoji="0" lang="vi-VN" sz="4000" b="1" i="0" u="none" strike="noStrike" kern="0" cap="none" spc="0" normalizeH="0" baseline="0" noProof="0" smtClean="0">
              <a:ln>
                <a:noFill/>
              </a:ln>
              <a:solidFill>
                <a:prstClr val="black"/>
              </a:solidFill>
              <a:effectLst/>
              <a:uLnTx/>
              <a:uFillTx/>
            </a:endParaRPr>
          </a:p>
        </p:txBody>
      </p:sp>
      <p:sp>
        <p:nvSpPr>
          <p:cNvPr id="154" name="TextBox 153">
            <a:extLst>
              <a:ext uri="{FF2B5EF4-FFF2-40B4-BE49-F238E27FC236}">
                <a16:creationId xmlns:a16="http://schemas.microsoft.com/office/drawing/2014/main" id="{D7E1D77E-E339-67F3-ABC3-BE611ED1CF7C}"/>
              </a:ext>
            </a:extLst>
          </p:cNvPr>
          <p:cNvSpPr txBox="1"/>
          <p:nvPr/>
        </p:nvSpPr>
        <p:spPr>
          <a:xfrm>
            <a:off x="2563387" y="134106"/>
            <a:ext cx="6895355" cy="70788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4000" b="1" kern="0" smtClean="0">
                <a:solidFill>
                  <a:prstClr val="black"/>
                </a:solidFill>
              </a:rPr>
              <a:t>TRƯỜNG TIỂU HỌC LONG BIÊN</a:t>
            </a:r>
            <a:endParaRPr kumimoji="0" lang="vi-VN" sz="4000" b="1"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123923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153">
                                            <p:txEl>
                                              <p:pRg st="0" end="0"/>
                                            </p:txEl>
                                          </p:spTgt>
                                        </p:tgtEl>
                                        <p:attrNameLst>
                                          <p:attrName>style.visibility</p:attrName>
                                        </p:attrNameLst>
                                      </p:cBhvr>
                                      <p:to>
                                        <p:strVal val="visible"/>
                                      </p:to>
                                    </p:set>
                                    <p:animEffect transition="in" filter="fade">
                                      <p:cBhvr>
                                        <p:cTn id="29" dur="1000"/>
                                        <p:tgtEl>
                                          <p:spTgt spid="153">
                                            <p:txEl>
                                              <p:pRg st="0" end="0"/>
                                            </p:txEl>
                                          </p:spTgt>
                                        </p:tgtEl>
                                      </p:cBhvr>
                                    </p:animEffect>
                                    <p:anim calcmode="lin" valueType="num">
                                      <p:cBhvr>
                                        <p:cTn id="30" dur="1000" fill="hold"/>
                                        <p:tgtEl>
                                          <p:spTgt spid="15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53">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154">
                                            <p:txEl>
                                              <p:pRg st="0" end="0"/>
                                            </p:txEl>
                                          </p:spTgt>
                                        </p:tgtEl>
                                        <p:attrNameLst>
                                          <p:attrName>style.visibility</p:attrName>
                                        </p:attrNameLst>
                                      </p:cBhvr>
                                      <p:to>
                                        <p:strVal val="visible"/>
                                      </p:to>
                                    </p:set>
                                    <p:animEffect transition="in" filter="fade">
                                      <p:cBhvr>
                                        <p:cTn id="35" dur="1000"/>
                                        <p:tgtEl>
                                          <p:spTgt spid="154">
                                            <p:txEl>
                                              <p:pRg st="0" end="0"/>
                                            </p:txEl>
                                          </p:spTgt>
                                        </p:tgtEl>
                                      </p:cBhvr>
                                    </p:animEffect>
                                    <p:anim calcmode="lin" valueType="num">
                                      <p:cBhvr>
                                        <p:cTn id="36" dur="1000" fill="hold"/>
                                        <p:tgtEl>
                                          <p:spTgt spid="15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2529424" y="-194541"/>
            <a:ext cx="239683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id="{525194D8-0F01-27BD-38A3-F3E989C9F05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id="{3D918202-DCC6-A47D-D5E6-F5EE6FFFB6D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
        <p:nvSpPr>
          <p:cNvPr id="13" name="Oval 12"/>
          <p:cNvSpPr/>
          <p:nvPr/>
        </p:nvSpPr>
        <p:spPr>
          <a:xfrm>
            <a:off x="-2613279" y="-43888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
        <p:nvSpPr>
          <p:cNvPr id="10" name="Oval 9"/>
          <p:cNvSpPr/>
          <p:nvPr/>
        </p:nvSpPr>
        <p:spPr>
          <a:xfrm>
            <a:off x="-2539608" y="-10840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2">
              <a:extLst>
                <a:ext uri="{FF2B5EF4-FFF2-40B4-BE49-F238E27FC236}">
                  <a16:creationId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a16="http://schemas.microsoft.com/office/drawing/2014/main"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
        <p:nvSpPr>
          <p:cNvPr id="10" name="Oval 9"/>
          <p:cNvSpPr/>
          <p:nvPr/>
        </p:nvSpPr>
        <p:spPr>
          <a:xfrm>
            <a:off x="-2673787" y="-41892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5E9C5B4-4C21-2ACC-3DCF-04D0FB60B1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id="{A339B50F-A4D6-F969-F2FB-C152B63BA0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7020" y="-33764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r>
              <a:rPr lang="en-SG" sz="3200" b="1" i="1" dirty="0">
                <a:solidFill>
                  <a:srgbClr val="000000"/>
                </a:solidFill>
                <a:effectLst/>
                <a:latin typeface="Cambria" panose="02040503050406030204" pitchFamily="18" charset="0"/>
                <a:ea typeface="Cambria" panose="02040503050406030204" pitchFamily="18" charset="0"/>
              </a:rPr>
              <a:t>Than </a:t>
            </a:r>
            <a:r>
              <a:rPr lang="en-SG" sz="3200" b="1" i="1" dirty="0" err="1">
                <a:solidFill>
                  <a:srgbClr val="000000"/>
                </a:solidFill>
                <a:effectLst/>
                <a:latin typeface="Cambria" panose="02040503050406030204" pitchFamily="18" charset="0"/>
                <a:ea typeface="Cambria" panose="02040503050406030204" pitchFamily="18" charset="0"/>
              </a:rPr>
              <a:t>đá</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Quảng</a:t>
            </a:r>
            <a:r>
              <a:rPr lang="en-SG" sz="3200" b="1" i="1" dirty="0">
                <a:solidFill>
                  <a:srgbClr val="000000"/>
                </a:solidFill>
                <a:effectLst/>
                <a:latin typeface="Cambria" panose="02040503050406030204" pitchFamily="18" charset="0"/>
                <a:ea typeface="Cambria" panose="02040503050406030204" pitchFamily="18" charset="0"/>
              </a:rPr>
              <a:t> Ninh)</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Dầu</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mỏ</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Biển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Đông</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8" name="Oval 7"/>
          <p:cNvSpPr/>
          <p:nvPr/>
        </p:nvSpPr>
        <p:spPr>
          <a:xfrm>
            <a:off x="-2539608" y="-43504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r>
              <a:rPr lang="en-SG" sz="3200" b="1" i="1" dirty="0" err="1">
                <a:solidFill>
                  <a:srgbClr val="000000"/>
                </a:solidFill>
                <a:latin typeface="Cambria" panose="02040503050406030204" pitchFamily="18" charset="0"/>
                <a:ea typeface="Cambria" panose="02040503050406030204" pitchFamily="18" charset="0"/>
              </a:rPr>
              <a:t>Apatit</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Lào</a:t>
            </a:r>
            <a:r>
              <a:rPr lang="en-SG" sz="3200" b="1" i="1" dirty="0">
                <a:solidFill>
                  <a:srgbClr val="000000"/>
                </a:solidFill>
                <a:latin typeface="Cambria" panose="02040503050406030204" pitchFamily="18" charset="0"/>
                <a:ea typeface="Cambria" panose="02040503050406030204" pitchFamily="18" charset="0"/>
              </a:rPr>
              <a:t> Cai)</a:t>
            </a:r>
            <a:endParaRPr lang="en-US" sz="3200" b="1" dirty="0">
              <a:latin typeface="Cambria" panose="02040503050406030204" pitchFamily="18" charset="0"/>
              <a:ea typeface="Cambria" panose="02040503050406030204" pitchFamily="18" charset="0"/>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Titan (Thái Nguyên, Vũng Tàu)....</a:t>
            </a:r>
            <a:endParaRPr lang="en-US" sz="3200" b="1" dirty="0">
              <a:latin typeface="Cambria" panose="02040503050406030204" pitchFamily="18" charset="0"/>
              <a:ea typeface="Cambria" panose="02040503050406030204" pitchFamily="18" charset="0"/>
            </a:endParaRPr>
          </a:p>
        </p:txBody>
      </p:sp>
      <p:sp>
        <p:nvSpPr>
          <p:cNvPr id="6" name="Oval 5"/>
          <p:cNvSpPr/>
          <p:nvPr/>
        </p:nvSpPr>
        <p:spPr>
          <a:xfrm>
            <a:off x="-2642847" y="-32931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077218"/>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Quặng</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sắt</a:t>
            </a:r>
            <a:r>
              <a:rPr lang="en-SG" sz="3200" b="1" i="1" dirty="0">
                <a:solidFill>
                  <a:srgbClr val="000000"/>
                </a:solidFill>
                <a:latin typeface="Cambria" panose="02040503050406030204" pitchFamily="18" charset="0"/>
                <a:ea typeface="Cambria" panose="02040503050406030204" pitchFamily="18" charset="0"/>
              </a:rPr>
              <a:t> (Thái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Bái</a:t>
            </a:r>
            <a:r>
              <a:rPr lang="en-SG" sz="3200" b="1" i="1" dirty="0">
                <a:solidFill>
                  <a:srgbClr val="000000"/>
                </a:solidFill>
                <a:latin typeface="Cambria" panose="02040503050406030204" pitchFamily="18" charset="0"/>
                <a:ea typeface="Cambria" panose="02040503050406030204" pitchFamily="18" charset="0"/>
              </a:rPr>
              <a:t>, Hà </a:t>
            </a:r>
            <a:r>
              <a:rPr lang="en-SG" sz="3200" b="1" i="1" dirty="0" err="1">
                <a:solidFill>
                  <a:srgbClr val="000000"/>
                </a:solidFill>
                <a:latin typeface="Cambria" panose="02040503050406030204" pitchFamily="18" charset="0"/>
                <a:ea typeface="Cambria" panose="02040503050406030204" pitchFamily="18" charset="0"/>
              </a:rPr>
              <a:t>Tĩnh</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Bô-xít (Tây Nguyên)</a:t>
            </a:r>
            <a:endParaRPr lang="en-US" sz="3200" b="1" dirty="0">
              <a:latin typeface="Cambria" panose="02040503050406030204" pitchFamily="18" charset="0"/>
              <a:ea typeface="Cambria" panose="02040503050406030204" pitchFamily="18" charset="0"/>
            </a:endParaRPr>
          </a:p>
        </p:txBody>
      </p:sp>
      <p:sp>
        <p:nvSpPr>
          <p:cNvPr id="6" name="Oval 5"/>
          <p:cNvSpPr/>
          <p:nvPr/>
        </p:nvSpPr>
        <p:spPr>
          <a:xfrm>
            <a:off x="-2064774" y="-505486"/>
            <a:ext cx="206477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
        <p:nvSpPr>
          <p:cNvPr id="4" name="Oval 3"/>
          <p:cNvSpPr/>
          <p:nvPr/>
        </p:nvSpPr>
        <p:spPr>
          <a:xfrm>
            <a:off x="-2539608" y="-27287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536069" y="-435915"/>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id="{38E58C90-4F2B-6FB4-88BC-098D1B397E85}"/>
              </a:ext>
            </a:extLst>
          </p:cNvPr>
          <p:cNvPicPr>
            <a:picLocks noChangeAspect="1"/>
          </p:cNvPicPr>
          <p:nvPr/>
        </p:nvPicPr>
        <p:blipFill>
          <a:blip r:embed="rId3"/>
          <a:stretch>
            <a:fillRect/>
          </a:stretch>
        </p:blipFill>
        <p:spPr>
          <a:xfrm>
            <a:off x="664230" y="683434"/>
            <a:ext cx="9004572" cy="2383743"/>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6" name="Oval 5"/>
          <p:cNvSpPr/>
          <p:nvPr/>
        </p:nvSpPr>
        <p:spPr>
          <a:xfrm>
            <a:off x="-2189782" y="-18123"/>
            <a:ext cx="1847850" cy="1977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E1D77E-E339-67F3-ABC3-BE611ED1CF7C}"/>
              </a:ext>
            </a:extLst>
          </p:cNvPr>
          <p:cNvSpPr txBox="1"/>
          <p:nvPr/>
        </p:nvSpPr>
        <p:spPr>
          <a:xfrm>
            <a:off x="2836190" y="4080467"/>
            <a:ext cx="9531457" cy="70788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prstClr val="black"/>
                </a:solidFill>
                <a:effectLst/>
                <a:uLnTx/>
                <a:uFillTx/>
                <a:latin typeface="等线" panose="020F0502020204030204"/>
              </a:rPr>
              <a:t>HS nghe youtube bài:</a:t>
            </a:r>
            <a:r>
              <a:rPr kumimoji="0" lang="en-US" sz="4000" b="1" i="0" u="none" strike="noStrike" kern="0" cap="none" spc="0" normalizeH="0" noProof="0" smtClean="0">
                <a:ln>
                  <a:noFill/>
                </a:ln>
                <a:solidFill>
                  <a:prstClr val="black"/>
                </a:solidFill>
                <a:effectLst/>
                <a:uLnTx/>
                <a:uFillTx/>
                <a:latin typeface="等线" panose="020F0502020204030204"/>
              </a:rPr>
              <a:t> Việt Nam quê hương tôi</a:t>
            </a:r>
            <a:endParaRPr kumimoji="0" lang="vi-VN" sz="4000" b="1"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99"/>
            <a:ext cx="12268200" cy="6896099"/>
          </a:xfrm>
          <a:prstGeom prst="rect">
            <a:avLst/>
          </a:prstGeom>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880DD5B9-F63D-C671-7A38-71187186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55" y="2107580"/>
            <a:ext cx="7378872" cy="2450016"/>
          </a:xfrm>
          <a:prstGeom prst="rect">
            <a:avLst/>
          </a:prstGeom>
        </p:spPr>
      </p:pic>
      <p:sp>
        <p:nvSpPr>
          <p:cNvPr id="9" name="Oval 8"/>
          <p:cNvSpPr/>
          <p:nvPr/>
        </p:nvSpPr>
        <p:spPr>
          <a:xfrm>
            <a:off x="4658219" y="-384198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0886" y="-42357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5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a16="http://schemas.microsoft.com/office/drawing/2014/main"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a16="http://schemas.microsoft.com/office/drawing/2014/main" id="{4F275FD7-6E36-C563-AD1D-1B4375761DF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a16="http://schemas.microsoft.com/office/drawing/2014/main"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
        <p:nvSpPr>
          <p:cNvPr id="11" name="Oval 10"/>
          <p:cNvSpPr/>
          <p:nvPr/>
        </p:nvSpPr>
        <p:spPr>
          <a:xfrm>
            <a:off x="4672010" y="-371106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150" y="-41888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Vietnamese girl and boy in red costume Free Vector">
            <a:hlinkClick r:id="rId2"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900216"/>
            <a:ext cx="3181962" cy="295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182295-30AD-CB70-3DE2-69F0F196B6C5}"/>
              </a:ext>
            </a:extLst>
          </p:cNvPr>
          <p:cNvPicPr>
            <a:picLocks noChangeAspect="1"/>
          </p:cNvPicPr>
          <p:nvPr/>
        </p:nvPicPr>
        <p:blipFill rotWithShape="1">
          <a:blip r:embed="rId5">
            <a:extLst>
              <a:ext uri="{28A0092B-C50C-407E-A947-70E740481C1C}">
                <a14:useLocalDpi xmlns:a14="http://schemas.microsoft.com/office/drawing/2010/main" val="0"/>
              </a:ext>
            </a:extLst>
          </a:blip>
          <a:srcRect l="87273" t="29246" r="-694" b="52545"/>
          <a:stretch/>
        </p:blipFill>
        <p:spPr>
          <a:xfrm>
            <a:off x="2383422" y="321315"/>
            <a:ext cx="9590864" cy="1594571"/>
          </a:xfrm>
          <a:prstGeom prst="rect">
            <a:avLst/>
          </a:prstGeom>
        </p:spPr>
      </p:pic>
      <p:sp>
        <p:nvSpPr>
          <p:cNvPr id="18" name="Text Box 8">
            <a:extLst>
              <a:ext uri="{FF2B5EF4-FFF2-40B4-BE49-F238E27FC236}">
                <a16:creationId xmlns:a16="http://schemas.microsoft.com/office/drawing/2014/main" id="{EAAB613B-7967-10D7-1CB8-FE0963815992}"/>
              </a:ext>
            </a:extLst>
          </p:cNvPr>
          <p:cNvSpPr txBox="1">
            <a:spLocks noChangeArrowheads="1"/>
          </p:cNvSpPr>
          <p:nvPr/>
        </p:nvSpPr>
        <p:spPr bwMode="auto">
          <a:xfrm>
            <a:off x="2970441" y="561100"/>
            <a:ext cx="8078560" cy="1077218"/>
          </a:xfrm>
          <a:prstGeom prst="rect">
            <a:avLst/>
          </a:prstGeom>
          <a:no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lvl="0" indent="457200" algn="ctr">
              <a:defRPr/>
            </a:pPr>
            <a:r>
              <a:rPr lang="en-US" sz="3200" b="1" dirty="0" err="1">
                <a:solidFill>
                  <a:srgbClr val="002060"/>
                </a:solidFill>
                <a:cs typeface="Arial" panose="020B0604020202020204" pitchFamily="34" charset="0"/>
              </a:rPr>
              <a:t>Nêu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các</a:t>
            </a:r>
            <a:r>
              <a:rPr lang="en-US" sz="3200" b="1" dirty="0">
                <a:solidFill>
                  <a:srgbClr val="002060"/>
                </a:solidFill>
                <a:cs typeface="Arial" panose="020B0604020202020204" pitchFamily="34" charset="0"/>
              </a:rPr>
              <a:t> chi </a:t>
            </a:r>
            <a:r>
              <a:rPr lang="en-US" sz="3200" b="1" dirty="0" err="1">
                <a:solidFill>
                  <a:srgbClr val="002060"/>
                </a:solidFill>
                <a:cs typeface="Arial" panose="020B0604020202020204" pitchFamily="34" charset="0"/>
              </a:rPr>
              <a:t>tiết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trong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bài</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hát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đề</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cập</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đến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nhiên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Việt</a:t>
            </a:r>
            <a:r>
              <a:rPr lang="en-US" sz="3200" b="1" dirty="0">
                <a:solidFill>
                  <a:srgbClr val="002060"/>
                </a:solidFill>
                <a:cs typeface="Arial" panose="020B0604020202020204" pitchFamily="34" charset="0"/>
              </a:rPr>
              <a:t> Nam.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D75026F-C4FC-00DE-CB7A-3F04B287D480}"/>
              </a:ext>
            </a:extLst>
          </p:cNvPr>
          <p:cNvSpPr/>
          <p:nvPr/>
        </p:nvSpPr>
        <p:spPr>
          <a:xfrm>
            <a:off x="3494315" y="1676401"/>
            <a:ext cx="7979228" cy="5279572"/>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C10E21AA-9FCE-E088-89C2-7A9AA65B761E}"/>
              </a:ext>
            </a:extLst>
          </p:cNvPr>
          <p:cNvSpPr txBox="1"/>
          <p:nvPr/>
        </p:nvSpPr>
        <p:spPr>
          <a:xfrm>
            <a:off x="5040087" y="3782785"/>
            <a:ext cx="5682342" cy="286232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Mặt biển xanh xa tít chân trời.</a:t>
            </a:r>
          </a:p>
          <a:p>
            <a:pPr algn="just"/>
            <a:r>
              <a:rPr lang="vi-VN" sz="2000" b="1" dirty="0">
                <a:solidFill>
                  <a:srgbClr val="FF0000"/>
                </a:solidFill>
                <a:latin typeface="Cambria" panose="02040503050406030204" pitchFamily="18" charset="0"/>
                <a:ea typeface="Cambria" panose="02040503050406030204" pitchFamily="18" charset="0"/>
              </a:rPr>
              <a:t>+ Buồm vươn cánh vượt sóng ra ngoài khơi.</a:t>
            </a:r>
          </a:p>
          <a:p>
            <a:pPr algn="just"/>
            <a:r>
              <a:rPr lang="vi-VN" sz="2000" b="1" dirty="0">
                <a:solidFill>
                  <a:srgbClr val="FF0000"/>
                </a:solidFill>
                <a:latin typeface="Cambria" panose="02040503050406030204" pitchFamily="18" charset="0"/>
                <a:ea typeface="Cambria" panose="02040503050406030204" pitchFamily="18" charset="0"/>
              </a:rPr>
              <a:t>+ Rừng dừa xanh xa tít chân trời.</a:t>
            </a:r>
          </a:p>
          <a:p>
            <a:pPr algn="just"/>
            <a:r>
              <a:rPr lang="vi-VN" sz="2000" b="1" dirty="0">
                <a:solidFill>
                  <a:srgbClr val="FF0000"/>
                </a:solidFill>
                <a:latin typeface="Cambria" panose="02040503050406030204" pitchFamily="18" charset="0"/>
                <a:ea typeface="Cambria" panose="02040503050406030204" pitchFamily="18" charset="0"/>
              </a:rPr>
              <a:t>+ Mía ngọt chè xanh bông trắng lưng đồi.</a:t>
            </a:r>
          </a:p>
          <a:p>
            <a:pPr algn="just"/>
            <a:r>
              <a:rPr lang="vi-VN" sz="2000" b="1" dirty="0">
                <a:solidFill>
                  <a:srgbClr val="FF0000"/>
                </a:solidFill>
                <a:latin typeface="Cambria" panose="02040503050406030204" pitchFamily="18" charset="0"/>
                <a:ea typeface="Cambria" panose="02040503050406030204" pitchFamily="18" charset="0"/>
              </a:rPr>
              <a:t>+ Đồng xanh lúa dập dờn biển cả.</a:t>
            </a:r>
          </a:p>
          <a:p>
            <a:pPr algn="just"/>
            <a:r>
              <a:rPr lang="vi-VN" sz="2000" b="1" dirty="0">
                <a:solidFill>
                  <a:srgbClr val="FF0000"/>
                </a:solidFill>
                <a:latin typeface="Cambria" panose="02040503050406030204" pitchFamily="18" charset="0"/>
                <a:ea typeface="Cambria" panose="02040503050406030204" pitchFamily="18" charset="0"/>
              </a:rPr>
              <a:t>+ Đồng xanh lúa thẳng cánh bay cò bay.</a:t>
            </a:r>
          </a:p>
          <a:p>
            <a:pPr algn="just"/>
            <a:r>
              <a:rPr lang="vi-VN" sz="2000" b="1" dirty="0">
                <a:solidFill>
                  <a:srgbClr val="FF0000"/>
                </a:solidFill>
                <a:latin typeface="Cambria" panose="02040503050406030204" pitchFamily="18" charset="0"/>
                <a:ea typeface="Cambria" panose="02040503050406030204" pitchFamily="18" charset="0"/>
              </a:rPr>
              <a:t>+ Xanh xanh luỹ tre.</a:t>
            </a:r>
          </a:p>
          <a:p>
            <a:pPr algn="just"/>
            <a:r>
              <a:rPr lang="vi-VN" sz="2000" b="1" dirty="0">
                <a:solidFill>
                  <a:srgbClr val="FF0000"/>
                </a:solidFill>
                <a:latin typeface="Cambria" panose="02040503050406030204" pitchFamily="18" charset="0"/>
                <a:ea typeface="Cambria" panose="02040503050406030204" pitchFamily="18" charset="0"/>
              </a:rPr>
              <a:t>+ Suối đổ về sông qua những nương chè.</a:t>
            </a:r>
          </a:p>
          <a:p>
            <a:pPr algn="just"/>
            <a:r>
              <a:rPr lang="vi-VN" sz="2000" b="1" dirty="0">
                <a:solidFill>
                  <a:srgbClr val="FF0000"/>
                </a:solidFill>
                <a:latin typeface="Cambria" panose="02040503050406030204" pitchFamily="18" charset="0"/>
                <a:ea typeface="Cambria" panose="02040503050406030204" pitchFamily="18" charset="0"/>
              </a:rPr>
              <a:t>+ Dòng sông cuốn rộn về biển cả. </a:t>
            </a:r>
          </a:p>
        </p:txBody>
      </p:sp>
    </p:spTree>
    <p:extLst>
      <p:ext uri="{BB962C8B-B14F-4D97-AF65-F5344CB8AC3E}">
        <p14:creationId xmlns:p14="http://schemas.microsoft.com/office/powerpoint/2010/main" val="20272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anim calcmode="lin" valueType="num">
                                      <p:cBhvr>
                                        <p:cTn id="1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down)">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down)">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wipe(down)">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wipe(down)">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wipe(down)">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wipe(down)">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wipe(down)">
                                      <p:cBhvr>
                                        <p:cTn id="66"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2598503" y="-28118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
        <p:nvSpPr>
          <p:cNvPr id="4" name="Oval 3"/>
          <p:cNvSpPr/>
          <p:nvPr/>
        </p:nvSpPr>
        <p:spPr>
          <a:xfrm>
            <a:off x="4895022" y="-37534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04464" y="-11163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
        <p:nvSpPr>
          <p:cNvPr id="9" name="Oval 8"/>
          <p:cNvSpPr/>
          <p:nvPr/>
        </p:nvSpPr>
        <p:spPr>
          <a:xfrm>
            <a:off x="4929348" y="-350000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81540" y="-21395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Oval 9"/>
          <p:cNvSpPr/>
          <p:nvPr/>
        </p:nvSpPr>
        <p:spPr>
          <a:xfrm>
            <a:off x="-2616305" y="-17987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
        <p:nvSpPr>
          <p:cNvPr id="9" name="Oval 8"/>
          <p:cNvSpPr/>
          <p:nvPr/>
        </p:nvSpPr>
        <p:spPr>
          <a:xfrm>
            <a:off x="-2539608" y="-42685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p:cNvSpPr/>
          <p:nvPr/>
        </p:nvSpPr>
        <p:spPr>
          <a:xfrm>
            <a:off x="-2398237" y="-248065"/>
            <a:ext cx="2398237"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TIMING" val="|0.9|2.8|1.6|3.7|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975</Words>
  <Application>Microsoft Office PowerPoint</Application>
  <PresentationFormat>Widescreen</PresentationFormat>
  <Paragraphs>77</Paragraphs>
  <Slides>24</Slides>
  <Notes>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24</vt:i4>
      </vt:variant>
    </vt:vector>
  </HeadingPairs>
  <TitlesOfParts>
    <vt:vector size="41" baseType="lpstr">
      <vt:lpstr>SimSun</vt:lpstr>
      <vt:lpstr>#9Slide02 Noi dung dai</vt:lpstr>
      <vt:lpstr>#9Slide02 Tieu de dai</vt:lpstr>
      <vt:lpstr>.VnTime</vt:lpstr>
      <vt:lpstr>Arial</vt:lpstr>
      <vt:lpstr>Calibri</vt:lpstr>
      <vt:lpstr>Calibri Light</vt:lpstr>
      <vt:lpstr>Cambria</vt:lpstr>
      <vt:lpstr>等线</vt:lpstr>
      <vt:lpstr>Symbol</vt:lpstr>
      <vt:lpstr>Times New Roman</vt:lpstr>
      <vt:lpstr>Office Theme</vt:lpstr>
      <vt:lpstr>1_Office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10P270321</cp:lastModifiedBy>
  <cp:revision>57</cp:revision>
  <dcterms:created xsi:type="dcterms:W3CDTF">2024-04-19T02:45:59Z</dcterms:created>
  <dcterms:modified xsi:type="dcterms:W3CDTF">2024-09-17T06:35:20Z</dcterms:modified>
</cp:coreProperties>
</file>