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60" r:id="rId4"/>
    <p:sldId id="261" r:id="rId5"/>
    <p:sldId id="262" r:id="rId6"/>
    <p:sldId id="267" r:id="rId7"/>
    <p:sldId id="268" r:id="rId8"/>
    <p:sldId id="270" r:id="rId9"/>
    <p:sldId id="271" r:id="rId10"/>
    <p:sldId id="264" r:id="rId11"/>
    <p:sldId id="265" r:id="rId12"/>
    <p:sldId id="269"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24/10/2021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 xmlns:p14="http://schemas.microsoft.com/office/powerpoint/2010/main"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4</a:t>
            </a:fld>
            <a:endParaRPr lang="vi-VN"/>
          </a:p>
        </p:txBody>
      </p:sp>
    </p:spTree>
    <p:extLst>
      <p:ext uri="{BB962C8B-B14F-4D97-AF65-F5344CB8AC3E}">
        <p14:creationId xmlns="" xmlns:p14="http://schemas.microsoft.com/office/powerpoint/2010/main"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24/10/2021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24/10/2021</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12768" cy="792088"/>
          </a:xfrm>
          <a:noFill/>
        </p:spPr>
        <p:txBody>
          <a:bodyPr/>
          <a:lstStyle/>
          <a:p>
            <a:r>
              <a:rPr lang="vi-VN" sz="4800" b="1" dirty="0">
                <a:pattFill prst="pct75">
                  <a:fgClr>
                    <a:srgbClr val="0070C0"/>
                  </a:fgClr>
                  <a:bgClr>
                    <a:srgbClr val="FF0000"/>
                  </a:bgClr>
                </a:pattFill>
              </a:rPr>
              <a:t>THỂ DỤC LỚP </a:t>
            </a:r>
            <a:r>
              <a:rPr lang="en-US" sz="4800" b="1" dirty="0" smtClean="0">
                <a:pattFill prst="pct75">
                  <a:fgClr>
                    <a:srgbClr val="0070C0"/>
                  </a:fgClr>
                  <a:bgClr>
                    <a:srgbClr val="FF0000"/>
                  </a:bgClr>
                </a:pattFill>
              </a:rPr>
              <a:t>1</a:t>
            </a:r>
            <a:endParaRPr lang="vi-VN" sz="4800" b="1" dirty="0">
              <a:pattFill prst="pct75">
                <a:fgClr>
                  <a:srgbClr val="0070C0"/>
                </a:fgClr>
                <a:bgClr>
                  <a:srgbClr val="FF0000"/>
                </a:bgClr>
              </a:pattFill>
            </a:endParaRPr>
          </a:p>
        </p:txBody>
      </p:sp>
      <p:sp>
        <p:nvSpPr>
          <p:cNvPr id="3" name="Content Placeholder 2"/>
          <p:cNvSpPr>
            <a:spLocks noGrp="1"/>
          </p:cNvSpPr>
          <p:nvPr>
            <p:ph idx="1"/>
          </p:nvPr>
        </p:nvSpPr>
        <p:spPr>
          <a:xfrm>
            <a:off x="457200" y="1295400"/>
            <a:ext cx="8229600" cy="6019800"/>
          </a:xfrm>
        </p:spPr>
        <p:txBody>
          <a:bodyPr>
            <a:normAutofit/>
            <a:scene3d>
              <a:camera prst="perspectiveRelaxedModerately"/>
              <a:lightRig rig="threePt" dir="t"/>
            </a:scene3d>
          </a:bodyPr>
          <a:lstStyle/>
          <a:p>
            <a:pPr marL="0" indent="0" algn="ctr">
              <a:lnSpc>
                <a:spcPct val="150000"/>
              </a:lnSpc>
              <a:buNone/>
            </a:pPr>
            <a:endParaRPr lang="en-US" sz="2800" u="sng" dirty="0" smtClean="0">
              <a:pattFill prst="pct10">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en-US" sz="6000" b="1" dirty="0" smtClean="0">
                <a:ln>
                  <a:solidFill>
                    <a:srgbClr val="FFC000"/>
                  </a:solidFill>
                </a:ln>
                <a:solidFill>
                  <a:srgbClr val="0070C0"/>
                </a:solidFill>
                <a:latin typeface="Times New Roman" pitchFamily="18" charset="0"/>
                <a:cs typeface="Times New Roman" pitchFamily="18" charset="0"/>
              </a:rPr>
              <a:t>TẬP </a:t>
            </a:r>
            <a:r>
              <a:rPr lang="en-US" sz="6000" b="1" dirty="0">
                <a:ln>
                  <a:solidFill>
                    <a:srgbClr val="FFC000"/>
                  </a:solidFill>
                </a:ln>
                <a:solidFill>
                  <a:srgbClr val="0070C0"/>
                </a:solidFill>
                <a:latin typeface="Times New Roman" pitchFamily="18" charset="0"/>
                <a:cs typeface="Times New Roman" pitchFamily="18" charset="0"/>
              </a:rPr>
              <a:t>HỢP ĐỘI HÌNH HÀNG DỌC, DÓNG HÀNG, ĐIỂM </a:t>
            </a:r>
            <a:r>
              <a:rPr lang="en-US" sz="6000" b="1" dirty="0" smtClean="0">
                <a:ln>
                  <a:solidFill>
                    <a:srgbClr val="FFC000"/>
                  </a:solidFill>
                </a:ln>
                <a:solidFill>
                  <a:srgbClr val="0070C0"/>
                </a:solidFill>
                <a:latin typeface="Times New Roman" pitchFamily="18" charset="0"/>
                <a:cs typeface="Times New Roman" pitchFamily="18" charset="0"/>
              </a:rPr>
              <a:t>SỐ</a:t>
            </a:r>
            <a:endParaRPr lang="vi-VN" sz="6000" b="1" i="1" dirty="0">
              <a:ln>
                <a:solidFill>
                  <a:srgbClr val="FFC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60096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90600"/>
            <a:ext cx="7848872" cy="4525963"/>
          </a:xfrm>
        </p:spPr>
        <p:txBody>
          <a:bodyPr>
            <a:normAutofit/>
          </a:bodyPr>
          <a:lstStyle/>
          <a:p>
            <a:pPr algn="ctr"/>
            <a:r>
              <a:rPr lang="vi-VN" sz="3200" b="1" dirty="0">
                <a:solidFill>
                  <a:srgbClr val="C00000"/>
                </a:solidFill>
                <a:latin typeface="+mn-lt"/>
              </a:rPr>
              <a:t>Bài tập thể lực</a:t>
            </a:r>
          </a:p>
          <a:p>
            <a:pPr marL="0" indent="0" algn="ctr">
              <a:buNone/>
            </a:pPr>
            <a:r>
              <a:rPr lang="vi-VN" sz="3200" dirty="0">
                <a:solidFill>
                  <a:srgbClr val="0070C0"/>
                </a:solidFill>
                <a:latin typeface="+mn-lt"/>
              </a:rPr>
              <a:t>    </a:t>
            </a:r>
            <a:r>
              <a:rPr lang="en-US" sz="3200" dirty="0" err="1" smtClean="0">
                <a:solidFill>
                  <a:srgbClr val="0070C0"/>
                </a:solidFill>
                <a:latin typeface="+mn-lt"/>
              </a:rPr>
              <a:t>Tại</a:t>
            </a:r>
            <a:r>
              <a:rPr lang="en-US" sz="3200" dirty="0" smtClean="0">
                <a:solidFill>
                  <a:srgbClr val="0070C0"/>
                </a:solidFill>
                <a:latin typeface="+mn-lt"/>
              </a:rPr>
              <a:t> </a:t>
            </a:r>
            <a:r>
              <a:rPr lang="en-US" sz="3200" dirty="0" err="1" smtClean="0">
                <a:solidFill>
                  <a:srgbClr val="0070C0"/>
                </a:solidFill>
                <a:latin typeface="+mn-lt"/>
              </a:rPr>
              <a:t>chỗ</a:t>
            </a:r>
            <a:r>
              <a:rPr lang="en-US" sz="3200" dirty="0" smtClean="0">
                <a:solidFill>
                  <a:srgbClr val="0070C0"/>
                </a:solidFill>
                <a:latin typeface="+mn-lt"/>
              </a:rPr>
              <a:t> </a:t>
            </a:r>
            <a:r>
              <a:rPr lang="en-US" sz="3200" dirty="0" err="1" smtClean="0">
                <a:solidFill>
                  <a:srgbClr val="0070C0"/>
                </a:solidFill>
                <a:latin typeface="+mn-lt"/>
              </a:rPr>
              <a:t>chạy</a:t>
            </a:r>
            <a:r>
              <a:rPr lang="en-US" sz="3200" dirty="0" smtClean="0">
                <a:solidFill>
                  <a:srgbClr val="0070C0"/>
                </a:solidFill>
                <a:latin typeface="+mn-lt"/>
              </a:rPr>
              <a:t> </a:t>
            </a:r>
            <a:r>
              <a:rPr lang="en-US" sz="3200" dirty="0" err="1" smtClean="0">
                <a:solidFill>
                  <a:srgbClr val="0070C0"/>
                </a:solidFill>
                <a:latin typeface="+mn-lt"/>
              </a:rPr>
              <a:t>nâng</a:t>
            </a:r>
            <a:r>
              <a:rPr lang="en-US" sz="3200" dirty="0" smtClean="0">
                <a:solidFill>
                  <a:srgbClr val="0070C0"/>
                </a:solidFill>
                <a:latin typeface="+mn-lt"/>
              </a:rPr>
              <a:t> </a:t>
            </a:r>
            <a:r>
              <a:rPr lang="en-US" sz="3200" dirty="0" err="1" smtClean="0">
                <a:solidFill>
                  <a:srgbClr val="0070C0"/>
                </a:solidFill>
                <a:latin typeface="+mn-lt"/>
              </a:rPr>
              <a:t>cao</a:t>
            </a:r>
            <a:r>
              <a:rPr lang="en-US" sz="3200" dirty="0" smtClean="0">
                <a:solidFill>
                  <a:srgbClr val="0070C0"/>
                </a:solidFill>
                <a:latin typeface="+mn-lt"/>
              </a:rPr>
              <a:t> </a:t>
            </a:r>
            <a:r>
              <a:rPr lang="en-US" sz="3200" dirty="0" err="1" smtClean="0">
                <a:solidFill>
                  <a:srgbClr val="0070C0"/>
                </a:solidFill>
                <a:latin typeface="+mn-lt"/>
              </a:rPr>
              <a:t>đùi</a:t>
            </a:r>
            <a:r>
              <a:rPr lang="en-US" sz="3200" dirty="0" smtClean="0">
                <a:solidFill>
                  <a:srgbClr val="0070C0"/>
                </a:solidFill>
                <a:latin typeface="+mn-lt"/>
              </a:rPr>
              <a:t> </a:t>
            </a:r>
            <a:r>
              <a:rPr lang="en-US" sz="3200" dirty="0" err="1" smtClean="0">
                <a:solidFill>
                  <a:srgbClr val="0070C0"/>
                </a:solidFill>
                <a:latin typeface="+mn-lt"/>
              </a:rPr>
              <a:t>trong</a:t>
            </a:r>
            <a:r>
              <a:rPr lang="en-US" sz="3200" dirty="0" smtClean="0">
                <a:solidFill>
                  <a:srgbClr val="0070C0"/>
                </a:solidFill>
                <a:latin typeface="+mn-lt"/>
              </a:rPr>
              <a:t> 1 </a:t>
            </a:r>
            <a:r>
              <a:rPr lang="en-US" sz="3200" dirty="0" err="1" smtClean="0">
                <a:solidFill>
                  <a:srgbClr val="0070C0"/>
                </a:solidFill>
                <a:latin typeface="+mn-lt"/>
              </a:rPr>
              <a:t>phút</a:t>
            </a:r>
            <a:r>
              <a:rPr lang="en-US" sz="3200" dirty="0" smtClean="0">
                <a:solidFill>
                  <a:srgbClr val="0070C0"/>
                </a:solidFill>
                <a:latin typeface="+mn-lt"/>
              </a:rPr>
              <a:t>. </a:t>
            </a:r>
            <a:endParaRPr lang="vi-VN" sz="3200" dirty="0">
              <a:solidFill>
                <a:srgbClr val="0070C0"/>
              </a:solidFill>
              <a:latin typeface="+mn-lt"/>
            </a:endParaRPr>
          </a:p>
          <a:p>
            <a:pPr marL="0" indent="0" algn="just">
              <a:buNone/>
            </a:pPr>
            <a:endParaRPr lang="vi-VN" sz="2800" dirty="0">
              <a:solidFill>
                <a:srgbClr val="FF0000"/>
              </a:solidFill>
              <a:latin typeface="+mn-lt"/>
            </a:endParaRPr>
          </a:p>
          <a:p>
            <a:pPr algn="ctr"/>
            <a:r>
              <a:rPr lang="en-US" sz="3200" b="1" u="sng" dirty="0" err="1" smtClean="0">
                <a:solidFill>
                  <a:srgbClr val="C00000"/>
                </a:solidFill>
                <a:latin typeface="+mn-lt"/>
              </a:rPr>
              <a:t>Vận</a:t>
            </a:r>
            <a:r>
              <a:rPr lang="en-US" sz="3200" b="1" u="sng" dirty="0" smtClean="0">
                <a:solidFill>
                  <a:srgbClr val="C00000"/>
                </a:solidFill>
                <a:latin typeface="+mn-lt"/>
              </a:rPr>
              <a:t> </a:t>
            </a:r>
            <a:r>
              <a:rPr lang="en-US" sz="3200" b="1" u="sng" dirty="0" err="1" smtClean="0">
                <a:solidFill>
                  <a:srgbClr val="C00000"/>
                </a:solidFill>
                <a:latin typeface="+mn-lt"/>
              </a:rPr>
              <a:t>dụng</a:t>
            </a:r>
            <a:r>
              <a:rPr lang="en-US" sz="3200" b="1" dirty="0" smtClean="0">
                <a:solidFill>
                  <a:srgbClr val="C00000"/>
                </a:solidFill>
                <a:latin typeface="+mn-lt"/>
              </a:rPr>
              <a:t>: </a:t>
            </a:r>
          </a:p>
          <a:p>
            <a:pPr algn="ctr">
              <a:buNone/>
            </a:pPr>
            <a:r>
              <a:rPr lang="en-US" sz="3200" dirty="0" err="1" smtClean="0">
                <a:solidFill>
                  <a:srgbClr val="0070C0"/>
                </a:solidFill>
                <a:latin typeface="+mn-lt"/>
              </a:rPr>
              <a:t>Các</a:t>
            </a:r>
            <a:r>
              <a:rPr lang="en-US" sz="3200" dirty="0" smtClean="0">
                <a:solidFill>
                  <a:srgbClr val="0070C0"/>
                </a:solidFill>
                <a:latin typeface="+mn-lt"/>
              </a:rPr>
              <a:t> </a:t>
            </a:r>
            <a:r>
              <a:rPr lang="en-US" sz="3200" dirty="0" err="1" smtClean="0">
                <a:solidFill>
                  <a:srgbClr val="0070C0"/>
                </a:solidFill>
                <a:latin typeface="+mn-lt"/>
              </a:rPr>
              <a:t>em</a:t>
            </a:r>
            <a:r>
              <a:rPr lang="en-US" sz="3200" dirty="0" smtClean="0">
                <a:solidFill>
                  <a:srgbClr val="0070C0"/>
                </a:solidFill>
                <a:latin typeface="+mn-lt"/>
              </a:rPr>
              <a:t> </a:t>
            </a:r>
            <a:r>
              <a:rPr lang="en-US" sz="3200" dirty="0" err="1" smtClean="0">
                <a:solidFill>
                  <a:srgbClr val="0070C0"/>
                </a:solidFill>
                <a:latin typeface="+mn-lt"/>
              </a:rPr>
              <a:t>có</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luyện</a:t>
            </a:r>
            <a:r>
              <a:rPr lang="en-US" sz="3200" dirty="0" smtClean="0">
                <a:solidFill>
                  <a:srgbClr val="0070C0"/>
                </a:solidFill>
                <a:latin typeface="+mn-lt"/>
              </a:rPr>
              <a:t> </a:t>
            </a:r>
            <a:r>
              <a:rPr lang="en-US" sz="3200" dirty="0" err="1" smtClean="0">
                <a:solidFill>
                  <a:srgbClr val="0070C0"/>
                </a:solidFill>
                <a:latin typeface="+mn-lt"/>
              </a:rPr>
              <a:t>vào</a:t>
            </a:r>
            <a:r>
              <a:rPr lang="en-US" sz="3200" dirty="0" smtClean="0">
                <a:solidFill>
                  <a:srgbClr val="0070C0"/>
                </a:solidFill>
                <a:latin typeface="+mn-lt"/>
              </a:rPr>
              <a:t> </a:t>
            </a:r>
            <a:r>
              <a:rPr lang="en-US" sz="3200" dirty="0" err="1" smtClean="0">
                <a:solidFill>
                  <a:srgbClr val="0070C0"/>
                </a:solidFill>
                <a:latin typeface="+mn-lt"/>
              </a:rPr>
              <a:t>mỗi</a:t>
            </a:r>
            <a:r>
              <a:rPr lang="en-US" sz="3200" dirty="0" smtClean="0">
                <a:solidFill>
                  <a:srgbClr val="0070C0"/>
                </a:solidFill>
                <a:latin typeface="+mn-lt"/>
              </a:rPr>
              <a:t> </a:t>
            </a:r>
            <a:r>
              <a:rPr lang="en-US" sz="3200" dirty="0" err="1" smtClean="0">
                <a:solidFill>
                  <a:srgbClr val="0070C0"/>
                </a:solidFill>
                <a:latin typeface="+mn-lt"/>
              </a:rPr>
              <a:t>buổi</a:t>
            </a:r>
            <a:r>
              <a:rPr lang="en-US" sz="3200" dirty="0" smtClean="0">
                <a:solidFill>
                  <a:srgbClr val="0070C0"/>
                </a:solidFill>
                <a:latin typeface="+mn-lt"/>
              </a:rPr>
              <a:t> </a:t>
            </a:r>
            <a:r>
              <a:rPr lang="en-US" sz="3200" dirty="0" err="1" smtClean="0">
                <a:solidFill>
                  <a:srgbClr val="0070C0"/>
                </a:solidFill>
                <a:latin typeface="+mn-lt"/>
              </a:rPr>
              <a:t>sáng</a:t>
            </a:r>
            <a:r>
              <a:rPr lang="en-US" sz="3200" dirty="0" smtClean="0">
                <a:solidFill>
                  <a:srgbClr val="0070C0"/>
                </a:solidFill>
                <a:latin typeface="+mn-lt"/>
              </a:rPr>
              <a:t>, </a:t>
            </a:r>
            <a:r>
              <a:rPr lang="en-US" sz="3200" dirty="0" err="1" smtClean="0">
                <a:solidFill>
                  <a:srgbClr val="0070C0"/>
                </a:solidFill>
                <a:latin typeface="+mn-lt"/>
              </a:rPr>
              <a:t>lúc</a:t>
            </a:r>
            <a:r>
              <a:rPr lang="en-US" sz="3200" dirty="0" smtClean="0">
                <a:solidFill>
                  <a:srgbClr val="0070C0"/>
                </a:solidFill>
                <a:latin typeface="+mn-lt"/>
              </a:rPr>
              <a:t> </a:t>
            </a:r>
            <a:r>
              <a:rPr lang="en-US" sz="3200" dirty="0" err="1" smtClean="0">
                <a:solidFill>
                  <a:srgbClr val="0070C0"/>
                </a:solidFill>
                <a:latin typeface="+mn-lt"/>
              </a:rPr>
              <a:t>nghỉ</a:t>
            </a:r>
            <a:r>
              <a:rPr lang="en-US" sz="3200" dirty="0" smtClean="0">
                <a:solidFill>
                  <a:srgbClr val="0070C0"/>
                </a:solidFill>
                <a:latin typeface="+mn-lt"/>
              </a:rPr>
              <a:t> </a:t>
            </a:r>
            <a:r>
              <a:rPr lang="en-US" sz="3200" dirty="0" err="1" smtClean="0">
                <a:solidFill>
                  <a:srgbClr val="0070C0"/>
                </a:solidFill>
                <a:latin typeface="+mn-lt"/>
              </a:rPr>
              <a:t>giải</a:t>
            </a:r>
            <a:r>
              <a:rPr lang="en-US" sz="3200" dirty="0" smtClean="0">
                <a:solidFill>
                  <a:srgbClr val="0070C0"/>
                </a:solidFill>
                <a:latin typeface="+mn-lt"/>
              </a:rPr>
              <a:t> </a:t>
            </a:r>
            <a:r>
              <a:rPr lang="en-US" sz="3200" dirty="0" err="1" smtClean="0">
                <a:solidFill>
                  <a:srgbClr val="0070C0"/>
                </a:solidFill>
                <a:latin typeface="+mn-lt"/>
              </a:rPr>
              <a:t>lao</a:t>
            </a:r>
            <a:r>
              <a:rPr lang="en-US" sz="3200" dirty="0" smtClean="0">
                <a:solidFill>
                  <a:srgbClr val="0070C0"/>
                </a:solidFill>
                <a:latin typeface="+mn-lt"/>
              </a:rPr>
              <a:t> </a:t>
            </a:r>
            <a:r>
              <a:rPr lang="en-US" sz="3200" dirty="0" err="1" smtClean="0">
                <a:solidFill>
                  <a:srgbClr val="0070C0"/>
                </a:solidFill>
                <a:latin typeface="+mn-lt"/>
              </a:rPr>
              <a:t>khi</a:t>
            </a:r>
            <a:r>
              <a:rPr lang="en-US" sz="3200" dirty="0" smtClean="0">
                <a:solidFill>
                  <a:srgbClr val="0070C0"/>
                </a:solidFill>
                <a:latin typeface="+mn-lt"/>
              </a:rPr>
              <a:t> </a:t>
            </a:r>
            <a:r>
              <a:rPr lang="en-US" sz="3200" dirty="0" err="1" smtClean="0">
                <a:solidFill>
                  <a:srgbClr val="0070C0"/>
                </a:solidFill>
                <a:latin typeface="+mn-lt"/>
              </a:rPr>
              <a:t>học</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và</a:t>
            </a:r>
            <a:r>
              <a:rPr lang="en-US" sz="3200" dirty="0" smtClean="0">
                <a:solidFill>
                  <a:srgbClr val="0070C0"/>
                </a:solidFill>
                <a:latin typeface="+mn-lt"/>
              </a:rPr>
              <a:t> </a:t>
            </a:r>
            <a:r>
              <a:rPr lang="en-US" sz="3200" dirty="0" err="1" smtClean="0">
                <a:solidFill>
                  <a:srgbClr val="0070C0"/>
                </a:solidFill>
                <a:latin typeface="+mn-lt"/>
              </a:rPr>
              <a:t>làm</a:t>
            </a:r>
            <a:r>
              <a:rPr lang="en-US" sz="3200" dirty="0" smtClean="0">
                <a:solidFill>
                  <a:srgbClr val="0070C0"/>
                </a:solidFill>
                <a:latin typeface="+mn-lt"/>
              </a:rPr>
              <a:t> </a:t>
            </a:r>
            <a:r>
              <a:rPr lang="en-US" sz="3200" dirty="0" err="1" smtClean="0">
                <a:solidFill>
                  <a:srgbClr val="0070C0"/>
                </a:solidFill>
                <a:latin typeface="+mn-lt"/>
              </a:rPr>
              <a:t>bài</a:t>
            </a:r>
            <a:r>
              <a:rPr lang="en-US" sz="3200" dirty="0" smtClean="0">
                <a:solidFill>
                  <a:srgbClr val="0070C0"/>
                </a:solidFill>
                <a:latin typeface="+mn-lt"/>
              </a:rPr>
              <a:t> </a:t>
            </a:r>
            <a:r>
              <a:rPr lang="en-US" sz="3200" dirty="0" err="1" smtClean="0">
                <a:solidFill>
                  <a:srgbClr val="0070C0"/>
                </a:solidFill>
                <a:latin typeface="+mn-lt"/>
              </a:rPr>
              <a:t>xong</a:t>
            </a:r>
            <a:r>
              <a:rPr lang="en-US" sz="3200" dirty="0" smtClean="0">
                <a:solidFill>
                  <a:srgbClr val="0070C0"/>
                </a:solidFill>
                <a:latin typeface="+mn-lt"/>
              </a:rPr>
              <a:t> </a:t>
            </a:r>
            <a:r>
              <a:rPr lang="en-US" sz="3200" dirty="0" err="1" smtClean="0">
                <a:solidFill>
                  <a:srgbClr val="0070C0"/>
                </a:solidFill>
                <a:latin typeface="+mn-lt"/>
              </a:rPr>
              <a:t>để</a:t>
            </a:r>
            <a:r>
              <a:rPr lang="en-US" sz="3200" dirty="0" smtClean="0">
                <a:solidFill>
                  <a:srgbClr val="0070C0"/>
                </a:solidFill>
                <a:latin typeface="+mn-lt"/>
              </a:rPr>
              <a:t> </a:t>
            </a:r>
            <a:r>
              <a:rPr lang="en-US" sz="3200" dirty="0" err="1" smtClean="0">
                <a:solidFill>
                  <a:srgbClr val="0070C0"/>
                </a:solidFill>
                <a:latin typeface="+mn-lt"/>
              </a:rPr>
              <a:t>cơ</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thoải</a:t>
            </a:r>
            <a:r>
              <a:rPr lang="en-US" sz="3200" dirty="0" smtClean="0">
                <a:solidFill>
                  <a:srgbClr val="0070C0"/>
                </a:solidFill>
                <a:latin typeface="+mn-lt"/>
              </a:rPr>
              <a:t> </a:t>
            </a:r>
            <a:r>
              <a:rPr lang="en-US" sz="3200" dirty="0" err="1" smtClean="0">
                <a:solidFill>
                  <a:srgbClr val="0070C0"/>
                </a:solidFill>
                <a:latin typeface="+mn-lt"/>
              </a:rPr>
              <a:t>mái</a:t>
            </a:r>
            <a:r>
              <a:rPr lang="en-US" sz="32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228600" y="76200"/>
          <a:ext cx="1066800" cy="2209800"/>
        </p:xfrm>
        <a:graphic>
          <a:graphicData uri="http://schemas.openxmlformats.org/presentationml/2006/ole">
            <p:oleObj spid="_x0000_s6165" name="Clip" r:id="rId5" imgW="3535680" imgH="4450080" progId="">
              <p:embed/>
            </p:oleObj>
          </a:graphicData>
        </a:graphic>
      </p:graphicFrame>
    </p:spTree>
    <p:extLst>
      <p:ext uri="{BB962C8B-B14F-4D97-AF65-F5344CB8AC3E}">
        <p14:creationId xmlns="" xmlns:p14="http://schemas.microsoft.com/office/powerpoint/2010/main" val="37723013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 xmlns:p14="http://schemas.microsoft.com/office/powerpoint/2010/main" val="1266620370"/>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3"/>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0070C0"/>
                </a:solidFill>
                <a:latin typeface="+mn-lt"/>
              </a:rPr>
              <a:t>1, KHỞI </a:t>
            </a:r>
            <a:r>
              <a:rPr lang="vi-VN" dirty="0" smtClean="0">
                <a:solidFill>
                  <a:srgbClr val="0070C0"/>
                </a:solidFill>
                <a:latin typeface="+mn-lt"/>
              </a:rPr>
              <a:t>ĐỘNG</a:t>
            </a:r>
            <a:endParaRPr lang="en-US" dirty="0" smtClean="0">
              <a:solidFill>
                <a:srgbClr val="0070C0"/>
              </a:solidFill>
              <a:latin typeface="+mn-lt"/>
            </a:endParaRPr>
          </a:p>
          <a:p>
            <a:r>
              <a:rPr lang="vi-VN" dirty="0">
                <a:solidFill>
                  <a:srgbClr val="0070C0"/>
                </a:solidFill>
                <a:latin typeface="+mn-lt"/>
              </a:rPr>
              <a:t>Gv HD học sinh khởi động</a:t>
            </a:r>
            <a:r>
              <a:rPr lang="vi-VN" dirty="0">
                <a:solidFill>
                  <a:srgbClr val="00B0F0"/>
                </a:solidFill>
                <a:latin typeface="+mn-lt"/>
              </a:rPr>
              <a:t>.</a:t>
            </a:r>
          </a:p>
        </p:txBody>
      </p:sp>
      <p:pic>
        <p:nvPicPr>
          <p:cNvPr id="10" name="Content Placeholder 6"/>
          <p:cNvPicPr>
            <a:picLocks noChangeAspect="1"/>
          </p:cNvPicPr>
          <p:nvPr/>
        </p:nvPicPr>
        <p:blipFill rotWithShape="1">
          <a:blip r:embed="rId2">
            <a:extLst>
              <a:ext uri="{28A0092B-C50C-407E-A947-70E740481C1C}">
                <a14:useLocalDpi xmlns="" xmlns:a14="http://schemas.microsoft.com/office/drawing/2010/main" val="0"/>
              </a:ext>
            </a:extLst>
          </a:blip>
          <a:srcRect t="2296" r="10725"/>
          <a:stretch/>
        </p:blipFill>
        <p:spPr>
          <a:xfrm>
            <a:off x="899591" y="2438400"/>
            <a:ext cx="7416823" cy="4248471"/>
          </a:xfrm>
          <a:prstGeom prst="rect">
            <a:avLst/>
          </a:prstGeom>
        </p:spPr>
      </p:pic>
    </p:spTree>
    <p:extLst>
      <p:ext uri="{BB962C8B-B14F-4D97-AF65-F5344CB8AC3E}">
        <p14:creationId xmlns="" xmlns:p14="http://schemas.microsoft.com/office/powerpoint/2010/main"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752600"/>
            <a:ext cx="8686800"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4114800"/>
            <a:ext cx="6400800" cy="2743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 xmlns:p14="http://schemas.microsoft.com/office/powerpoint/2010/main"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2008533"/>
            <a:ext cx="6019800" cy="477326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715000" y="533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GV </a:t>
            </a:r>
            <a:r>
              <a:rPr lang="en-US" sz="2400" dirty="0" err="1">
                <a:solidFill>
                  <a:srgbClr val="FF0000"/>
                </a:solidFill>
              </a:rPr>
              <a:t>hô</a:t>
            </a:r>
            <a:r>
              <a:rPr lang="en-US" sz="2400" dirty="0">
                <a:solidFill>
                  <a:srgbClr val="FF0000"/>
                </a:solidFill>
              </a:rPr>
              <a:t> - HS </a:t>
            </a:r>
            <a:r>
              <a:rPr lang="en-US" sz="2400" dirty="0" err="1">
                <a:solidFill>
                  <a:srgbClr val="FF0000"/>
                </a:solidFill>
              </a:rPr>
              <a:t>tập</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Gv</a:t>
            </a:r>
            <a:r>
              <a:rPr lang="en-US" sz="2400" dirty="0">
                <a:solidFill>
                  <a:srgbClr val="FF0000"/>
                </a:solidFill>
              </a:rPr>
              <a:t>.</a:t>
            </a:r>
          </a:p>
          <a:p>
            <a:pPr algn="ctr"/>
            <a:r>
              <a:rPr lang="en-US" sz="2400" dirty="0">
                <a:solidFill>
                  <a:srgbClr val="FF0000"/>
                </a:solidFill>
              </a:rPr>
              <a:t>- </a:t>
            </a:r>
            <a:r>
              <a:rPr lang="en-US" sz="2400" dirty="0" err="1">
                <a:solidFill>
                  <a:srgbClr val="FF0000"/>
                </a:solidFill>
              </a:rPr>
              <a:t>Gv</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sát</a:t>
            </a:r>
            <a:r>
              <a:rPr lang="en-US" sz="2400" dirty="0">
                <a:solidFill>
                  <a:srgbClr val="FF0000"/>
                </a:solidFill>
              </a:rPr>
              <a:t>, </a:t>
            </a:r>
            <a:r>
              <a:rPr lang="en-US" sz="2400" dirty="0" err="1">
                <a:solidFill>
                  <a:srgbClr val="FF0000"/>
                </a:solidFill>
              </a:rPr>
              <a:t>sửa</a:t>
            </a:r>
            <a:r>
              <a:rPr lang="en-US" sz="2400" dirty="0">
                <a:solidFill>
                  <a:srgbClr val="FF0000"/>
                </a:solidFill>
              </a:rPr>
              <a:t> </a:t>
            </a:r>
            <a:r>
              <a:rPr lang="en-US" sz="2400" dirty="0" err="1">
                <a:solidFill>
                  <a:srgbClr val="FF0000"/>
                </a:solidFill>
              </a:rPr>
              <a:t>sai</a:t>
            </a:r>
            <a:r>
              <a:rPr lang="en-US" sz="2400" dirty="0">
                <a:solidFill>
                  <a:srgbClr val="FF0000"/>
                </a:solidFill>
              </a:rPr>
              <a:t> </a:t>
            </a:r>
            <a:r>
              <a:rPr lang="en-US" sz="2400" dirty="0" err="1">
                <a:solidFill>
                  <a:srgbClr val="FF0000"/>
                </a:solidFill>
              </a:rPr>
              <a:t>cho</a:t>
            </a:r>
            <a:r>
              <a:rPr lang="en-US" sz="2400" dirty="0">
                <a:solidFill>
                  <a:srgbClr val="FF0000"/>
                </a:solidFill>
              </a:rPr>
              <a:t> HS.</a:t>
            </a:r>
          </a:p>
        </p:txBody>
      </p:sp>
    </p:spTree>
    <p:extLst>
      <p:ext uri="{BB962C8B-B14F-4D97-AF65-F5344CB8AC3E}">
        <p14:creationId xmlns=""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81400" y="838200"/>
            <a:ext cx="5562600" cy="5791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Horizontal Scroll 2"/>
          <p:cNvSpPr/>
          <p:nvPr/>
        </p:nvSpPr>
        <p:spPr>
          <a:xfrm>
            <a:off x="228600" y="914400"/>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 xmlns:p14="http://schemas.microsoft.com/office/powerpoint/2010/main"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lowchart: Decision 1"/>
          <p:cNvSpPr/>
          <p:nvPr/>
        </p:nvSpPr>
        <p:spPr>
          <a:xfrm>
            <a:off x="76200" y="152400"/>
            <a:ext cx="3429000" cy="1981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FF00"/>
                </a:solidFill>
              </a:rPr>
              <a:t>Luyện tập</a:t>
            </a:r>
          </a:p>
          <a:p>
            <a:pPr algn="ctr"/>
            <a:r>
              <a:rPr lang="vi-VN" b="1" dirty="0" smtClean="0">
                <a:solidFill>
                  <a:srgbClr val="FFFF00"/>
                </a:solidFill>
              </a:rPr>
              <a:t>Tập đồng loạt</a:t>
            </a:r>
            <a:endParaRPr lang="en-US" b="1" dirty="0" smtClean="0">
              <a:solidFill>
                <a:srgbClr val="FFFF00"/>
              </a:solidFill>
            </a:endParaRPr>
          </a:p>
          <a:p>
            <a:pPr algn="ctr"/>
            <a:r>
              <a:rPr lang="en-US" b="1" dirty="0" smtClean="0">
                <a:solidFill>
                  <a:srgbClr val="FFFF00"/>
                </a:solidFill>
              </a:rPr>
              <a:t>( 2 </a:t>
            </a:r>
            <a:r>
              <a:rPr lang="en-US" b="1" dirty="0" err="1" smtClean="0">
                <a:solidFill>
                  <a:srgbClr val="FFFF00"/>
                </a:solidFill>
              </a:rPr>
              <a:t>lần</a:t>
            </a:r>
            <a:r>
              <a:rPr lang="en-US" b="1" dirty="0" smtClean="0">
                <a:solidFill>
                  <a:srgbClr val="FFFF00"/>
                </a:solidFill>
              </a:rPr>
              <a:t>)</a:t>
            </a:r>
            <a:endParaRPr lang="vi-VN" b="1"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1"/>
            <a:ext cx="5562600" cy="2590799"/>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770" y="2743200"/>
            <a:ext cx="4245429" cy="40386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56216" y="2743200"/>
            <a:ext cx="4535384"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Down Ribbon 6"/>
          <p:cNvSpPr/>
          <p:nvPr/>
        </p:nvSpPr>
        <p:spPr>
          <a:xfrm>
            <a:off x="0" y="76200"/>
            <a:ext cx="9144000" cy="1143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p:txBody>
      </p:sp>
      <p:sp>
        <p:nvSpPr>
          <p:cNvPr id="8" name="Rectangle 7"/>
          <p:cNvSpPr/>
          <p:nvPr/>
        </p:nvSpPr>
        <p:spPr>
          <a:xfrm>
            <a:off x="1828800" y="1371600"/>
            <a:ext cx="6172200" cy="400110"/>
          </a:xfrm>
          <a:prstGeom prst="rect">
            <a:avLst/>
          </a:prstGeom>
        </p:spPr>
        <p:txBody>
          <a:bodyPr wrap="square">
            <a:spAutoFit/>
          </a:bodyPr>
          <a:lstStyle/>
          <a:p>
            <a:r>
              <a:rPr lang="vi-VN" sz="2000" dirty="0">
                <a:solidFill>
                  <a:srgbClr val="0070C0"/>
                </a:solidFill>
              </a:rPr>
              <a:t>-</a:t>
            </a:r>
            <a:r>
              <a:rPr lang="vi-VN" sz="2000" b="1" dirty="0">
                <a:solidFill>
                  <a:srgbClr val="0070C0"/>
                </a:solidFill>
              </a:rPr>
              <a:t> </a:t>
            </a:r>
            <a:r>
              <a:rPr lang="vi-VN" sz="2000" b="1" dirty="0" smtClean="0">
                <a:solidFill>
                  <a:srgbClr val="0070C0"/>
                </a:solidFill>
              </a:rPr>
              <a:t> </a:t>
            </a:r>
            <a:r>
              <a:rPr lang="vi-VN" sz="2000" b="1" dirty="0">
                <a:solidFill>
                  <a:srgbClr val="0070C0"/>
                </a:solidFill>
              </a:rPr>
              <a:t>Tổ trưởng cho các bạn luyện tập theo khu vực</a:t>
            </a:r>
            <a:r>
              <a:rPr lang="vi-VN" dirty="0">
                <a:solidFill>
                  <a:srgbClr val="00B0F0"/>
                </a:solidFill>
              </a:rPr>
              <a:t>.</a:t>
            </a:r>
            <a:endParaRPr lang="en-US" dirty="0">
              <a:solidFill>
                <a:srgbClr val="00B0F0"/>
              </a:solidFill>
            </a:endParaRPr>
          </a:p>
        </p:txBody>
      </p:sp>
      <p:sp>
        <p:nvSpPr>
          <p:cNvPr id="9" name="Rectangle 8"/>
          <p:cNvSpPr/>
          <p:nvPr/>
        </p:nvSpPr>
        <p:spPr>
          <a:xfrm>
            <a:off x="1828800" y="1676400"/>
            <a:ext cx="4495800" cy="400110"/>
          </a:xfrm>
          <a:prstGeom prst="rect">
            <a:avLst/>
          </a:prstGeom>
        </p:spPr>
        <p:txBody>
          <a:bodyPr wrap="square">
            <a:spAutoFit/>
          </a:bodyPr>
          <a:lstStyle/>
          <a:p>
            <a:r>
              <a:rPr lang="en-US" sz="2000" b="1" dirty="0">
                <a:solidFill>
                  <a:srgbClr val="0070C0"/>
                </a:solidFill>
              </a:rPr>
              <a:t>- </a:t>
            </a:r>
            <a:r>
              <a:rPr lang="en-US" sz="2000" b="1" dirty="0" err="1">
                <a:solidFill>
                  <a:srgbClr val="0070C0"/>
                </a:solidFill>
              </a:rPr>
              <a:t>Gv</a:t>
            </a:r>
            <a:r>
              <a:rPr lang="en-US" sz="2000" b="1" dirty="0">
                <a:solidFill>
                  <a:srgbClr val="0070C0"/>
                </a:solidFill>
              </a:rPr>
              <a:t>  </a:t>
            </a:r>
            <a:r>
              <a:rPr lang="en-US" sz="2000" b="1" dirty="0" err="1">
                <a:solidFill>
                  <a:srgbClr val="0070C0"/>
                </a:solidFill>
              </a:rPr>
              <a:t>quan</a:t>
            </a:r>
            <a:r>
              <a:rPr lang="en-US" sz="2000" b="1" dirty="0">
                <a:solidFill>
                  <a:srgbClr val="0070C0"/>
                </a:solidFill>
              </a:rPr>
              <a:t> </a:t>
            </a:r>
            <a:r>
              <a:rPr lang="en-US" sz="2000" b="1" dirty="0" err="1">
                <a:solidFill>
                  <a:srgbClr val="0070C0"/>
                </a:solidFill>
              </a:rPr>
              <a:t>sát</a:t>
            </a:r>
            <a:r>
              <a:rPr lang="en-US" sz="2000" b="1" dirty="0">
                <a:solidFill>
                  <a:srgbClr val="0070C0"/>
                </a:solidFill>
              </a:rPr>
              <a:t>, </a:t>
            </a:r>
            <a:r>
              <a:rPr lang="en-US" sz="2000" b="1" dirty="0" err="1">
                <a:solidFill>
                  <a:srgbClr val="0070C0"/>
                </a:solidFill>
              </a:rPr>
              <a:t>sửa</a:t>
            </a:r>
            <a:r>
              <a:rPr lang="en-US" sz="2000" b="1" dirty="0">
                <a:solidFill>
                  <a:srgbClr val="0070C0"/>
                </a:solidFill>
              </a:rPr>
              <a:t> </a:t>
            </a:r>
            <a:r>
              <a:rPr lang="en-US" sz="2000" b="1" dirty="0" err="1">
                <a:solidFill>
                  <a:srgbClr val="0070C0"/>
                </a:solidFill>
              </a:rPr>
              <a:t>sai</a:t>
            </a:r>
            <a:r>
              <a:rPr lang="en-US" sz="2000" b="1" dirty="0">
                <a:solidFill>
                  <a:srgbClr val="0070C0"/>
                </a:solidFill>
              </a:rPr>
              <a:t> </a:t>
            </a:r>
            <a:r>
              <a:rPr lang="en-US" sz="2000" b="1" dirty="0" err="1">
                <a:solidFill>
                  <a:srgbClr val="0070C0"/>
                </a:solidFill>
              </a:rPr>
              <a:t>cho</a:t>
            </a:r>
            <a:r>
              <a:rPr lang="en-US" sz="2000" b="1" dirty="0">
                <a:solidFill>
                  <a:srgbClr val="0070C0"/>
                </a:solidFill>
              </a:rPr>
              <a:t> HS</a:t>
            </a:r>
          </a:p>
        </p:txBody>
      </p:sp>
      <p:pic>
        <p:nvPicPr>
          <p:cNvPr id="12291" name="Picture 3" descr="C:\Users\MrHien\Desktop\Bo anh lop 1 sách ket noi\c0fda8157b0f8d51d41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2133600"/>
            <a:ext cx="8839200"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rved Down Ribbon 3"/>
          <p:cNvSpPr/>
          <p:nvPr/>
        </p:nvSpPr>
        <p:spPr>
          <a:xfrm>
            <a:off x="1" y="119742"/>
            <a:ext cx="4648200" cy="1632857"/>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4572000" y="476071"/>
            <a:ext cx="4724400" cy="1200329"/>
          </a:xfrm>
          <a:prstGeom prst="rect">
            <a:avLst/>
          </a:prstGeom>
        </p:spPr>
        <p:txBody>
          <a:bodyPr wrap="square">
            <a:spAutoFit/>
          </a:bodyPr>
          <a:lstStyle/>
          <a:p>
            <a:r>
              <a:rPr lang="vi-VN" dirty="0">
                <a:solidFill>
                  <a:srgbClr val="0070C0"/>
                </a:solidFill>
              </a:rPr>
              <a:t>GV nêu tên trò chơi, hướng dẫn cách chơi.</a:t>
            </a:r>
          </a:p>
          <a:p>
            <a:r>
              <a:rPr lang="vi-VN" dirty="0">
                <a:solidFill>
                  <a:srgbClr val="0070C0"/>
                </a:solidFill>
              </a:rPr>
              <a:t>- Cho HS chơi thử và chơi chính thức. </a:t>
            </a:r>
          </a:p>
          <a:p>
            <a:r>
              <a:rPr lang="vi-VN" dirty="0">
                <a:solidFill>
                  <a:srgbClr val="0070C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981200"/>
            <a:ext cx="8686800" cy="472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741</TotalTime>
  <Words>480</Words>
  <Application>Microsoft Office PowerPoint</Application>
  <PresentationFormat>On-screen Show (4:3)</PresentationFormat>
  <Paragraphs>52</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Executive</vt:lpstr>
      <vt:lpstr>Clip</vt:lpstr>
      <vt:lpstr>THỂ DỤC LỚP 1</vt:lpstr>
      <vt:lpstr>   I. PHẦN MỞ ĐẦU</vt:lpstr>
      <vt:lpstr>Slide 3</vt:lpstr>
      <vt:lpstr>   II. PHẦN CƠ BẢN</vt:lpstr>
      <vt:lpstr>Slide 5</vt:lpstr>
      <vt:lpstr>Slide 6</vt:lpstr>
      <vt:lpstr>Slide 7</vt:lpstr>
      <vt:lpstr>Slide 8</vt:lpstr>
      <vt:lpstr>Slide 9</vt:lpstr>
      <vt:lpstr>Slide 10</vt:lpstr>
      <vt:lpstr>III. PHẦN KẾT THÚC</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ThienIT</cp:lastModifiedBy>
  <cp:revision>84</cp:revision>
  <dcterms:created xsi:type="dcterms:W3CDTF">2021-08-20T10:38:06Z</dcterms:created>
  <dcterms:modified xsi:type="dcterms:W3CDTF">2021-10-24T09:59:46Z</dcterms:modified>
</cp:coreProperties>
</file>