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5" r:id="rId2"/>
    <p:sldId id="378" r:id="rId3"/>
    <p:sldId id="368" r:id="rId4"/>
    <p:sldId id="362" r:id="rId5"/>
    <p:sldId id="363" r:id="rId6"/>
    <p:sldId id="364" r:id="rId7"/>
    <p:sldId id="365" r:id="rId8"/>
    <p:sldId id="366" r:id="rId9"/>
    <p:sldId id="367" r:id="rId10"/>
    <p:sldId id="377" r:id="rId11"/>
    <p:sldId id="375" r:id="rId12"/>
    <p:sldId id="353" r:id="rId13"/>
    <p:sldId id="355" r:id="rId14"/>
    <p:sldId id="356" r:id="rId15"/>
    <p:sldId id="382" r:id="rId16"/>
    <p:sldId id="383" r:id="rId17"/>
    <p:sldId id="358" r:id="rId18"/>
    <p:sldId id="379" r:id="rId19"/>
    <p:sldId id="380" r:id="rId20"/>
    <p:sldId id="381" r:id="rId21"/>
    <p:sldId id="349" r:id="rId22"/>
    <p:sldId id="3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 Minh" initials="TM" lastIdx="1" clrIdx="0">
    <p:extLst>
      <p:ext uri="{19B8F6BF-5375-455C-9EA6-DF929625EA0E}">
        <p15:presenceInfo xmlns:p15="http://schemas.microsoft.com/office/powerpoint/2012/main" xmlns="" userId="S::minhthi@soangiang.edu.vn::dff43be1-4209-47c7-9839-9425f07fe0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916"/>
    <a:srgbClr val="347534"/>
    <a:srgbClr val="96488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7" autoAdjust="0"/>
    <p:restoredTop sz="94660"/>
  </p:normalViewPr>
  <p:slideViewPr>
    <p:cSldViewPr>
      <p:cViewPr varScale="1">
        <p:scale>
          <a:sx n="92" d="100"/>
          <a:sy n="92" d="100"/>
        </p:scale>
        <p:origin x="-2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152" cy="7315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35DC4-DA01-4D0D-BD71-E8BD3F5FC80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C4BE-612B-429E-9C2A-125004B3F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4651E-4AB6-C82D-CFD7-7FF59B6D5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1D45B35-734E-476E-316A-4341685C6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F85EA2-3E78-0F47-296C-361BB0B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BF9126-846B-9620-B3B0-69CF6BE7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9DFC8-68FC-7F2F-A87D-137785F4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D187A-F0CE-F2E6-B251-555E4FFF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C47AC7-9EA4-5D80-7B25-11A2109BD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297C1E-06D0-A792-9687-B784C390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116DF8-3942-7CA1-48C2-50A7F1E6D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666708-411E-CF41-CB01-F4205668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9FDB71-1BFB-1832-0CA8-4C1263172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7536A1-CE27-0403-5EC1-33070782E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7EB39A-9458-6532-D16A-39769FEF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54241A-DEF2-90D2-20CC-6D481450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BAAAA4-A49E-1D47-89EA-8A206275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6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386" y="288233"/>
            <a:ext cx="1112662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0E4584-CE5D-458D-9E24-81299C3C9EF8}"/>
              </a:ext>
            </a:extLst>
          </p:cNvPr>
          <p:cNvGrpSpPr/>
          <p:nvPr userDrawn="1"/>
        </p:nvGrpSpPr>
        <p:grpSpPr>
          <a:xfrm flipH="1" flipV="1">
            <a:off x="601315" y="1063756"/>
            <a:ext cx="11001408" cy="181040"/>
            <a:chOff x="3094607" y="3310420"/>
            <a:chExt cx="7925673" cy="230341"/>
          </a:xfrm>
          <a:solidFill>
            <a:schemeClr val="accent3"/>
          </a:solidFill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A24CD21-4158-4941-BED2-5CC270145CBD}"/>
                </a:ext>
              </a:extLst>
            </p:cNvPr>
            <p:cNvSpPr/>
            <p:nvPr/>
          </p:nvSpPr>
          <p:spPr>
            <a:xfrm>
              <a:off x="3094607" y="3378200"/>
              <a:ext cx="6455801" cy="946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932C08C7-D949-4266-A179-87D5665FAC6B}"/>
                </a:ext>
              </a:extLst>
            </p:cNvPr>
            <p:cNvSpPr/>
            <p:nvPr/>
          </p:nvSpPr>
          <p:spPr>
            <a:xfrm>
              <a:off x="8459960" y="3310420"/>
              <a:ext cx="2560320" cy="2303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53132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0" y="1"/>
            <a:ext cx="1988933" cy="3837100"/>
            <a:chOff x="7652300" y="2265675"/>
            <a:chExt cx="1491700" cy="2877825"/>
          </a:xfrm>
        </p:grpSpPr>
        <p:sp>
          <p:nvSpPr>
            <p:cNvPr id="10" name="Google Shape;10;p2"/>
            <p:cNvSpPr/>
            <p:nvPr/>
          </p:nvSpPr>
          <p:spPr>
            <a:xfrm>
              <a:off x="8530400" y="3959675"/>
              <a:ext cx="613600" cy="1183825"/>
            </a:xfrm>
            <a:custGeom>
              <a:avLst/>
              <a:gdLst/>
              <a:ahLst/>
              <a:cxnLst/>
              <a:rect l="l" t="t" r="r" b="b"/>
              <a:pathLst>
                <a:path w="24544" h="47353" extrusionOk="0">
                  <a:moveTo>
                    <a:pt x="24544" y="0"/>
                  </a:moveTo>
                  <a:lnTo>
                    <a:pt x="1" y="47352"/>
                  </a:lnTo>
                  <a:lnTo>
                    <a:pt x="24544" y="47352"/>
                  </a:lnTo>
                  <a:lnTo>
                    <a:pt x="24544" y="1179"/>
                  </a:lnTo>
                  <a:lnTo>
                    <a:pt x="24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652300" y="2265675"/>
              <a:ext cx="1491700" cy="2877825"/>
            </a:xfrm>
            <a:custGeom>
              <a:avLst/>
              <a:gdLst/>
              <a:ahLst/>
              <a:cxnLst/>
              <a:rect l="l" t="t" r="r" b="b"/>
              <a:pathLst>
                <a:path w="59668" h="115113" extrusionOk="0">
                  <a:moveTo>
                    <a:pt x="59668" y="0"/>
                  </a:moveTo>
                  <a:lnTo>
                    <a:pt x="0" y="115112"/>
                  </a:lnTo>
                  <a:lnTo>
                    <a:pt x="35125" y="115112"/>
                  </a:lnTo>
                  <a:lnTo>
                    <a:pt x="59668" y="67760"/>
                  </a:lnTo>
                  <a:lnTo>
                    <a:pt x="5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0203067" y="3020901"/>
            <a:ext cx="1988933" cy="3837100"/>
            <a:chOff x="7652300" y="2265675"/>
            <a:chExt cx="1491700" cy="2877825"/>
          </a:xfrm>
        </p:grpSpPr>
        <p:sp>
          <p:nvSpPr>
            <p:cNvPr id="13" name="Google Shape;13;p2"/>
            <p:cNvSpPr/>
            <p:nvPr/>
          </p:nvSpPr>
          <p:spPr>
            <a:xfrm>
              <a:off x="8530400" y="3959675"/>
              <a:ext cx="613600" cy="1183825"/>
            </a:xfrm>
            <a:custGeom>
              <a:avLst/>
              <a:gdLst/>
              <a:ahLst/>
              <a:cxnLst/>
              <a:rect l="l" t="t" r="r" b="b"/>
              <a:pathLst>
                <a:path w="24544" h="47353" extrusionOk="0">
                  <a:moveTo>
                    <a:pt x="24544" y="0"/>
                  </a:moveTo>
                  <a:lnTo>
                    <a:pt x="1" y="47352"/>
                  </a:lnTo>
                  <a:lnTo>
                    <a:pt x="24544" y="47352"/>
                  </a:lnTo>
                  <a:lnTo>
                    <a:pt x="24544" y="1179"/>
                  </a:lnTo>
                  <a:lnTo>
                    <a:pt x="24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652300" y="2265675"/>
              <a:ext cx="1491700" cy="2877825"/>
            </a:xfrm>
            <a:custGeom>
              <a:avLst/>
              <a:gdLst/>
              <a:ahLst/>
              <a:cxnLst/>
              <a:rect l="l" t="t" r="r" b="b"/>
              <a:pathLst>
                <a:path w="59668" h="115113" extrusionOk="0">
                  <a:moveTo>
                    <a:pt x="59668" y="0"/>
                  </a:moveTo>
                  <a:lnTo>
                    <a:pt x="0" y="115112"/>
                  </a:lnTo>
                  <a:lnTo>
                    <a:pt x="35125" y="115112"/>
                  </a:lnTo>
                  <a:lnTo>
                    <a:pt x="59668" y="67760"/>
                  </a:lnTo>
                  <a:lnTo>
                    <a:pt x="5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752800" y="500600"/>
            <a:ext cx="10686400" cy="5856800"/>
          </a:xfrm>
          <a:prstGeom prst="roundRect">
            <a:avLst>
              <a:gd name="adj" fmla="val 388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78600" y="1863800"/>
            <a:ext cx="9234800" cy="23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8000" b="0" i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478600" y="4407000"/>
            <a:ext cx="923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2849200" y="3573267"/>
            <a:ext cx="6493600" cy="6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91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BE11A-2775-B5C0-E5C9-D959D4CB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DB53AC-48C5-7B3F-9402-090DC00CE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FB2646-CDB1-E7D2-975D-DBAC8B93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52012B-CDB1-505C-E6C7-2FDBEE04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BEEA34-C129-0218-DF09-8949AF57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8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6AE815-09B3-14F2-DA36-E11461D1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349B10-75EC-221F-3BB2-4969BF05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419B5A-5B81-620B-5E13-CA12BBA1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1A63D2-C2CE-4D3E-7F66-0D0AA33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8557F3-84DA-7B7D-E3F0-24EA1580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73D6D7-67F8-2834-E35F-DE263DD5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4B9591-ADBE-443A-00D5-10106ED7D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424991-6E7D-DAAD-5D1D-3429E8FDF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077BBD-5563-5593-64EA-A26BBD522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10D677-F9C6-7982-E310-FEDCBF8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BFC29B-1656-5487-5744-FACC5DB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0E4E4A-3099-1AE8-4319-A9DF7C7B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B9C0E7-5778-7B5F-F006-5191AE69A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8FA6F8-74F7-C7E8-70C9-C317659A0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4A18B5B-BB99-F92B-050C-A61B062FC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5F907A-55F8-82DB-06B7-EF65FA0DD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B4B2BF-6406-941D-D8A6-02ECBB70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A667A9-F78A-2D71-7BA4-062E1ACC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2F0DE2D-0638-AF08-0407-40E7E198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30B27E-3BCE-1640-3D7D-FEDEAE0A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0F9C2B-898D-4B20-30F4-22195C19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4E1160-C4F9-2CEF-DB36-D9DA4413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8E3C74-E068-812E-6290-B5061CCB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6F1486-FD4D-137C-CE8E-8F11EE7C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72B342-A3BC-3748-7FD0-F85457D6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E3EA5A-C397-77B5-5E9C-57696455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2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EF2A36-81A6-BB0B-E537-00167904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9DD659-9622-AB6F-58A3-58FC987EE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7863D4-157B-02AF-1132-DE166333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4C997F-17E2-4D1A-12D7-588C7042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993C0A-AF2B-8F0A-A6C7-DAD44E4B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75FE4D-5990-B894-9242-9734046A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DC0830-7283-E330-0446-DA10895C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5607860-3407-35FA-1860-12DB38A4D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044A89-21A9-0CA7-E7CE-9D6C3975A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EA416C-C47B-2B57-B8C7-02EA2E48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9702C8-DCC5-BAAF-7E3F-A3EB1AD4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C7FF39-64BB-5EA6-B8A0-0E5DE079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1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2D689B0-74C1-5163-9949-8EF1AF90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20A521-B2A2-8545-EC29-93AADAEBA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C0A0DD-3775-78DA-E33E-CA87377C5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12181-8E7E-4B73-A353-2650B052EFB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A4E32C-82A0-AE41-C686-390599850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0C30BD-1768-6A62-3BAB-8A6036BE4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86166-DB32-455E-9D1F-6227FC7C8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9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10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8DD082-171F-31D7-13F7-53A7661E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-83466"/>
            <a:ext cx="12313920" cy="6969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AF110C-C7FB-5179-2C0A-0A76451F79CA}"/>
              </a:ext>
            </a:extLst>
          </p:cNvPr>
          <p:cNvSpPr txBox="1"/>
          <p:nvPr/>
        </p:nvSpPr>
        <p:spPr>
          <a:xfrm>
            <a:off x="881150" y="1590145"/>
            <a:ext cx="1060704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ịa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 smtClean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  <a:endParaRPr lang="en-US" sz="2800" b="1" dirty="0">
              <a:solidFill>
                <a:srgbClr val="3475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00F3BC-8312-09DE-2E33-5CC5530FEF55}"/>
              </a:ext>
            </a:extLst>
          </p:cNvPr>
          <p:cNvSpPr txBox="1"/>
          <p:nvPr/>
        </p:nvSpPr>
        <p:spPr>
          <a:xfrm>
            <a:off x="1519707" y="61468"/>
            <a:ext cx="925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4199" y="1088136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KHÁM PHÁ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CB8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0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33009" y="15388"/>
            <a:ext cx="37657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489080"/>
              </p:ext>
            </p:extLst>
          </p:nvPr>
        </p:nvGraphicFramePr>
        <p:xfrm>
          <a:off x="1308508" y="1054085"/>
          <a:ext cx="3909668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6053"/>
                <a:gridCol w="1219030"/>
                <a:gridCol w="1104966"/>
                <a:gridCol w="1049619"/>
              </a:tblGrid>
              <a:tr h="20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Món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ăn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Nguyên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liệu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Cách chế biến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6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6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5080"/>
              </p:ext>
            </p:extLst>
          </p:nvPr>
        </p:nvGraphicFramePr>
        <p:xfrm>
          <a:off x="1267968" y="4526280"/>
          <a:ext cx="3950208" cy="2100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300"/>
                <a:gridCol w="1865334"/>
                <a:gridCol w="1524574"/>
              </a:tblGrid>
              <a:tr h="588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Tên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loại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nhà</a:t>
                      </a:r>
                      <a:r>
                        <a:rPr lang="en-US" sz="1800" kern="100" dirty="0">
                          <a:effectLst/>
                        </a:rPr>
                        <a:t> ở </a:t>
                      </a:r>
                      <a:endParaRPr lang="en-US" sz="1800" kern="1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en-US" sz="1800" kern="100" dirty="0" err="1" smtClean="0">
                          <a:effectLst/>
                        </a:rPr>
                        <a:t>hoặc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hình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ảnh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Chất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liệu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8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94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47445" y="3429000"/>
            <a:ext cx="301236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545687"/>
              </p:ext>
            </p:extLst>
          </p:nvPr>
        </p:nvGraphicFramePr>
        <p:xfrm>
          <a:off x="6461760" y="4453128"/>
          <a:ext cx="3950208" cy="2161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805"/>
                <a:gridCol w="1445027"/>
                <a:gridCol w="1084371"/>
                <a:gridCol w="852005"/>
              </a:tblGrid>
              <a:tr h="858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Các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phong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tục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tập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quán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Nguồn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gốc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Ý </a:t>
                      </a:r>
                      <a:r>
                        <a:rPr lang="en-US" sz="1800" kern="100" dirty="0" err="1">
                          <a:effectLst/>
                        </a:rPr>
                        <a:t>nghĩa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6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8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8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15456" y="3355848"/>
            <a:ext cx="427386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</a:t>
            </a:r>
            <a:r>
              <a:rPr kumimoji="0" lang="vi-V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84944"/>
              </p:ext>
            </p:extLst>
          </p:nvPr>
        </p:nvGraphicFramePr>
        <p:xfrm>
          <a:off x="6388608" y="1037296"/>
          <a:ext cx="4023360" cy="2339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080"/>
                <a:gridCol w="1271040"/>
                <a:gridCol w="1137098"/>
                <a:gridCol w="1080142"/>
              </a:tblGrid>
              <a:tr h="8830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TT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Tên trang phục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Chất liệu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Dùng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khi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nào</a:t>
                      </a:r>
                      <a:endParaRPr lang="en-US" sz="11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0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0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0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174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498506" y="0"/>
            <a:ext cx="35477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7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 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HỌC TẬP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2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dự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n: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</a:t>
            </a:r>
            <a:r>
              <a:rPr kumimoji="0" lang="vi-V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Nội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1174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thực hiện: ......................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66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hững mẫu áo tứ thân đẹp và ấn tượ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52" y="210312"/>
            <a:ext cx="3438144" cy="61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Áo Ngũ Thân Là Gì? Ý Nghĩa Và Nguồn Gốc Của Áo Ngũ Th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8" y="722376"/>
            <a:ext cx="3514225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Áo bà ba cho người già - Áo hai dây và ba lỗ | DoLotVenu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014984"/>
            <a:ext cx="3840479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Ứng viên Hoa hậu Việt Nam duyên dáng áo dài, nón lá - Thời trang - Việt 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92" y="338329"/>
            <a:ext cx="4023360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EST ĐEN-231 – ADAM STORE - Thương hiệu veston may sẵn hàng đầu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338329"/>
            <a:ext cx="4026441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à nộ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/>
          <a:stretch/>
        </p:blipFill>
        <p:spPr bwMode="auto">
          <a:xfrm>
            <a:off x="12192" y="576072"/>
            <a:ext cx="3950208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nh nghiệm du lịch, ăn, chơi gì ở Ecopark Hà Nội - Halo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576072"/>
            <a:ext cx="3938016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8 Bí quyết phối đồ công sở đẹp và thời trang nhất cho nam n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8" y="579120"/>
            <a:ext cx="3909482" cy="56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" y="1088136"/>
            <a:ext cx="5751576" cy="38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94" y="1114805"/>
            <a:ext cx="5743806" cy="3819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3504" y="5404104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phố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Nội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33" y="283464"/>
            <a:ext cx="8489231" cy="5302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3504" y="5843016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tòa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chung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cư</a:t>
            </a:r>
            <a:r>
              <a:rPr lang="en-US" sz="2400" b="1" dirty="0" smtClean="0">
                <a:solidFill>
                  <a:srgbClr val="FF0000"/>
                </a:solidFill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Nội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0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" y="64008"/>
            <a:ext cx="8997696" cy="5998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3504" y="6183007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đô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Hưng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283464"/>
            <a:ext cx="9802368" cy="5519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785" y="5952590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đô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Đồng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63" y="0"/>
            <a:ext cx="9130473" cy="6135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0896" y="6183007"/>
            <a:ext cx="453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Vinhomes</a:t>
            </a:r>
            <a:r>
              <a:rPr lang="en-US" sz="2400" b="1" dirty="0" smtClean="0">
                <a:solidFill>
                  <a:srgbClr val="FF0000"/>
                </a:solidFill>
              </a:rPr>
              <a:t> Riverside Long </a:t>
            </a:r>
            <a:r>
              <a:rPr lang="en-US" sz="2400" b="1" dirty="0" err="1" smtClean="0">
                <a:solidFill>
                  <a:srgbClr val="FF0000"/>
                </a:solidFill>
              </a:rPr>
              <a:t>Biên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9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4199" y="1088136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67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4199" y="1088136"/>
            <a:ext cx="5005206" cy="1169451"/>
          </a:xfrm>
          <a:prstGeom prst="roundRect">
            <a:avLst/>
          </a:prstGeom>
          <a:solidFill>
            <a:srgbClr val="14D105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CB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TẬP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CB8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553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81984" y="2112264"/>
            <a:ext cx="7534656" cy="2048256"/>
          </a:xfrm>
        </p:spPr>
        <p:txBody>
          <a:bodyPr>
            <a:noAutofit/>
          </a:bodyPr>
          <a:lstStyle/>
          <a:p>
            <a:r>
              <a:rPr lang="en-US" sz="6600" dirty="0" smtClean="0"/>
              <a:t> 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Hà Nội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-Baroque-Giup-Ban-Tap-Trung-Khi-Hoc-Tap-V-Angel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811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16" y="3718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81984" y="2112264"/>
            <a:ext cx="7534656" cy="2048256"/>
          </a:xfrm>
        </p:spPr>
        <p:txBody>
          <a:bodyPr>
            <a:noAutofit/>
          </a:bodyPr>
          <a:lstStyle/>
          <a:p>
            <a:r>
              <a:rPr lang="en-US" sz="6600" dirty="0" smtClean="0"/>
              <a:t> 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Hà Nội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4892040"/>
            <a:ext cx="317182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65A69D-604E-4D9D-9BDF-390C8651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80" y="2633904"/>
            <a:ext cx="2233569" cy="207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960A9C-4E6D-4BEC-866E-4A7A490D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337" y="4618362"/>
            <a:ext cx="1712883" cy="17538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34AD2B-51BB-482F-8F6B-E25C0968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263" y="4812970"/>
            <a:ext cx="1786727" cy="1663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779F2D-2D59-4214-A43E-0BEC80F52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43" y="2909377"/>
            <a:ext cx="2167918" cy="2078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B944D3-BA11-407E-9E61-4346DD1F7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45" y="1163256"/>
            <a:ext cx="2286198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10DEA8-5DC5-4066-A66D-64BE9EE18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023" y="1119088"/>
            <a:ext cx="2286198" cy="2036240"/>
          </a:xfrm>
          <a:prstGeom prst="rect">
            <a:avLst/>
          </a:prstGeom>
        </p:spPr>
      </p:pic>
      <p:sp>
        <p:nvSpPr>
          <p:cNvPr id="27" name="Oval 147">
            <a:hlinkClick r:id="rId8" action="ppaction://hlinksldjump"/>
            <a:extLst>
              <a:ext uri="{FF2B5EF4-FFF2-40B4-BE49-F238E27FC236}">
                <a16:creationId xmlns="" xmlns:a16="http://schemas.microsoft.com/office/drawing/2014/main" id="{55441992-F3D6-495D-A9FA-B8127DD80A82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937866" y="2843275"/>
            <a:ext cx="2154228" cy="2120196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.VnArial" panose="020B7200000000000000" pitchFamily="34" charset="0"/>
            </a:endParaRPr>
          </a:p>
        </p:txBody>
      </p:sp>
      <p:pic>
        <p:nvPicPr>
          <p:cNvPr id="23662" name="Picture 110">
            <a:hlinkClick r:id="rId9" action="ppaction://hlinksldjump"/>
            <a:extLst>
              <a:ext uri="{FF2B5EF4-FFF2-40B4-BE49-F238E27FC236}">
                <a16:creationId xmlns="" xmlns:a16="http://schemas.microsoft.com/office/drawing/2014/main" id="{32136ADA-5E63-4BC4-A964-BEDA5EB4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157975" y="5935759"/>
            <a:ext cx="986725" cy="8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98" name="Oval 14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AB60CDF-F79F-4E7B-9C87-F88838F79F20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4026175" y="1149983"/>
            <a:ext cx="2179894" cy="225685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3300"/>
              </a:solidFill>
              <a:latin typeface=".VnArial" panose="020B7200000000000000" pitchFamily="34" charset="0"/>
            </a:endParaRPr>
          </a:p>
        </p:txBody>
      </p:sp>
      <p:sp>
        <p:nvSpPr>
          <p:cNvPr id="23699" name="Oval 14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4795CC4-D37C-4F15-98A4-E6E50F29FCD2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68010" y="1255294"/>
            <a:ext cx="2154228" cy="2114533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.VnArial" panose="020B7200000000000000" pitchFamily="34" charset="0"/>
            </a:endParaRPr>
          </a:p>
        </p:txBody>
      </p:sp>
      <p:sp>
        <p:nvSpPr>
          <p:cNvPr id="23700" name="Oval 148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121B25E-F72A-44F1-8942-E765E5717A38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2779295" y="2588131"/>
            <a:ext cx="2204252" cy="2158435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701" name="Oval 14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2CDE07A-8402-402C-8576-FE822FCF2370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3592839" y="4339886"/>
            <a:ext cx="2247940" cy="225685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solidFill>
                <a:srgbClr val="0000CC"/>
              </a:solidFill>
              <a:latin typeface=".VnArial" panose="020B7200000000000000" pitchFamily="34" charset="0"/>
            </a:endParaRPr>
          </a:p>
        </p:txBody>
      </p:sp>
      <p:sp>
        <p:nvSpPr>
          <p:cNvPr id="23702" name="Oval 15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1CE0B01-3C83-422D-A400-2BCBC740F58A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5856076" y="4470258"/>
            <a:ext cx="2168431" cy="2295868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 dirty="0">
              <a:latin typeface=".VnArial" panose="020B7200000000000000" pitchFamily="34" charset="0"/>
            </a:endParaRPr>
          </a:p>
        </p:txBody>
      </p:sp>
      <p:sp>
        <p:nvSpPr>
          <p:cNvPr id="23703" name="Oval 151">
            <a:extLst>
              <a:ext uri="{FF2B5EF4-FFF2-40B4-BE49-F238E27FC236}">
                <a16:creationId xmlns="" xmlns:a16="http://schemas.microsoft.com/office/drawing/2014/main" id="{F24776ED-9BF6-4003-A861-F37541EAA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315" y="2832677"/>
            <a:ext cx="2330786" cy="22323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</a:t>
            </a:r>
          </a:p>
          <a:p>
            <a:pPr algn="ctr"/>
            <a:r>
              <a:rPr lang="en-US" alt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</a:t>
            </a:r>
          </a:p>
        </p:txBody>
      </p:sp>
      <p:sp>
        <p:nvSpPr>
          <p:cNvPr id="23725" name="Oval 173">
            <a:extLst>
              <a:ext uri="{FF2B5EF4-FFF2-40B4-BE49-F238E27FC236}">
                <a16:creationId xmlns="" xmlns:a16="http://schemas.microsoft.com/office/drawing/2014/main" id="{AA2FCAA5-CCD2-45D7-812E-2DFB96C5F9DE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4762143" y="2854342"/>
            <a:ext cx="2322139" cy="2181976"/>
          </a:xfrm>
          <a:prstGeom prst="ellipse">
            <a:avLst/>
          </a:prstGeom>
          <a:solidFill>
            <a:srgbClr val="FFFF00"/>
          </a:solidFill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7200" b="1">
              <a:solidFill>
                <a:srgbClr val="CC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477" y="1047180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ẩm thực</a:t>
            </a:r>
            <a:endParaRPr lang="en-US" sz="28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19928" y="3641763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nhà ở</a:t>
            </a:r>
            <a:endParaRPr lang="en-US" sz="28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0660" y="5631537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lễ hội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7008" y="5561025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danh nhân</a:t>
            </a:r>
            <a:endParaRPr lang="en-US" sz="28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8684" y="3422110"/>
            <a:ext cx="196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trang phục</a:t>
            </a:r>
            <a:endParaRPr lang="en-US" sz="28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8721" y="602336"/>
            <a:ext cx="307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phong tục tập quán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89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6" dur="2000"/>
                                        <p:tgtEl>
                                          <p:spTgt spid="23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698" grpId="0" animBg="1"/>
      <p:bldP spid="23699" grpId="0" animBg="1"/>
      <p:bldP spid="23700" grpId="0" animBg="1"/>
      <p:bldP spid="23701" grpId="0" animBg="1"/>
      <p:bldP spid="23702" grpId="0" animBg="1"/>
      <p:bldP spid="23725" grpId="0" animBg="1"/>
      <p:bldP spid="8" grpId="0"/>
      <p:bldP spid="25" grpId="0"/>
      <p:bldP spid="26" grpId="0"/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B77C65-D684-4079-BEB4-744CD902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38200"/>
            <a:ext cx="72390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61417DC3-1B7A-492E-9532-A38ADC6DE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2F42DA-1C57-453A-BDBA-A784AFA4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992567"/>
            <a:ext cx="7432545" cy="495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4C56EAA-B29A-42B7-9916-329FF9486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46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9568DA-A473-4916-833C-8B7754DC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1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BD953D58-A619-43A5-B650-3B03BFA1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78237D-2F55-442B-A924-853D64A02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18" y="990600"/>
            <a:ext cx="7346565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EE2E91EC-36E3-4D55-AE23-E416A8C5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602116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DD0587-55A7-4D0F-A39D-0BD98DF9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41400"/>
            <a:ext cx="71628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850AC3-DF01-4311-8435-0E82E182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293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ACE1B45-D754-44EF-8544-73162E16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219201"/>
            <a:ext cx="6905301" cy="460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71DB85D4-8753-4E4F-B058-6D3CCA6E0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5486401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259</Words>
  <Application>Microsoft Office PowerPoint</Application>
  <PresentationFormat>Custom</PresentationFormat>
  <Paragraphs>108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 ÁN HỌC TẬP Nhóm: 1 Tên dự án: Tìm hiểu về các món ăn của Hà Nội Thời gian thực hiện: ………………………..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 Minh</dc:creator>
  <cp:lastModifiedBy>Admin</cp:lastModifiedBy>
  <cp:revision>154</cp:revision>
  <dcterms:created xsi:type="dcterms:W3CDTF">2023-08-11T22:28:40Z</dcterms:created>
  <dcterms:modified xsi:type="dcterms:W3CDTF">2023-09-11T11:41:56Z</dcterms:modified>
</cp:coreProperties>
</file>