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70" r:id="rId2"/>
    <p:sldId id="257" r:id="rId3"/>
    <p:sldId id="2972" r:id="rId4"/>
    <p:sldId id="2973" r:id="rId5"/>
    <p:sldId id="2974" r:id="rId6"/>
    <p:sldId id="2975" r:id="rId7"/>
    <p:sldId id="2976" r:id="rId8"/>
    <p:sldId id="2977" r:id="rId9"/>
    <p:sldId id="2978" r:id="rId10"/>
    <p:sldId id="2979" r:id="rId11"/>
    <p:sldId id="270" r:id="rId12"/>
    <p:sldId id="258" r:id="rId13"/>
    <p:sldId id="271" r:id="rId14"/>
    <p:sldId id="272" r:id="rId15"/>
    <p:sldId id="273" r:id="rId16"/>
    <p:sldId id="2982" r:id="rId17"/>
    <p:sldId id="2983" r:id="rId18"/>
    <p:sldId id="2980" r:id="rId19"/>
    <p:sldId id="274" r:id="rId20"/>
    <p:sldId id="26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81"/>
    <a:srgbClr val="FFB64B"/>
    <a:srgbClr val="FFD757"/>
    <a:srgbClr val="00A1DA"/>
    <a:srgbClr val="FFAD5B"/>
    <a:srgbClr val="BEE395"/>
    <a:srgbClr val="6CB5D6"/>
    <a:srgbClr val="90D0EC"/>
    <a:srgbClr val="78C5E8"/>
    <a:srgbClr val="57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93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3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2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5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3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8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image" Target="../media/image37.jpg"/><Relationship Id="rId7" Type="http://schemas.openxmlformats.org/officeDocument/2006/relationships/image" Target="../media/image24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audio" Target="../media/audio2.wav"/><Relationship Id="rId10" Type="http://schemas.openxmlformats.org/officeDocument/2006/relationships/image" Target="../media/image32.jpe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audio" Target="../media/audio2.wav"/><Relationship Id="rId15" Type="http://schemas.openxmlformats.org/officeDocument/2006/relationships/audio" Target="../media/audio2.wav"/><Relationship Id="rId10" Type="http://schemas.openxmlformats.org/officeDocument/2006/relationships/image" Target="../media/image32.jpe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0.sv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audio" Target="../media/audio2.wav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6391"/>
            <a:ext cx="9121379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4" y="-336875"/>
            <a:ext cx="8988413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2" y="3265032"/>
            <a:ext cx="9121379" cy="17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8" y="3770249"/>
            <a:ext cx="4456412" cy="13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24346" y="1676818"/>
            <a:ext cx="4376901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20" y="3286044"/>
            <a:ext cx="3068210" cy="38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03081" y="-84562"/>
            <a:ext cx="1440782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6702" y="1968137"/>
            <a:ext cx="1474871" cy="18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54136" y="1828802"/>
            <a:ext cx="6446867" cy="3143252"/>
          </a:xfrm>
          <a:prstGeom prst="rect">
            <a:avLst/>
          </a:prstGeom>
        </p:spPr>
        <p:txBody>
          <a:bodyPr spcFirstLastPara="1" wrap="none" lIns="81972" tIns="41037" rIns="81972" bIns="4103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2196">
              <a:lnSpc>
                <a:spcPct val="150000"/>
              </a:lnSpc>
            </a:pPr>
            <a:r>
              <a:rPr lang="en-US" sz="120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THẦY, CÔ VÀ CÁC EM</a:t>
            </a:r>
          </a:p>
          <a:p>
            <a:pPr algn="ctr" defTabSz="1092196">
              <a:lnSpc>
                <a:spcPct val="150000"/>
              </a:lnSpc>
            </a:pPr>
            <a:r>
              <a:rPr lang="en-US" sz="120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12471" y="2968403"/>
            <a:ext cx="48674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251" tIns="54626" rIns="109251" bIns="54626" anchor="ctr"/>
          <a:lstStyle/>
          <a:p>
            <a:pPr algn="ctr" defTabSz="1456449">
              <a:defRPr/>
            </a:pPr>
            <a:r>
              <a:rPr lang="en-US" altLang="zh-CN" sz="405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196716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" y="0"/>
            <a:ext cx="9120333" cy="5143500"/>
          </a:xfrm>
          <a:prstGeom prst="rect">
            <a:avLst/>
          </a:prstGeom>
        </p:spPr>
      </p:pic>
      <p:pic>
        <p:nvPicPr>
          <p:cNvPr id="13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1966" y="3249310"/>
            <a:ext cx="838129" cy="15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8073" y="3449294"/>
            <a:ext cx="1100819" cy="12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67" y="3012104"/>
            <a:ext cx="1833091" cy="18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oud Callout 15"/>
          <p:cNvSpPr/>
          <p:nvPr/>
        </p:nvSpPr>
        <p:spPr>
          <a:xfrm>
            <a:off x="4533448" y="297190"/>
            <a:ext cx="4140320" cy="2085975"/>
          </a:xfrm>
          <a:prstGeom prst="cloudCallout">
            <a:avLst>
              <a:gd name="adj1" fmla="val 12273"/>
              <a:gd name="adj2" fmla="val 61310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cartoon-rabbit-free - Cartoonist For Hi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0230" y="2038350"/>
            <a:ext cx="31051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loud Callout 16"/>
          <p:cNvSpPr/>
          <p:nvPr/>
        </p:nvSpPr>
        <p:spPr>
          <a:xfrm>
            <a:off x="955794" y="1067138"/>
            <a:ext cx="2617635" cy="1315018"/>
          </a:xfrm>
          <a:prstGeom prst="cloudCallout">
            <a:avLst>
              <a:gd name="adj1" fmla="val 38326"/>
              <a:gd name="adj2" fmla="val 128921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8" name="Picture 4" descr="Image result for bunch of carrots vector | Carrot vegetable, Cartoon,  Cartoon pics">
            <a:extLst>
              <a:ext uri="{FF2B5EF4-FFF2-40B4-BE49-F238E27FC236}">
                <a16:creationId xmlns:a16="http://schemas.microsoft.com/office/drawing/2014/main" id="{B775D50D-5E91-449D-BAD9-86B750F7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98" y="3566212"/>
            <a:ext cx="1148657" cy="12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02807CE-E3BA-413C-A443-4AA4DD3F4E05}"/>
              </a:ext>
            </a:extLst>
          </p:cNvPr>
          <p:cNvGrpSpPr/>
          <p:nvPr/>
        </p:nvGrpSpPr>
        <p:grpSpPr>
          <a:xfrm>
            <a:off x="5141349" y="3629988"/>
            <a:ext cx="1303271" cy="1357261"/>
            <a:chOff x="-2932238" y="3834970"/>
            <a:chExt cx="1547714" cy="155097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93C83DE-E5B4-4ABA-8082-26107D43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888" y="3959507"/>
              <a:ext cx="479780" cy="13831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D24C097-880D-40C7-8817-35DD5532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48810">
              <a:off x="-2480554" y="3977994"/>
              <a:ext cx="479780" cy="13831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EAF0C6B-117E-42A1-9F25-4E26D8B5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8064" y="3855177"/>
              <a:ext cx="479780" cy="138314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B9DB78B-1FA3-450E-A522-96F347931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6729">
              <a:off x="-1864304" y="4002795"/>
              <a:ext cx="479780" cy="13831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CFCC36D-FB42-402B-B4C2-3F734C2DD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06943">
              <a:off x="-2190213" y="3834970"/>
              <a:ext cx="479780" cy="138314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0A66410-642F-47CB-8BCA-50505081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2355">
              <a:off x="-2310375" y="3932605"/>
              <a:ext cx="479780" cy="1383147"/>
            </a:xfrm>
            <a:prstGeom prst="rect">
              <a:avLst/>
            </a:prstGeom>
          </p:spPr>
        </p:pic>
      </p:grpSp>
      <p:pic>
        <p:nvPicPr>
          <p:cNvPr id="36" name="Picture 2" descr="Download carrot clipart - transparent background carrot clipart png - Free  PNG Images | TOPpng">
            <a:extLst>
              <a:ext uri="{FF2B5EF4-FFF2-40B4-BE49-F238E27FC236}">
                <a16:creationId xmlns:a16="http://schemas.microsoft.com/office/drawing/2014/main" id="{0CD5AA59-0F8E-4076-B61E-FD00D9B1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992">
            <a:off x="5411661" y="3183410"/>
            <a:ext cx="1555928" cy="15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0ECCD2-1FDC-4657-B386-249155E7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78" y="3322548"/>
            <a:ext cx="1894094" cy="189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27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LUYỆN 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75315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sto MT" panose="02040603050505030304" pitchFamily="18" charset="0"/>
              </a:rPr>
              <a:t>LUYỆN TẬP ( TRANG 6, 7)</a:t>
            </a:r>
          </a:p>
        </p:txBody>
      </p:sp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"/>
    </mc:Choice>
    <mc:Fallback xmlns="">
      <p:transition spd="slow" advTm="16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45654" r="44058" b="23611"/>
          <a:stretch/>
        </p:blipFill>
        <p:spPr bwMode="auto">
          <a:xfrm>
            <a:off x="147637" y="1162050"/>
            <a:ext cx="8645509" cy="329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647700" y="209550"/>
            <a:ext cx="14859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2" name="Oval 11"/>
          <p:cNvSpPr/>
          <p:nvPr/>
        </p:nvSpPr>
        <p:spPr>
          <a:xfrm>
            <a:off x="147637" y="312737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0"/>
    </mc:Choice>
    <mc:Fallback xmlns="">
      <p:transition spd="slow" advTm="490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-1143850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147"/>
          <a:stretch/>
        </p:blipFill>
        <p:spPr bwMode="auto">
          <a:xfrm>
            <a:off x="667286" y="3028950"/>
            <a:ext cx="7134425" cy="173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2" b="68147"/>
          <a:stretch/>
        </p:blipFill>
        <p:spPr bwMode="auto">
          <a:xfrm>
            <a:off x="762000" y="666750"/>
            <a:ext cx="701546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79518" y="993701"/>
            <a:ext cx="990600" cy="646331"/>
            <a:chOff x="2379518" y="993701"/>
            <a:chExt cx="990600" cy="646331"/>
          </a:xfrm>
        </p:grpSpPr>
        <p:sp>
          <p:nvSpPr>
            <p:cNvPr id="11" name="Oval 1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18609" y="997527"/>
            <a:ext cx="990600" cy="646331"/>
            <a:chOff x="2379518" y="993701"/>
            <a:chExt cx="990600" cy="646331"/>
          </a:xfrm>
        </p:grpSpPr>
        <p:sp>
          <p:nvSpPr>
            <p:cNvPr id="17" name="Oval 1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19600" y="1001353"/>
            <a:ext cx="990600" cy="646331"/>
            <a:chOff x="2379518" y="993701"/>
            <a:chExt cx="990600" cy="646331"/>
          </a:xfrm>
        </p:grpSpPr>
        <p:sp>
          <p:nvSpPr>
            <p:cNvPr id="20" name="Oval 1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21582" y="1007415"/>
            <a:ext cx="990600" cy="646331"/>
            <a:chOff x="2379518" y="993701"/>
            <a:chExt cx="990600" cy="646331"/>
          </a:xfrm>
        </p:grpSpPr>
        <p:sp>
          <p:nvSpPr>
            <p:cNvPr id="26" name="Oval 2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20591" y="1003770"/>
            <a:ext cx="990600" cy="646331"/>
            <a:chOff x="2379518" y="993701"/>
            <a:chExt cx="990600" cy="646331"/>
          </a:xfrm>
        </p:grpSpPr>
        <p:sp>
          <p:nvSpPr>
            <p:cNvPr id="23" name="Oval 2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21582" y="1007415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20591" y="1003770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4291" y="3344141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472546" y="3350383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494320" y="3356625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11136" y="3342315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522518" y="3355075"/>
            <a:ext cx="990600" cy="646331"/>
            <a:chOff x="2379518" y="993701"/>
            <a:chExt cx="990600" cy="646331"/>
          </a:xfrm>
        </p:grpSpPr>
        <p:sp>
          <p:nvSpPr>
            <p:cNvPr id="48" name="Oval 4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22518" y="3355075"/>
            <a:ext cx="990600" cy="646331"/>
            <a:chOff x="2379518" y="993701"/>
            <a:chExt cx="990600" cy="646331"/>
          </a:xfrm>
        </p:grpSpPr>
        <p:sp>
          <p:nvSpPr>
            <p:cNvPr id="51" name="Oval 5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11136" y="3342315"/>
            <a:ext cx="990600" cy="646331"/>
            <a:chOff x="2379518" y="993701"/>
            <a:chExt cx="990600" cy="646331"/>
          </a:xfrm>
        </p:grpSpPr>
        <p:sp>
          <p:nvSpPr>
            <p:cNvPr id="54" name="Oval 5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38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9"/>
    </mc:Choice>
    <mc:Fallback xmlns="">
      <p:transition spd="slow" advTm="5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6" r="50000" b="34862"/>
          <a:stretch/>
        </p:blipFill>
        <p:spPr bwMode="auto">
          <a:xfrm>
            <a:off x="536864" y="514350"/>
            <a:ext cx="717425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276" b="34862"/>
          <a:stretch/>
        </p:blipFill>
        <p:spPr bwMode="auto">
          <a:xfrm>
            <a:off x="571500" y="2724150"/>
            <a:ext cx="7048500" cy="187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32400" y="1078561"/>
            <a:ext cx="990600" cy="646331"/>
            <a:chOff x="2379518" y="993701"/>
            <a:chExt cx="990600" cy="646331"/>
          </a:xfrm>
        </p:grpSpPr>
        <p:sp>
          <p:nvSpPr>
            <p:cNvPr id="6" name="Oval 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56436" y="1072681"/>
            <a:ext cx="990600" cy="646331"/>
            <a:chOff x="2379518" y="993701"/>
            <a:chExt cx="990600" cy="646331"/>
          </a:xfrm>
        </p:grpSpPr>
        <p:sp>
          <p:nvSpPr>
            <p:cNvPr id="9" name="Oval 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69594" y="1069217"/>
            <a:ext cx="990600" cy="646331"/>
            <a:chOff x="2379518" y="993701"/>
            <a:chExt cx="990600" cy="646331"/>
          </a:xfrm>
        </p:grpSpPr>
        <p:sp>
          <p:nvSpPr>
            <p:cNvPr id="12" name="Oval 1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78994" y="1079085"/>
            <a:ext cx="990600" cy="646331"/>
            <a:chOff x="2379518" y="993701"/>
            <a:chExt cx="990600" cy="646331"/>
          </a:xfrm>
        </p:grpSpPr>
        <p:sp>
          <p:nvSpPr>
            <p:cNvPr id="15" name="Oval 1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66086" y="1079608"/>
            <a:ext cx="990600" cy="646331"/>
            <a:chOff x="2379518" y="993701"/>
            <a:chExt cx="990600" cy="646331"/>
          </a:xfrm>
        </p:grpSpPr>
        <p:sp>
          <p:nvSpPr>
            <p:cNvPr id="18" name="Oval 1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8994" y="1079085"/>
            <a:ext cx="990600" cy="646331"/>
            <a:chOff x="2379518" y="993701"/>
            <a:chExt cx="990600" cy="646331"/>
          </a:xfrm>
        </p:grpSpPr>
        <p:sp>
          <p:nvSpPr>
            <p:cNvPr id="21" name="Oval 2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66086" y="1079608"/>
            <a:ext cx="990600" cy="646331"/>
            <a:chOff x="2379518" y="993701"/>
            <a:chExt cx="990600" cy="646331"/>
          </a:xfrm>
        </p:grpSpPr>
        <p:sp>
          <p:nvSpPr>
            <p:cNvPr id="24" name="Oval 2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347145" y="3259441"/>
            <a:ext cx="990600" cy="646331"/>
            <a:chOff x="2379518" y="993701"/>
            <a:chExt cx="990600" cy="646331"/>
          </a:xfrm>
        </p:grpSpPr>
        <p:sp>
          <p:nvSpPr>
            <p:cNvPr id="27" name="Oval 2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50399" y="3263952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60049" y="3260488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31059" y="3275471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331059" y="3275471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49703" y="3264615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49703" y="3264615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1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21"/>
    </mc:Choice>
    <mc:Fallback xmlns="">
      <p:transition spd="slow" advTm="6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590550"/>
            <a:ext cx="6849067" cy="19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6" y="2647950"/>
            <a:ext cx="7110183" cy="191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80100" y="3197621"/>
            <a:ext cx="990600" cy="646331"/>
            <a:chOff x="2379518" y="993701"/>
            <a:chExt cx="990600" cy="646331"/>
          </a:xfrm>
        </p:grpSpPr>
        <p:sp>
          <p:nvSpPr>
            <p:cNvPr id="8" name="Oval 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85263" y="3211837"/>
            <a:ext cx="990600" cy="646331"/>
            <a:chOff x="2379518" y="993701"/>
            <a:chExt cx="990600" cy="646331"/>
          </a:xfrm>
        </p:grpSpPr>
        <p:sp>
          <p:nvSpPr>
            <p:cNvPr id="14" name="Oval 13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91629" y="3206462"/>
            <a:ext cx="990600" cy="646331"/>
            <a:chOff x="2379518" y="993701"/>
            <a:chExt cx="990600" cy="646331"/>
          </a:xfrm>
        </p:grpSpPr>
        <p:sp>
          <p:nvSpPr>
            <p:cNvPr id="17" name="Oval 16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75621" y="3209421"/>
            <a:ext cx="990600" cy="646331"/>
            <a:chOff x="2379518" y="993701"/>
            <a:chExt cx="990600" cy="646331"/>
          </a:xfrm>
        </p:grpSpPr>
        <p:sp>
          <p:nvSpPr>
            <p:cNvPr id="23" name="Oval 2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1629" y="3206462"/>
            <a:ext cx="990600" cy="646331"/>
            <a:chOff x="2379518" y="993701"/>
            <a:chExt cx="990600" cy="646331"/>
          </a:xfrm>
        </p:grpSpPr>
        <p:sp>
          <p:nvSpPr>
            <p:cNvPr id="26" name="Oval 2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07717" y="3222229"/>
            <a:ext cx="990600" cy="646331"/>
            <a:chOff x="2379518" y="993701"/>
            <a:chExt cx="990600" cy="646331"/>
          </a:xfrm>
        </p:grpSpPr>
        <p:sp>
          <p:nvSpPr>
            <p:cNvPr id="20" name="Oval 1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75553" y="3212704"/>
            <a:ext cx="990600" cy="646331"/>
            <a:chOff x="2379518" y="993701"/>
            <a:chExt cx="990600" cy="646331"/>
          </a:xfrm>
        </p:grpSpPr>
        <p:sp>
          <p:nvSpPr>
            <p:cNvPr id="11" name="Oval 10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18200" y="1149116"/>
            <a:ext cx="990600" cy="646331"/>
            <a:chOff x="2379518" y="993701"/>
            <a:chExt cx="990600" cy="646331"/>
          </a:xfrm>
        </p:grpSpPr>
        <p:sp>
          <p:nvSpPr>
            <p:cNvPr id="30" name="Oval 29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0769" y="1146196"/>
            <a:ext cx="990600" cy="646331"/>
            <a:chOff x="2379518" y="993701"/>
            <a:chExt cx="990600" cy="646331"/>
          </a:xfrm>
        </p:grpSpPr>
        <p:sp>
          <p:nvSpPr>
            <p:cNvPr id="33" name="Oval 32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14919" y="1145511"/>
            <a:ext cx="990600" cy="646331"/>
            <a:chOff x="2379518" y="993701"/>
            <a:chExt cx="990600" cy="646331"/>
          </a:xfrm>
        </p:grpSpPr>
        <p:sp>
          <p:nvSpPr>
            <p:cNvPr id="36" name="Oval 35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03552" y="1149569"/>
            <a:ext cx="990600" cy="646331"/>
            <a:chOff x="2379518" y="993701"/>
            <a:chExt cx="990600" cy="646331"/>
          </a:xfrm>
        </p:grpSpPr>
        <p:sp>
          <p:nvSpPr>
            <p:cNvPr id="39" name="Oval 38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14919" y="1145511"/>
            <a:ext cx="990600" cy="646331"/>
            <a:chOff x="2379518" y="993701"/>
            <a:chExt cx="990600" cy="646331"/>
          </a:xfrm>
        </p:grpSpPr>
        <p:sp>
          <p:nvSpPr>
            <p:cNvPr id="42" name="Oval 41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10000" y="1155811"/>
            <a:ext cx="990600" cy="646331"/>
            <a:chOff x="2379518" y="993701"/>
            <a:chExt cx="990600" cy="646331"/>
          </a:xfrm>
        </p:grpSpPr>
        <p:sp>
          <p:nvSpPr>
            <p:cNvPr id="45" name="Oval 44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03552" y="1149569"/>
            <a:ext cx="990600" cy="646331"/>
            <a:chOff x="2379518" y="993701"/>
            <a:chExt cx="990600" cy="646331"/>
          </a:xfrm>
        </p:grpSpPr>
        <p:sp>
          <p:nvSpPr>
            <p:cNvPr id="48" name="Oval 47"/>
            <p:cNvSpPr/>
            <p:nvPr/>
          </p:nvSpPr>
          <p:spPr>
            <a:xfrm>
              <a:off x="2514600" y="1028700"/>
              <a:ext cx="762000" cy="5888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79518" y="99370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4501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63"/>
    </mc:Choice>
    <mc:Fallback xmlns="">
      <p:transition spd="slow" advTm="10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4568" b="7037"/>
          <a:stretch/>
        </p:blipFill>
        <p:spPr>
          <a:xfrm rot="16200000">
            <a:off x="2222454" y="-1784303"/>
            <a:ext cx="4715901" cy="870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9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2"/>
            <a:ext cx="9144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55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44165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08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509" y="268431"/>
            <a:ext cx="3581400" cy="857250"/>
          </a:xfrm>
        </p:spPr>
        <p:txBody>
          <a:bodyPr>
            <a:normAutofit/>
          </a:bodyPr>
          <a:lstStyle/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 bàn có: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647700" y="1730"/>
            <a:ext cx="56007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latin typeface="Arial" pitchFamily="34" charset="0"/>
                <a:cs typeface="Arial" pitchFamily="34" charset="0"/>
              </a:rPr>
              <a:t>Quan sát tranh rồi trả lời.</a:t>
            </a:r>
          </a:p>
        </p:txBody>
      </p:sp>
      <p:sp>
        <p:nvSpPr>
          <p:cNvPr id="4" name="Oval 3"/>
          <p:cNvSpPr/>
          <p:nvPr/>
        </p:nvSpPr>
        <p:spPr>
          <a:xfrm>
            <a:off x="147637" y="104917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932362" cy="339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85509" y="812222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Mấy cái kẹo?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85509" y="2160585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Mấy gói quà?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85508" y="3543300"/>
            <a:ext cx="385849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 Mấy bông hoa?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85508" y="1556903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15 cái kẹo.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92436" y="2876550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4 gói quà.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99364" y="4248152"/>
            <a:ext cx="3581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 bàn có 5 bông hoa.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3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71"/>
    </mc:Choice>
    <mc:Fallback xmlns="">
      <p:transition spd="slow" advTm="15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9"/>
    </mc:Choice>
    <mc:Fallback xmlns="">
      <p:transition spd="slow" advTm="2055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81000" y="775885"/>
            <a:ext cx="8763000" cy="3351615"/>
          </a:xfrm>
          <a:prstGeom prst="cloud">
            <a:avLst/>
          </a:prstGeom>
          <a:solidFill>
            <a:srgbClr val="FFCC8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29"/>
    </mc:Choice>
    <mc:Fallback xmlns="">
      <p:transition spd="slow" advTm="2322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8153" y="195383"/>
            <a:ext cx="8287704" cy="4417493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02248" y="2956714"/>
            <a:ext cx="8687027" cy="21295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994119" y="-85911"/>
            <a:ext cx="2349342" cy="14533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399653" y="2533303"/>
            <a:ext cx="614636" cy="1179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76491" y="239475"/>
            <a:ext cx="1767103" cy="19218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705767" y="640788"/>
            <a:ext cx="785574" cy="1370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331941" y="478353"/>
            <a:ext cx="486706" cy="80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93" y="3202442"/>
            <a:ext cx="1721176" cy="165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93" y="1747001"/>
            <a:ext cx="1070185" cy="1264944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636122" y="1551153"/>
            <a:ext cx="6262835" cy="2876941"/>
          </a:xfrm>
          <a:prstGeom prst="rect">
            <a:avLst/>
          </a:prstGeom>
        </p:spPr>
        <p:txBody>
          <a:bodyPr spcFirstLastPara="1" wrap="none" lIns="58677" tIns="29376" rIns="58677" bIns="2937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781845">
              <a:lnSpc>
                <a:spcPct val="150000"/>
              </a:lnSpc>
            </a:pPr>
            <a:r>
              <a:rPr lang="en-US" sz="11417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781845">
              <a:lnSpc>
                <a:spcPct val="150000"/>
              </a:lnSpc>
            </a:pPr>
            <a:r>
              <a:rPr lang="en-US" sz="11417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364157" y="2986300"/>
            <a:ext cx="6966856" cy="7780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4" tIns="39102" rIns="78204" bIns="39102" anchor="ctr"/>
          <a:lstStyle/>
          <a:p>
            <a:pPr algn="ctr" defTabSz="104259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9121379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198" t="19503" r="19213" b="24555"/>
          <a:stretch/>
        </p:blipFill>
        <p:spPr>
          <a:xfrm>
            <a:off x="2532795" y="664642"/>
            <a:ext cx="3669806" cy="860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090" y="1914642"/>
            <a:ext cx="75896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ids" panose="00000400000000000000" pitchFamily="2" charset="-93"/>
                <a:ea typeface="Kids" panose="00000400000000000000" pitchFamily="2" charset="-93"/>
                <a:cs typeface="Kids" panose="00000400000000000000" pitchFamily="2" charset="-93"/>
              </a:rPr>
              <a:t>THỎ SĂN CÀ RỐT </a:t>
            </a:r>
            <a:endParaRPr lang="vi-VN" sz="6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ids" panose="00000400000000000000" pitchFamily="2" charset="-93"/>
              <a:ea typeface="Kids" panose="00000400000000000000" pitchFamily="2" charset="-93"/>
              <a:cs typeface="Kids" panose="00000400000000000000" pitchFamily="2" charset="-93"/>
            </a:endParaRPr>
          </a:p>
        </p:txBody>
      </p:sp>
      <p:pic>
        <p:nvPicPr>
          <p:cNvPr id="19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213">
            <a:off x="1781725" y="319505"/>
            <a:ext cx="954038" cy="9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carrot clipart - transparent background carrot clipart png - Free 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225">
            <a:off x="5984664" y="375327"/>
            <a:ext cx="954038" cy="93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92150"/>
            <a:ext cx="762595" cy="13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97" y="3221591"/>
            <a:ext cx="872013" cy="10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83" y="2933990"/>
            <a:ext cx="1653818" cy="1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2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2"/>
          <a:stretch/>
        </p:blipFill>
        <p:spPr>
          <a:xfrm>
            <a:off x="11311" y="-49427"/>
            <a:ext cx="9121379" cy="5143500"/>
          </a:xfrm>
          <a:prstGeom prst="rect">
            <a:avLst/>
          </a:prstGeom>
        </p:spPr>
      </p:pic>
      <p:pic>
        <p:nvPicPr>
          <p:cNvPr id="1026" name="Picture 2" descr="cartoon-rabbit-free - Cartoonist For H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00" y="2136560"/>
            <a:ext cx="2927543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н на доске Clip Art - Animal Frien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4" y="3403108"/>
            <a:ext cx="762595" cy="13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ề thi Tiếng Anh lớp 3 học kì 2 năm 2021 - Đề 5 - Đề thi Tiếng Anh học kỳ 2  tiếng Anh lớp 3 có đáp án - VnDoc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96000">
                        <a14:foregroundMark x1="29333" y1="43251" x2="29333" y2="56023"/>
                        <a14:foregroundMark x1="49667" y1="42671" x2="52333" y2="54862"/>
                        <a14:foregroundMark x1="40000" y1="53120" x2="40000" y2="65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82" y="3600455"/>
            <a:ext cx="872013" cy="10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Baby Rabbit - ClipArt Best - ClipArt Be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83" y="3274227"/>
            <a:ext cx="1653818" cy="16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5257801" y="361950"/>
            <a:ext cx="3874894" cy="2038350"/>
          </a:xfrm>
          <a:prstGeom prst="cloudCallout">
            <a:avLst>
              <a:gd name="adj1" fmla="val -30301"/>
              <a:gd name="adj2" fmla="val 59379"/>
            </a:avLst>
          </a:prstGeom>
          <a:solidFill>
            <a:srgbClr val="EAEA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ngoan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sẽ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52" y="3551023"/>
            <a:ext cx="15430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08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4621" y="990600"/>
              <a:ext cx="1430521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latin typeface="UTM Avo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60686" y="285754"/>
            <a:ext cx="416780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429"/>
            <a:r>
              <a:rPr lang="en-US" sz="6000" b="1">
                <a:solidFill>
                  <a:srgbClr val="FFBD45"/>
                </a:solidFill>
                <a:latin typeface="UTM Avo" pitchFamily="18" charset="0"/>
              </a:rPr>
              <a:t>Số 17 đọc là:</a:t>
            </a:r>
            <a:endParaRPr lang="en-US" sz="6000" b="1" dirty="0">
              <a:solidFill>
                <a:srgbClr val="FFBD45"/>
              </a:solidFill>
              <a:latin typeface="UTM Avo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26000" y="2324520"/>
            <a:ext cx="4074036" cy="9948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B. Mười bảy 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446" y="3895968"/>
            <a:ext cx="4387154" cy="7921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C</a:t>
            </a:r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. Một bảy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04405" y="3895967"/>
            <a:ext cx="4043242" cy="7921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D</a:t>
            </a:r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. Mười bải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446" y="2324520"/>
            <a:ext cx="4463354" cy="994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A</a:t>
            </a:r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. Mười bẩy</a:t>
            </a:r>
            <a:endParaRPr lang="en-US" sz="5400" b="1" dirty="0">
              <a:latin typeface="UTM Avo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76649" y="2458470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2055" y="3895967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157153" y="3895967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36507" y="241598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1240" y="1950853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8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4621" y="990600"/>
              <a:ext cx="1430521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latin typeface="UTM Avo" pitchFamily="18" charset="0"/>
                </a:rPr>
                <a:t>CÂU 1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26000" y="2324852"/>
            <a:ext cx="4074036" cy="9945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B. Mười lăm 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446" y="3926869"/>
            <a:ext cx="4234754" cy="8393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C</a:t>
            </a:r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. Một năm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25999" y="3874113"/>
            <a:ext cx="4021647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D.Mười sáu</a:t>
            </a:r>
            <a:endParaRPr lang="en-US" sz="5400" b="1" dirty="0">
              <a:latin typeface="UTM Avo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446" y="2324854"/>
            <a:ext cx="4310954" cy="994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schemeClr val="bg1"/>
                </a:solidFill>
                <a:latin typeface="UTM Avo" pitchFamily="18" charset="0"/>
              </a:rPr>
              <a:t>A</a:t>
            </a:r>
            <a:r>
              <a:rPr lang="en-US" sz="5400" b="1">
                <a:solidFill>
                  <a:schemeClr val="bg1"/>
                </a:solidFill>
                <a:latin typeface="UTM Avo" pitchFamily="18" charset="0"/>
              </a:rPr>
              <a:t>. </a:t>
            </a:r>
            <a:r>
              <a:rPr lang="en-US" sz="4800" b="1">
                <a:solidFill>
                  <a:schemeClr val="bg1"/>
                </a:solidFill>
                <a:latin typeface="UTM Avo" pitchFamily="18" charset="0"/>
              </a:rPr>
              <a:t>Mười năm</a:t>
            </a:r>
            <a:endParaRPr lang="en-US" sz="4800" b="1" dirty="0">
              <a:latin typeface="UTM Avo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24249" y="2572380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70421" y="3908792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36507" y="241598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0277" y="1832793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85750"/>
            <a:ext cx="1828800" cy="1329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8282" y="670527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Hình bên có bao nhiêu con cá?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3" grpId="0" animBg="1"/>
          <p:bldP spid="36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3" grpId="0" animBg="1"/>
          <p:bldP spid="36" grpId="0" animBg="1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32446" y="0"/>
            <a:ext cx="9109745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8664" y="130908"/>
            <a:ext cx="6498983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56137" y="130905"/>
            <a:ext cx="1807485" cy="152644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4621" y="990600"/>
              <a:ext cx="1430521" cy="5801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429"/>
              <a:r>
                <a:rPr lang="en-US" sz="3300" dirty="0">
                  <a:latin typeface="UTM Avo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854501" y="-1637673"/>
            <a:ext cx="6629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429"/>
            <a:r>
              <a:rPr lang="en-US" sz="2000" b="1">
                <a:latin typeface="UTM Avo" pitchFamily="18" charset="0"/>
              </a:rPr>
              <a:t>Tìm</a:t>
            </a:r>
            <a:r>
              <a:rPr lang="en-US" sz="5400" b="1">
                <a:latin typeface="UTM Avo" pitchFamily="18" charset="0"/>
              </a:rPr>
              <a:t> </a:t>
            </a:r>
            <a:r>
              <a:rPr lang="en-US" sz="2000" b="1">
                <a:latin typeface="UTM Avo" pitchFamily="18" charset="0"/>
              </a:rPr>
              <a:t>các số có hai chữ số trong dãy số sau:</a:t>
            </a:r>
            <a:endParaRPr lang="en-US" sz="2000" b="1" dirty="0">
              <a:latin typeface="UTM Avo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22346" y="-5208354"/>
            <a:ext cx="5342020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56137" y="-6222539"/>
            <a:ext cx="5342020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pPr algn="ctr" defTabSz="685429"/>
            <a:endParaRPr lang="en-US" sz="1425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9473" y="2547525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>
                <a:solidFill>
                  <a:prstClr val="white"/>
                </a:solidFill>
                <a:latin typeface="UTM Avo" pitchFamily="18" charset="0"/>
              </a:rPr>
              <a:t>A.19 và 15 </a:t>
            </a:r>
            <a:endParaRPr lang="en-US" sz="5400" b="1" dirty="0">
              <a:solidFill>
                <a:prstClr val="white"/>
              </a:solidFill>
              <a:latin typeface="UTM Avo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9473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>
                <a:solidFill>
                  <a:prstClr val="white"/>
                </a:solidFill>
                <a:latin typeface="UTM Avo" pitchFamily="18" charset="0"/>
              </a:rPr>
              <a:t>C.15 và 13</a:t>
            </a:r>
            <a:endParaRPr lang="en-US" sz="5400" b="1" dirty="0">
              <a:solidFill>
                <a:prstClr val="white"/>
              </a:solidFill>
              <a:latin typeface="UTM Avo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01004" y="3950688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D</a:t>
            </a:r>
            <a:r>
              <a:rPr lang="en-US" sz="5400" b="1">
                <a:solidFill>
                  <a:prstClr val="white"/>
                </a:solidFill>
                <a:latin typeface="UTM Avo" pitchFamily="18" charset="0"/>
              </a:rPr>
              <a:t>.   15 và 2</a:t>
            </a:r>
            <a:endParaRPr lang="en-US" sz="5400" b="1" dirty="0">
              <a:solidFill>
                <a:prstClr val="white"/>
              </a:solidFill>
              <a:latin typeface="UTM Avo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14929" y="2547525"/>
            <a:ext cx="3512852" cy="815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44" tIns="34271" rIns="68544" bIns="34271" rtlCol="0" anchor="ctr"/>
          <a:lstStyle/>
          <a:p>
            <a:r>
              <a:rPr lang="en-US" sz="5400" b="1" dirty="0">
                <a:solidFill>
                  <a:prstClr val="white"/>
                </a:solidFill>
                <a:latin typeface="UTM Avo" pitchFamily="18" charset="0"/>
              </a:rPr>
              <a:t>B</a:t>
            </a:r>
            <a:r>
              <a:rPr lang="en-US" sz="5400" b="1">
                <a:solidFill>
                  <a:prstClr val="white"/>
                </a:solidFill>
                <a:latin typeface="UTM Avo" pitchFamily="18" charset="0"/>
              </a:rPr>
              <a:t>. 4 và 19</a:t>
            </a:r>
            <a:endParaRPr lang="en-US" sz="5400" b="1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2571752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27731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2850" y="3943391"/>
            <a:ext cx="819151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768399" y="250263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0" y="3573987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599" y="438150"/>
            <a:ext cx="563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Tìm các số có hai chữ số trong dãy số sau: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0000" y="99208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19, 3, 2, 15, 4, 1.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9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0" presetClass="exit" presetSubtype="0" fill="hold" nodeType="after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-thanh-tra-loi-dung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8" grpId="0" animBg="1"/>
          <p:bldP spid="31" grpId="0" animBg="1"/>
          <p:bldP spid="33" grpId="0" animBg="1"/>
          <p:bldP spid="3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883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31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3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3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3.5|23.6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4|29.1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5.7|28.1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|3.7|2.9|2.9|42.8|17.8|1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342</Words>
  <Application>Microsoft Office PowerPoint</Application>
  <PresentationFormat>On-screen Show (16:9)</PresentationFormat>
  <Paragraphs>101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.VnArial</vt:lpstr>
      <vt:lpstr>Arial</vt:lpstr>
      <vt:lpstr>Calibri</vt:lpstr>
      <vt:lpstr>Calisto MT</vt:lpstr>
      <vt:lpstr>iCiel Cadena</vt:lpstr>
      <vt:lpstr>Kids</vt:lpstr>
      <vt:lpstr>Times New Roman</vt:lpstr>
      <vt:lpstr>UTM Avo</vt:lpstr>
      <vt:lpstr>Office Theme</vt:lpstr>
      <vt:lpstr>PowerPoint Presentation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bàn có: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Trung Lê</cp:lastModifiedBy>
  <cp:revision>105</cp:revision>
  <dcterms:created xsi:type="dcterms:W3CDTF">2021-01-09T02:19:28Z</dcterms:created>
  <dcterms:modified xsi:type="dcterms:W3CDTF">2023-03-14T08:04:37Z</dcterms:modified>
</cp:coreProperties>
</file>