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2"/>
  </p:notesMasterIdLst>
  <p:sldIdLst>
    <p:sldId id="307" r:id="rId3"/>
    <p:sldId id="314" r:id="rId4"/>
    <p:sldId id="311" r:id="rId5"/>
    <p:sldId id="308" r:id="rId6"/>
    <p:sldId id="309" r:id="rId7"/>
    <p:sldId id="310" r:id="rId8"/>
    <p:sldId id="313" r:id="rId9"/>
    <p:sldId id="312" r:id="rId10"/>
    <p:sldId id="315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99FF"/>
    <a:srgbClr val="F29A5B"/>
    <a:srgbClr val="F7E3AD"/>
    <a:srgbClr val="865B3E"/>
    <a:srgbClr val="C8D85B"/>
    <a:srgbClr val="B09277"/>
    <a:srgbClr val="B09278"/>
    <a:srgbClr val="A6C0A4"/>
    <a:srgbClr val="85A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4414" autoAdjust="0"/>
  </p:normalViewPr>
  <p:slideViewPr>
    <p:cSldViewPr snapToGrid="0" showGuides="1">
      <p:cViewPr varScale="1">
        <p:scale>
          <a:sx n="78" d="100"/>
          <a:sy n="78" d="100"/>
        </p:scale>
        <p:origin x="994" y="67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15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3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4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2024/11/10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2024/11/10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5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2024/11/10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9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2024/11/10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1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2024/11/10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5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2024/11/10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2024/11/10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2024/11/10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>
                <a:solidFill>
                  <a:srgbClr val="000000"/>
                </a:solidFill>
              </a:rPr>
              <a:pPr/>
              <a:t>2024/11/10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84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500114" y="929211"/>
            <a:ext cx="37353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err="1">
                <a:solidFill>
                  <a:srgbClr val="00B050"/>
                </a:solidFill>
                <a:latin typeface="iCiel Crocante" panose="02000000000000000000" pitchFamily="2" charset="0"/>
                <a:ea typeface="微软雅黑" panose="020B0503020204020204" pitchFamily="34" charset="-122"/>
              </a:rPr>
              <a:t>Bài</a:t>
            </a:r>
            <a:r>
              <a:rPr lang="en-US" altLang="zh-CN" sz="6000" b="1" dirty="0">
                <a:solidFill>
                  <a:srgbClr val="00B050"/>
                </a:solidFill>
                <a:latin typeface="iCiel Crocante" panose="02000000000000000000" pitchFamily="2" charset="0"/>
                <a:ea typeface="微软雅黑" panose="020B0503020204020204" pitchFamily="34" charset="-122"/>
              </a:rPr>
              <a:t> 16: </a:t>
            </a:r>
            <a:r>
              <a:rPr lang="en-US" altLang="zh-CN" sz="6000" b="1" dirty="0" err="1">
                <a:solidFill>
                  <a:srgbClr val="00B050"/>
                </a:solidFill>
                <a:latin typeface="iCiel Crocante" panose="02000000000000000000" pitchFamily="2" charset="0"/>
                <a:ea typeface="微软雅黑" panose="020B0503020204020204" pitchFamily="34" charset="-122"/>
              </a:rPr>
              <a:t>Lít</a:t>
            </a:r>
            <a:endParaRPr lang="zh-CN" altLang="en-US" sz="6000" b="1" dirty="0">
              <a:solidFill>
                <a:srgbClr val="00B050"/>
              </a:solidFill>
              <a:latin typeface="iCiel Crocante" panose="02000000000000000000" pitchFamily="2" charset="0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1" name="文本框 11"/>
          <p:cNvSpPr txBox="1"/>
          <p:nvPr/>
        </p:nvSpPr>
        <p:spPr>
          <a:xfrm>
            <a:off x="6511464" y="2258147"/>
            <a:ext cx="2097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err="1">
                <a:solidFill>
                  <a:srgbClr val="FF0000"/>
                </a:solidFill>
                <a:latin typeface="iCiel Crocante" panose="02000000000000000000" pitchFamily="2" charset="0"/>
                <a:ea typeface="微软雅黑" panose="020B0503020204020204" pitchFamily="34" charset="-122"/>
              </a:rPr>
              <a:t>Tiết</a:t>
            </a:r>
            <a:r>
              <a:rPr lang="en-US" altLang="zh-CN" sz="5400" b="1" dirty="0">
                <a:solidFill>
                  <a:srgbClr val="FF0000"/>
                </a:solidFill>
                <a:latin typeface="iCiel Crocante" panose="02000000000000000000" pitchFamily="2" charset="0"/>
                <a:ea typeface="微软雅黑" panose="020B0503020204020204" pitchFamily="34" charset="-122"/>
              </a:rPr>
              <a:t> 2</a:t>
            </a:r>
            <a:endParaRPr lang="zh-CN" altLang="en-US" sz="5400" b="1" dirty="0">
              <a:solidFill>
                <a:srgbClr val="FF0000"/>
              </a:solidFill>
              <a:latin typeface="iCiel Crocante" panose="020000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0313"/>
            <a:ext cx="4535365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194335" y="1907109"/>
            <a:ext cx="6397167" cy="1127035"/>
            <a:chOff x="4389120" y="1084217"/>
            <a:chExt cx="6499074" cy="736216"/>
          </a:xfrm>
        </p:grpSpPr>
        <p:sp>
          <p:nvSpPr>
            <p:cNvPr id="8" name="五边形 7"/>
            <p:cNvSpPr/>
            <p:nvPr/>
          </p:nvSpPr>
          <p:spPr>
            <a:xfrm flipH="1">
              <a:off x="4389120" y="1084217"/>
              <a:ext cx="6499074" cy="736216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   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Làm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quen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với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phép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tính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cộng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, </a:t>
              </a:r>
            </a:p>
            <a:p>
              <a:pPr algn="ctr"/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   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trừ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với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số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đo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dung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tích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lít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 (l).</a:t>
              </a:r>
              <a:endParaRPr lang="zh-CN" altLang="en-US" sz="2800" b="1" dirty="0">
                <a:solidFill>
                  <a:srgbClr val="0070C0"/>
                </a:solidFill>
                <a:latin typeface="iCiel Mijas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389122" y="1102319"/>
              <a:ext cx="1083481" cy="68835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iCiel Mijas" pitchFamily="50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71173" y="1264608"/>
              <a:ext cx="586600" cy="381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rgbClr val="0070C0"/>
                </a:solidFill>
                <a:latin typeface="iCiel Mijas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81367" y="3595701"/>
            <a:ext cx="6410136" cy="996453"/>
            <a:chOff x="4375946" y="1084217"/>
            <a:chExt cx="6512250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19" y="1084217"/>
              <a:ext cx="649907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     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Vận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dụng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giải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bài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tập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,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bài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toán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thực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tế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 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liên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quan</a:t>
              </a:r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.</a:t>
              </a:r>
              <a:endParaRPr lang="zh-CN" altLang="en-US" sz="2800" b="1" dirty="0">
                <a:solidFill>
                  <a:srgbClr val="0070C0"/>
                </a:solidFill>
                <a:latin typeface="iCiel Mijas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4375946" y="1084217"/>
              <a:ext cx="1068505" cy="6985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iCiel Mijas" pitchFamily="50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487638" y="1217292"/>
              <a:ext cx="800769" cy="38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rgbClr val="0070C0"/>
                </a:solidFill>
                <a:latin typeface="iCiel Mijas" pitchFamily="50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17987" y="554435"/>
            <a:ext cx="2852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iCiel Cadena" panose="02000503000000020004" pitchFamily="2" charset="0"/>
              </a:rPr>
              <a:t>MỤC TIÊU</a:t>
            </a: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9" y="4993303"/>
            <a:ext cx="6413548" cy="15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261623" y="368467"/>
            <a:ext cx="5348463" cy="2242458"/>
            <a:chOff x="358880" y="-528402"/>
            <a:chExt cx="5408250" cy="2515060"/>
          </a:xfrm>
        </p:grpSpPr>
        <p:sp>
          <p:nvSpPr>
            <p:cNvPr id="2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4715568" cy="71789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Tính (theo mẫu)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92092" y="3577082"/>
            <a:ext cx="3451307" cy="2580877"/>
            <a:chOff x="1022341" y="3022877"/>
            <a:chExt cx="2577332" cy="2580877"/>
          </a:xfrm>
        </p:grpSpPr>
        <p:sp>
          <p:nvSpPr>
            <p:cNvPr id="43" name="TextBox 42"/>
            <p:cNvSpPr txBox="1"/>
            <p:nvPr/>
          </p:nvSpPr>
          <p:spPr>
            <a:xfrm>
              <a:off x="1022341" y="3022877"/>
              <a:ext cx="2214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a) 5</a:t>
              </a:r>
              <a:r>
                <a:rPr lang="en-US" sz="36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+ </a:t>
              </a:r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  <a:r>
                <a:rPr lang="en-US" sz="36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   =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6486" y="4019509"/>
              <a:ext cx="2004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12</a:t>
              </a:r>
              <a:r>
                <a:rPr lang="en-US" sz="36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+ </a:t>
              </a:r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20</a:t>
              </a:r>
              <a:r>
                <a:rPr lang="en-US" sz="36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= 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26751" y="4957423"/>
              <a:ext cx="2172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7</a:t>
              </a:r>
              <a:r>
                <a:rPr lang="en-US" sz="36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+ 6</a:t>
              </a:r>
              <a:r>
                <a:rPr lang="en-US" sz="36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   =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72504" y="3576319"/>
            <a:ext cx="3007488" cy="2581640"/>
            <a:chOff x="5834404" y="2850664"/>
            <a:chExt cx="2680179" cy="2581640"/>
          </a:xfrm>
        </p:grpSpPr>
        <p:sp>
          <p:nvSpPr>
            <p:cNvPr id="52" name="TextBox 51"/>
            <p:cNvSpPr txBox="1"/>
            <p:nvPr/>
          </p:nvSpPr>
          <p:spPr>
            <a:xfrm>
              <a:off x="5834404" y="2850664"/>
              <a:ext cx="2680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b) 9</a:t>
              </a:r>
              <a:r>
                <a:rPr lang="en-US" sz="36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- 3</a:t>
              </a:r>
              <a:r>
                <a:rPr lang="en-US" sz="36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    </a:t>
              </a:r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=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70503" y="3884195"/>
              <a:ext cx="2172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19</a:t>
              </a:r>
              <a:r>
                <a:rPr lang="en-US" sz="36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- 10</a:t>
              </a:r>
              <a:r>
                <a:rPr lang="en-US" sz="36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 </a:t>
              </a:r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= 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341661" y="4785973"/>
              <a:ext cx="2172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11</a:t>
              </a:r>
              <a:r>
                <a:rPr lang="en-US" sz="3600" b="1" i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l </a:t>
              </a:r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- 2</a:t>
              </a:r>
              <a:r>
                <a:rPr lang="en-US" sz="3600" b="1" i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l    </a:t>
              </a:r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= </a:t>
              </a:r>
            </a:p>
          </p:txBody>
        </p:sp>
      </p:grpSp>
      <p:pic>
        <p:nvPicPr>
          <p:cNvPr id="60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1576740"/>
            <a:ext cx="3204966" cy="484628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91775" y="2207909"/>
            <a:ext cx="6075925" cy="8521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: 8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+ 6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= 14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; 12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i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– 7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= 5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6286" y="3278135"/>
            <a:ext cx="75373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32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13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89286" y="3259085"/>
            <a:ext cx="73109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11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24" y="-61878"/>
            <a:ext cx="2156472" cy="96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8" grpId="0" animBg="1"/>
      <p:bldP spid="12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54" t="49305" r="59800" b="43820"/>
          <a:stretch/>
        </p:blipFill>
        <p:spPr bwMode="auto">
          <a:xfrm>
            <a:off x="1200027" y="1951855"/>
            <a:ext cx="2283460" cy="95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50" t="42267" r="45193" b="43983"/>
          <a:stretch/>
        </p:blipFill>
        <p:spPr bwMode="auto">
          <a:xfrm>
            <a:off x="4226932" y="1259915"/>
            <a:ext cx="2739495" cy="170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59" t="38118" r="25344" b="44156"/>
          <a:stretch/>
        </p:blipFill>
        <p:spPr bwMode="auto">
          <a:xfrm>
            <a:off x="7172069" y="951983"/>
            <a:ext cx="3674843" cy="199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29" t="68125" r="45367" b="19375"/>
          <a:stretch/>
        </p:blipFill>
        <p:spPr bwMode="auto">
          <a:xfrm>
            <a:off x="2100889" y="4411428"/>
            <a:ext cx="4325422" cy="175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9026" y="-415459"/>
            <a:ext cx="3600124" cy="2242458"/>
            <a:chOff x="358880" y="-528402"/>
            <a:chExt cx="3791000" cy="2515060"/>
          </a:xfrm>
        </p:grpSpPr>
        <p:sp>
          <p:nvSpPr>
            <p:cNvPr id="2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3098318" cy="776517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pic>
        <p:nvPicPr>
          <p:cNvPr id="29" name="图片 3">
            <a:extLst>
              <a:ext uri="{FF2B5EF4-FFF2-40B4-BE49-F238E27FC236}">
                <a16:creationId xmlns:a16="http://schemas.microsoft.com/office/drawing/2014/main" id="{11AD83C6-A090-4E64-92FD-31F4C3136A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28" y="4733229"/>
            <a:ext cx="2117417" cy="220287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677450" y="329285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48092" y="324322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887905" y="499178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49625" y="502343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857633" y="4987658"/>
            <a:ext cx="731520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597477" y="322600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25951" y="328536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587918" y="3232595"/>
            <a:ext cx="731520" cy="64008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235860" y="326139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5050" y="3307125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220413" y="325749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" name="Line Callout 1 (Border and Accent Bar) 6"/>
          <p:cNvSpPr/>
          <p:nvPr/>
        </p:nvSpPr>
        <p:spPr>
          <a:xfrm rot="16200000">
            <a:off x="1794474" y="1246827"/>
            <a:ext cx="1140252" cy="2300596"/>
          </a:xfrm>
          <a:prstGeom prst="accentBorderCallout1">
            <a:avLst>
              <a:gd name="adj1" fmla="val 48219"/>
              <a:gd name="adj2" fmla="val -13330"/>
              <a:gd name="adj3" fmla="val 47864"/>
              <a:gd name="adj4" fmla="val -240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ine Callout 1 (Border and Accent Bar) 33"/>
          <p:cNvSpPr/>
          <p:nvPr/>
        </p:nvSpPr>
        <p:spPr>
          <a:xfrm rot="16200000">
            <a:off x="4797739" y="932711"/>
            <a:ext cx="1514902" cy="2468880"/>
          </a:xfrm>
          <a:prstGeom prst="accentBorderCallout1">
            <a:avLst>
              <a:gd name="adj1" fmla="val 48219"/>
              <a:gd name="adj2" fmla="val -13330"/>
              <a:gd name="adj3" fmla="val 48094"/>
              <a:gd name="adj4" fmla="val -227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ine Callout 1 (Border and Accent Bar) 37"/>
          <p:cNvSpPr/>
          <p:nvPr/>
        </p:nvSpPr>
        <p:spPr>
          <a:xfrm rot="16200000">
            <a:off x="8205758" y="477414"/>
            <a:ext cx="1628344" cy="3017520"/>
          </a:xfrm>
          <a:prstGeom prst="accentBorderCallout1">
            <a:avLst>
              <a:gd name="adj1" fmla="val 48219"/>
              <a:gd name="adj2" fmla="val -13330"/>
              <a:gd name="adj3" fmla="val 48187"/>
              <a:gd name="adj4" fmla="val -227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ine Callout 1 (Border and Accent Bar) 38"/>
          <p:cNvSpPr/>
          <p:nvPr/>
        </p:nvSpPr>
        <p:spPr>
          <a:xfrm rot="10800000">
            <a:off x="2119935" y="4405549"/>
            <a:ext cx="4128461" cy="1645920"/>
          </a:xfrm>
          <a:prstGeom prst="accentBorderCallout1">
            <a:avLst>
              <a:gd name="adj1" fmla="val 48219"/>
              <a:gd name="adj2" fmla="val -13330"/>
              <a:gd name="adj3" fmla="val 48608"/>
              <a:gd name="adj4" fmla="val -187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16" t="47845" r="24057" b="23765"/>
          <a:stretch/>
        </p:blipFill>
        <p:spPr bwMode="auto">
          <a:xfrm>
            <a:off x="8051817" y="1763781"/>
            <a:ext cx="3357465" cy="292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92" t="52467" r="42198" b="24498"/>
          <a:stretch/>
        </p:blipFill>
        <p:spPr bwMode="auto">
          <a:xfrm>
            <a:off x="4050926" y="2080784"/>
            <a:ext cx="3116270" cy="258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55" t="55597" r="57749" b="25108"/>
          <a:stretch/>
        </p:blipFill>
        <p:spPr bwMode="auto">
          <a:xfrm>
            <a:off x="935257" y="2656490"/>
            <a:ext cx="2435938" cy="18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66179" y="-615491"/>
            <a:ext cx="3140154" cy="2242458"/>
            <a:chOff x="358880" y="-528402"/>
            <a:chExt cx="3175255" cy="251506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2482573" cy="776517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069050" y="1011436"/>
            <a:ext cx="745071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Trong can còn lại bao nhiêu lít?</a:t>
            </a:r>
            <a:endParaRPr lang="en-US" sz="36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11AD83C6-A090-4E64-92FD-31F4C3136A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681" y="5077051"/>
            <a:ext cx="1639358" cy="17055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469625" y="481690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740267" y="476727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05135" y="47854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6845" y="4831175"/>
            <a:ext cx="981359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303543" y="47815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392355" y="479929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93340" y="4845025"/>
            <a:ext cx="981359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63053" y="4795395"/>
            <a:ext cx="731520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9540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55605" r="64561" b="19121"/>
          <a:stretch/>
        </p:blipFill>
        <p:spPr bwMode="auto">
          <a:xfrm>
            <a:off x="2402317" y="1501867"/>
            <a:ext cx="2442020" cy="12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0" t="53340" r="4929" b="20582"/>
          <a:stretch/>
        </p:blipFill>
        <p:spPr bwMode="auto">
          <a:xfrm>
            <a:off x="6875465" y="1546652"/>
            <a:ext cx="2718507" cy="11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0" t="43966" r="37120" b="22569"/>
          <a:stretch/>
        </p:blipFill>
        <p:spPr bwMode="auto">
          <a:xfrm>
            <a:off x="2155557" y="2971688"/>
            <a:ext cx="2935540" cy="110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7" t="39765" r="12533" b="22093"/>
          <a:stretch/>
        </p:blipFill>
        <p:spPr bwMode="auto">
          <a:xfrm>
            <a:off x="7095284" y="2880424"/>
            <a:ext cx="2697134" cy="1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246074" y="-505885"/>
            <a:ext cx="10983914" cy="2242458"/>
            <a:chOff x="919461" y="-322637"/>
            <a:chExt cx="11106705" cy="2515060"/>
          </a:xfrm>
        </p:grpSpPr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663868" y="551364"/>
              <a:ext cx="10362298" cy="115384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	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Mỗi đồ vật đựng số lít nước bằng tổng số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ở các ca bên cạnh (như hình vẽ)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61" y="-322637"/>
              <a:ext cx="1909680" cy="2515060"/>
            </a:xfrm>
            <a:prstGeom prst="rect">
              <a:avLst/>
            </a:prstGeom>
          </p:spPr>
        </p:pic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789706"/>
              </p:ext>
            </p:extLst>
          </p:nvPr>
        </p:nvGraphicFramePr>
        <p:xfrm>
          <a:off x="2304569" y="4505497"/>
          <a:ext cx="7608068" cy="14458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7406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8823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417436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421933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413062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106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Đồ</a:t>
                      </a:r>
                      <a:r>
                        <a:rPr lang="en-US" sz="2800" baseline="0" dirty="0">
                          <a:latin typeface="+mj-lt"/>
                        </a:rPr>
                        <a:t> vật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Bình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Ấm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Xô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Can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835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Số</a:t>
                      </a:r>
                      <a:r>
                        <a:rPr lang="en-US" sz="2800" baseline="0" dirty="0">
                          <a:latin typeface="+mj-lt"/>
                        </a:rPr>
                        <a:t> lít nước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-22313" y="4470322"/>
            <a:ext cx="1981702" cy="597184"/>
            <a:chOff x="204329" y="208174"/>
            <a:chExt cx="1981702" cy="597184"/>
          </a:xfrm>
        </p:grpSpPr>
        <p:sp>
          <p:nvSpPr>
            <p:cNvPr id="18" name="Rounded Rectangle 1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4329" y="208174"/>
              <a:ext cx="198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a)        ?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54625" y="5253250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1521" y="5248482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88401" y="5203448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2282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EB5DBE17-FEA2-4EFB-BF18-25A485792D1A}"/>
              </a:ext>
            </a:extLst>
          </p:cNvPr>
          <p:cNvSpPr/>
          <p:nvPr/>
        </p:nvSpPr>
        <p:spPr>
          <a:xfrm>
            <a:off x="639983" y="3588558"/>
            <a:ext cx="9903326" cy="69235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</a:rPr>
              <a:t>b. </a:t>
            </a:r>
            <a:r>
              <a:rPr lang="en-US" sz="3200" b="1" dirty="0" err="1">
                <a:solidFill>
                  <a:srgbClr val="002060"/>
                </a:solidFill>
              </a:rPr>
              <a:t>Đồ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vật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đựng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nhiều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?         </a:t>
            </a:r>
            <a:r>
              <a:rPr lang="en-US" sz="3200" b="1" dirty="0">
                <a:solidFill>
                  <a:srgbClr val="FF0000"/>
                </a:solidFill>
              </a:rPr>
              <a:t>Can (6 </a:t>
            </a:r>
            <a:r>
              <a:rPr lang="en-US" sz="3200" b="1" dirty="0" err="1">
                <a:solidFill>
                  <a:srgbClr val="FF0000"/>
                </a:solidFill>
              </a:rPr>
              <a:t>lít</a:t>
            </a:r>
            <a:r>
              <a:rPr lang="en-US" sz="3200" b="1" dirty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id="{EB5DBE17-FEA2-4EFB-BF18-25A485792D1A}"/>
              </a:ext>
            </a:extLst>
          </p:cNvPr>
          <p:cNvSpPr/>
          <p:nvPr/>
        </p:nvSpPr>
        <p:spPr>
          <a:xfrm>
            <a:off x="639983" y="4716326"/>
            <a:ext cx="9903326" cy="69235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</a:rPr>
              <a:t>    Đồ vật nào đựng ít nước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?              </a:t>
            </a:r>
            <a:r>
              <a:rPr lang="en-US" sz="3200" b="1" dirty="0" err="1">
                <a:solidFill>
                  <a:srgbClr val="FF0000"/>
                </a:solidFill>
              </a:rPr>
              <a:t>Bình</a:t>
            </a:r>
            <a:r>
              <a:rPr lang="en-US" sz="3200" b="1" dirty="0">
                <a:solidFill>
                  <a:srgbClr val="FF0000"/>
                </a:solidFill>
              </a:rPr>
              <a:t> (2 </a:t>
            </a:r>
            <a:r>
              <a:rPr lang="en-US" sz="3200" b="1" dirty="0" err="1">
                <a:solidFill>
                  <a:srgbClr val="FF0000"/>
                </a:solidFill>
              </a:rPr>
              <a:t>lít</a:t>
            </a:r>
            <a:r>
              <a:rPr lang="en-US" sz="3200" b="1" dirty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91645"/>
              </p:ext>
            </p:extLst>
          </p:nvPr>
        </p:nvGraphicFramePr>
        <p:xfrm>
          <a:off x="2886479" y="1166442"/>
          <a:ext cx="7608068" cy="14458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7406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8823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417436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421933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413062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106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Đồ</a:t>
                      </a:r>
                      <a:r>
                        <a:rPr lang="en-US" sz="2800" baseline="0" dirty="0">
                          <a:latin typeface="+mj-lt"/>
                        </a:rPr>
                        <a:t> vật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Bình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Ấm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Xô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Can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835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Số</a:t>
                      </a:r>
                      <a:r>
                        <a:rPr lang="en-US" sz="2800" baseline="0" dirty="0">
                          <a:latin typeface="+mj-lt"/>
                        </a:rPr>
                        <a:t> lít nước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59597" y="1131267"/>
            <a:ext cx="1981702" cy="597184"/>
            <a:chOff x="204329" y="208174"/>
            <a:chExt cx="1981702" cy="597184"/>
          </a:xfrm>
        </p:grpSpPr>
        <p:sp>
          <p:nvSpPr>
            <p:cNvPr id="14" name="Rounded Rectangle 13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4329" y="208174"/>
              <a:ext cx="198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a)        ? 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764245" y="1928050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31141" y="1923282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98021" y="1933668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0606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9" t="46591" r="31337" b="13637"/>
          <a:stretch/>
        </p:blipFill>
        <p:spPr bwMode="auto">
          <a:xfrm>
            <a:off x="4249363" y="1541633"/>
            <a:ext cx="3391594" cy="206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345910" y="-500272"/>
            <a:ext cx="12247418" cy="2241937"/>
            <a:chOff x="124850" y="-343433"/>
            <a:chExt cx="11887506" cy="2515062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454060" y="366304"/>
              <a:ext cx="10558296" cy="1439053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5. Trong can có 15</a:t>
              </a:r>
              <a:r>
                <a:rPr lang="en-US" sz="2800" b="1" i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l</a:t>
              </a:r>
              <a:r>
                <a:rPr lang="en-US" sz="28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nước mắm. Mẹ đã rót 7</a:t>
              </a:r>
              <a:r>
                <a:rPr lang="en-US" sz="2800" b="1" i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l</a:t>
              </a:r>
              <a:r>
                <a:rPr lang="en-US" sz="28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nước</a:t>
              </a:r>
              <a:r>
                <a:rPr lang="en-US" sz="28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mắm</a:t>
              </a:r>
              <a:r>
                <a:rPr lang="en-US" sz="28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vào</a:t>
              </a:r>
              <a:r>
                <a:rPr lang="en-US" sz="28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        </a:t>
              </a:r>
              <a:r>
                <a:rPr lang="en-US" sz="2800" b="1" dirty="0" err="1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chai. Hỏi trong can còn lại bao nhiêu lít nước mắm ?</a:t>
              </a: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50" y="-343433"/>
              <a:ext cx="1909679" cy="251506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32241" y="3518536"/>
            <a:ext cx="51462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: 15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rót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:   7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: ... 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nước mắm?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0349" y="3698789"/>
            <a:ext cx="74516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Trong can còn lại số lít nước mắm là: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15 – 7 = 8 (</a:t>
            </a:r>
            <a:r>
              <a:rPr lang="en-US" sz="28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số: 8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nước mắm</a:t>
            </a: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55495" y="763577"/>
            <a:ext cx="2926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23069" y="735001"/>
            <a:ext cx="32918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49668" y="1186226"/>
            <a:ext cx="10972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"/>
          <p:cNvSpPr txBox="1"/>
          <p:nvPr/>
        </p:nvSpPr>
        <p:spPr>
          <a:xfrm>
            <a:off x="2095548" y="6504893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1097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011933" y="-487255"/>
            <a:ext cx="6574970" cy="6473661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3483438" y="3353434"/>
            <a:ext cx="601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00B050"/>
                </a:solidFill>
                <a:latin typeface="HP001 Kieu 2 5H" panose="020B0603050302020204" pitchFamily="34" charset="0"/>
              </a:rPr>
              <a:t>Chào</a:t>
            </a:r>
            <a:r>
              <a:rPr lang="en-US" altLang="zh-CN" sz="4800" b="1" dirty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HP001 Kieu 2 5H" panose="020B0603050302020204" pitchFamily="34" charset="0"/>
              </a:rPr>
              <a:t>tạm</a:t>
            </a:r>
            <a:r>
              <a:rPr lang="en-US" altLang="zh-CN" sz="4800" b="1" dirty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HP001 Kieu 2 5H" panose="020B0603050302020204" pitchFamily="34" charset="0"/>
              </a:rPr>
              <a:t>biệt</a:t>
            </a:r>
            <a:r>
              <a:rPr lang="en-US" altLang="zh-CN" sz="4800" b="1" dirty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HP001 Kieu 2 5H" panose="020B0603050302020204" pitchFamily="34" charset="0"/>
              </a:rPr>
              <a:t>các</a:t>
            </a:r>
            <a:r>
              <a:rPr lang="en-US" altLang="zh-CN" sz="4800" b="1" dirty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HP001 Kieu 2 5H" panose="020B0603050302020204" pitchFamily="34" charset="0"/>
              </a:rPr>
              <a:t>em</a:t>
            </a:r>
            <a:r>
              <a:rPr lang="en-US" altLang="zh-CN" sz="4800" b="1" dirty="0">
                <a:solidFill>
                  <a:srgbClr val="00B050"/>
                </a:solidFill>
                <a:latin typeface="HP001 Kieu 2 5H" panose="020B0603050302020204" pitchFamily="34" charset="0"/>
              </a:rPr>
              <a:t>!</a:t>
            </a:r>
            <a:endParaRPr lang="zh-CN" altLang="en-US" sz="4800" b="1" dirty="0">
              <a:solidFill>
                <a:srgbClr val="00B050"/>
              </a:solidFill>
              <a:latin typeface="HP001 Kieu 2 5H" panose="020B06030503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350</Words>
  <Application>Microsoft Office PowerPoint</Application>
  <PresentationFormat>Widescreen</PresentationFormat>
  <Paragraphs>95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HP001 Kieu 2 5H</vt:lpstr>
      <vt:lpstr>iCiel Cadena</vt:lpstr>
      <vt:lpstr>iCiel Crocante</vt:lpstr>
      <vt:lpstr>iCiel Mijas</vt:lpstr>
      <vt:lpstr>Times New Roman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HP</cp:lastModifiedBy>
  <cp:revision>540</cp:revision>
  <dcterms:created xsi:type="dcterms:W3CDTF">2016-02-25T11:28:42Z</dcterms:created>
  <dcterms:modified xsi:type="dcterms:W3CDTF">2024-11-10T13:21:51Z</dcterms:modified>
</cp:coreProperties>
</file>