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Stardos Stencil"/>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zTUV+MJiJBHpOlpBnsui1H+vQ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a:t>Thầy cô ấn vào số câu để đến phần câu hỏi.</a:t>
            </a:r>
            <a:endParaRPr/>
          </a:p>
          <a:p>
            <a:pPr marL="171450" lvl="0" indent="-171450" algn="l" rtl="0">
              <a:spcBef>
                <a:spcPts val="0"/>
              </a:spcBef>
              <a:spcAft>
                <a:spcPts val="0"/>
              </a:spcAft>
              <a:buClr>
                <a:schemeClr val="dk1"/>
              </a:buClr>
              <a:buSzPts val="1200"/>
              <a:buFont typeface="Calibri"/>
              <a:buChar char="-"/>
            </a:pPr>
            <a:r>
              <a:rPr lang="en-US"/>
              <a:t>Trả lời câu hỏi xog ấn nút trở về để về màn hình đầu tiên. Sau đó ấn chuột vào bạn nhỏ đang bơi để đi chuyển chặng 1, lần lượt với các chặng 2,3,4.</a:t>
            </a:r>
            <a:endParaRPr/>
          </a:p>
          <a:p>
            <a:pPr marL="171450" lvl="0" indent="-95250" algn="l" rtl="0">
              <a:spcBef>
                <a:spcPts val="0"/>
              </a:spcBef>
              <a:spcAft>
                <a:spcPts val="0"/>
              </a:spcAft>
              <a:buClr>
                <a:schemeClr val="dk1"/>
              </a:buClr>
              <a:buSzPts val="1200"/>
              <a:buFont typeface="Calibri"/>
              <a:buNone/>
            </a:pPr>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Thầy cô ấn chuột vào vị trí bất kì để hiện đáp án</a:t>
            </a:r>
            <a:endParaRPr/>
          </a:p>
          <a:p>
            <a:pPr marL="0" lvl="0" indent="0" algn="l" rtl="0">
              <a:spcBef>
                <a:spcPts val="0"/>
              </a:spcBef>
              <a:spcAft>
                <a:spcPts val="0"/>
              </a:spcAft>
              <a:buNone/>
            </a:pPr>
            <a:r>
              <a:rPr lang="en-US"/>
              <a:t>- Ấn chuột vào nút trở về để quay lại màn hình bắt đầu.</a:t>
            </a:r>
            <a:endParaRPr/>
          </a:p>
        </p:txBody>
      </p:sp>
      <p:sp>
        <p:nvSpPr>
          <p:cNvPr id="140" name="Google Shape;1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31"/>
        <p:cNvGrpSpPr/>
        <p:nvPr/>
      </p:nvGrpSpPr>
      <p:grpSpPr>
        <a:xfrm>
          <a:off x="0" y="0"/>
          <a:ext cx="0" cy="0"/>
          <a:chOff x="0" y="0"/>
          <a:chExt cx="0" cy="0"/>
        </a:xfrm>
      </p:grpSpPr>
      <p:sp>
        <p:nvSpPr>
          <p:cNvPr id="32" name="Google Shape;32;p19"/>
          <p:cNvSpPr/>
          <p:nvPr/>
        </p:nvSpPr>
        <p:spPr>
          <a:xfrm>
            <a:off x="0" y="3"/>
            <a:ext cx="12192000" cy="5758149"/>
          </a:xfrm>
          <a:prstGeom prst="rect">
            <a:avLst/>
          </a:prstGeom>
          <a:solidFill>
            <a:srgbClr val="B1DE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3" name="Google Shape;33;p19"/>
          <p:cNvSpPr/>
          <p:nvPr/>
        </p:nvSpPr>
        <p:spPr>
          <a:xfrm>
            <a:off x="0" y="3349128"/>
            <a:ext cx="12192000" cy="2305624"/>
          </a:xfrm>
          <a:prstGeom prst="rect">
            <a:avLst/>
          </a:prstGeom>
          <a:solidFill>
            <a:srgbClr val="7FCD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pic>
        <p:nvPicPr>
          <p:cNvPr id="34" name="Google Shape;34;p19"/>
          <p:cNvPicPr preferRelativeResize="0"/>
          <p:nvPr/>
        </p:nvPicPr>
        <p:blipFill rotWithShape="1">
          <a:blip r:embed="rId2">
            <a:alphaModFix/>
          </a:blip>
          <a:srcRect/>
          <a:stretch/>
        </p:blipFill>
        <p:spPr>
          <a:xfrm>
            <a:off x="1508642" y="3676182"/>
            <a:ext cx="1367967" cy="818475"/>
          </a:xfrm>
          <a:prstGeom prst="rect">
            <a:avLst/>
          </a:prstGeom>
          <a:noFill/>
          <a:ln>
            <a:noFill/>
          </a:ln>
        </p:spPr>
      </p:pic>
      <p:pic>
        <p:nvPicPr>
          <p:cNvPr id="35" name="Google Shape;35;p19"/>
          <p:cNvPicPr preferRelativeResize="0"/>
          <p:nvPr/>
        </p:nvPicPr>
        <p:blipFill rotWithShape="1">
          <a:blip r:embed="rId3">
            <a:alphaModFix/>
          </a:blip>
          <a:srcRect/>
          <a:stretch/>
        </p:blipFill>
        <p:spPr>
          <a:xfrm>
            <a:off x="9528827" y="2907956"/>
            <a:ext cx="2435276" cy="1457061"/>
          </a:xfrm>
          <a:prstGeom prst="rect">
            <a:avLst/>
          </a:prstGeom>
          <a:noFill/>
          <a:ln>
            <a:noFill/>
          </a:ln>
        </p:spPr>
      </p:pic>
      <p:sp>
        <p:nvSpPr>
          <p:cNvPr id="36" name="Google Shape;36;p19"/>
          <p:cNvSpPr/>
          <p:nvPr/>
        </p:nvSpPr>
        <p:spPr>
          <a:xfrm>
            <a:off x="0" y="5654752"/>
            <a:ext cx="12192000" cy="1203248"/>
          </a:xfrm>
          <a:prstGeom prst="rect">
            <a:avLst/>
          </a:prstGeom>
          <a:solidFill>
            <a:srgbClr val="CED6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7" name="Google Shape;37;p19"/>
          <p:cNvSpPr/>
          <p:nvPr/>
        </p:nvSpPr>
        <p:spPr>
          <a:xfrm>
            <a:off x="0" y="5372103"/>
            <a:ext cx="12192000" cy="532941"/>
          </a:xfrm>
          <a:prstGeom prst="rect">
            <a:avLst/>
          </a:prstGeom>
          <a:solidFill>
            <a:srgbClr val="80BB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pic>
        <p:nvPicPr>
          <p:cNvPr id="38" name="Google Shape;38;p19"/>
          <p:cNvPicPr preferRelativeResize="0"/>
          <p:nvPr/>
        </p:nvPicPr>
        <p:blipFill rotWithShape="1">
          <a:blip r:embed="rId4">
            <a:alphaModFix/>
          </a:blip>
          <a:srcRect/>
          <a:stretch/>
        </p:blipFill>
        <p:spPr>
          <a:xfrm>
            <a:off x="2192627" y="220338"/>
            <a:ext cx="7725907" cy="6037244"/>
          </a:xfrm>
          <a:prstGeom prst="rect">
            <a:avLst/>
          </a:prstGeom>
          <a:noFill/>
          <a:ln>
            <a:noFill/>
          </a:ln>
        </p:spPr>
      </p:pic>
      <p:pic>
        <p:nvPicPr>
          <p:cNvPr id="39" name="Google Shape;39;p19"/>
          <p:cNvPicPr preferRelativeResize="0"/>
          <p:nvPr/>
        </p:nvPicPr>
        <p:blipFill rotWithShape="1">
          <a:blip r:embed="rId5">
            <a:alphaModFix/>
          </a:blip>
          <a:srcRect/>
          <a:stretch/>
        </p:blipFill>
        <p:spPr>
          <a:xfrm>
            <a:off x="328801" y="5654757"/>
            <a:ext cx="3727652" cy="719113"/>
          </a:xfrm>
          <a:prstGeom prst="rect">
            <a:avLst/>
          </a:prstGeom>
          <a:noFill/>
          <a:ln>
            <a:noFill/>
          </a:ln>
        </p:spPr>
      </p:pic>
      <p:pic>
        <p:nvPicPr>
          <p:cNvPr id="40" name="Google Shape;40;p19"/>
          <p:cNvPicPr preferRelativeResize="0"/>
          <p:nvPr/>
        </p:nvPicPr>
        <p:blipFill rotWithShape="1">
          <a:blip r:embed="rId5">
            <a:alphaModFix/>
          </a:blip>
          <a:srcRect/>
          <a:stretch/>
        </p:blipFill>
        <p:spPr>
          <a:xfrm>
            <a:off x="8170362" y="5654756"/>
            <a:ext cx="3727652" cy="719113"/>
          </a:xfrm>
          <a:prstGeom prst="rect">
            <a:avLst/>
          </a:prstGeom>
          <a:noFill/>
          <a:ln>
            <a:noFill/>
          </a:ln>
        </p:spPr>
      </p:pic>
      <p:pic>
        <p:nvPicPr>
          <p:cNvPr id="41" name="Google Shape;41;p19"/>
          <p:cNvPicPr preferRelativeResize="0"/>
          <p:nvPr/>
        </p:nvPicPr>
        <p:blipFill rotWithShape="1">
          <a:blip r:embed="rId3">
            <a:alphaModFix/>
          </a:blip>
          <a:srcRect/>
          <a:stretch/>
        </p:blipFill>
        <p:spPr>
          <a:xfrm>
            <a:off x="213145" y="448795"/>
            <a:ext cx="2665931" cy="1595064"/>
          </a:xfrm>
          <a:prstGeom prst="rect">
            <a:avLst/>
          </a:prstGeom>
          <a:noFill/>
          <a:ln>
            <a:noFill/>
          </a:ln>
        </p:spPr>
      </p:pic>
      <p:pic>
        <p:nvPicPr>
          <p:cNvPr id="42" name="Google Shape;42;p19"/>
          <p:cNvPicPr preferRelativeResize="0"/>
          <p:nvPr/>
        </p:nvPicPr>
        <p:blipFill rotWithShape="1">
          <a:blip r:embed="rId6">
            <a:alphaModFix/>
          </a:blip>
          <a:srcRect/>
          <a:stretch/>
        </p:blipFill>
        <p:spPr>
          <a:xfrm>
            <a:off x="6340401" y="5377068"/>
            <a:ext cx="1977089" cy="1327611"/>
          </a:xfrm>
          <a:prstGeom prst="rect">
            <a:avLst/>
          </a:prstGeom>
          <a:noFill/>
          <a:ln>
            <a:noFill/>
          </a:ln>
        </p:spPr>
      </p:pic>
      <p:pic>
        <p:nvPicPr>
          <p:cNvPr id="43" name="Google Shape;43;p19"/>
          <p:cNvPicPr preferRelativeResize="0"/>
          <p:nvPr/>
        </p:nvPicPr>
        <p:blipFill rotWithShape="1">
          <a:blip r:embed="rId7">
            <a:alphaModFix/>
          </a:blip>
          <a:srcRect/>
          <a:stretch/>
        </p:blipFill>
        <p:spPr>
          <a:xfrm>
            <a:off x="9464051" y="4648053"/>
            <a:ext cx="932800" cy="1916023"/>
          </a:xfrm>
          <a:prstGeom prst="rect">
            <a:avLst/>
          </a:prstGeom>
          <a:noFill/>
          <a:ln>
            <a:noFill/>
          </a:ln>
        </p:spPr>
      </p:pic>
      <p:pic>
        <p:nvPicPr>
          <p:cNvPr id="44" name="Google Shape;44;p19"/>
          <p:cNvPicPr preferRelativeResize="0"/>
          <p:nvPr/>
        </p:nvPicPr>
        <p:blipFill rotWithShape="1">
          <a:blip r:embed="rId8">
            <a:alphaModFix/>
          </a:blip>
          <a:srcRect/>
          <a:stretch/>
        </p:blipFill>
        <p:spPr>
          <a:xfrm>
            <a:off x="1374633" y="4523516"/>
            <a:ext cx="1533823" cy="2175240"/>
          </a:xfrm>
          <a:prstGeom prst="rect">
            <a:avLst/>
          </a:prstGeom>
          <a:noFill/>
          <a:ln>
            <a:noFill/>
          </a:ln>
        </p:spPr>
      </p:pic>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slide" Target="slide6.xm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5.xml"/><Relationship Id="rId5" Type="http://schemas.openxmlformats.org/officeDocument/2006/relationships/image" Target="../media/image11.png"/><Relationship Id="rId10" Type="http://schemas.openxmlformats.org/officeDocument/2006/relationships/slide" Target="slide4.xml"/><Relationship Id="rId4" Type="http://schemas.openxmlformats.org/officeDocument/2006/relationships/image" Target="../media/image10.png"/><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06" name="Google Shape;106;p1"/>
          <p:cNvPicPr preferRelativeResize="0">
            <a:picLocks noGrp="1"/>
          </p:cNvPicPr>
          <p:nvPr>
            <p:ph type="body" idx="1"/>
          </p:nvPr>
        </p:nvPicPr>
        <p:blipFill rotWithShape="1">
          <a:blip r:embed="rId3">
            <a:alphaModFix/>
          </a:blip>
          <a:srcRect/>
          <a:stretch/>
        </p:blipFill>
        <p:spPr>
          <a:xfrm>
            <a:off x="0" y="1295400"/>
            <a:ext cx="12192000" cy="5562600"/>
          </a:xfrm>
          <a:prstGeom prst="rect">
            <a:avLst/>
          </a:prstGeom>
          <a:noFill/>
          <a:ln>
            <a:noFill/>
          </a:ln>
        </p:spPr>
      </p:pic>
      <p:sp>
        <p:nvSpPr>
          <p:cNvPr id="107" name="Google Shape;107;p1"/>
          <p:cNvSpPr txBox="1"/>
          <p:nvPr/>
        </p:nvSpPr>
        <p:spPr>
          <a:xfrm>
            <a:off x="0" y="0"/>
            <a:ext cx="12192000" cy="1295400"/>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9356"/>
              </a:buClr>
              <a:buSzPts val="5400"/>
              <a:buFont typeface="Times New Roman"/>
              <a:buNone/>
            </a:pPr>
            <a:r>
              <a:rPr lang="en-US" sz="5400" b="1" i="0" u="none" strike="noStrike" cap="none">
                <a:solidFill>
                  <a:srgbClr val="FF9356"/>
                </a:solidFill>
                <a:latin typeface="Times New Roman"/>
                <a:ea typeface="Times New Roman"/>
                <a:cs typeface="Times New Roman"/>
                <a:sym typeface="Times New Roman"/>
              </a:rPr>
              <a:t>CUỘC THI BƠI LỘI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50"/>
        <p:cNvGrpSpPr/>
        <p:nvPr/>
      </p:nvGrpSpPr>
      <p:grpSpPr>
        <a:xfrm>
          <a:off x="0" y="0"/>
          <a:ext cx="0" cy="0"/>
          <a:chOff x="0" y="0"/>
          <a:chExt cx="0" cy="0"/>
        </a:xfrm>
      </p:grpSpPr>
      <p:grpSp>
        <p:nvGrpSpPr>
          <p:cNvPr id="251" name="Google Shape;251;p10"/>
          <p:cNvGrpSpPr/>
          <p:nvPr/>
        </p:nvGrpSpPr>
        <p:grpSpPr>
          <a:xfrm>
            <a:off x="-132302" y="0"/>
            <a:ext cx="12420440" cy="6858000"/>
            <a:chOff x="-228440" y="0"/>
            <a:chExt cx="12420440" cy="6858000"/>
          </a:xfrm>
        </p:grpSpPr>
        <p:sp>
          <p:nvSpPr>
            <p:cNvPr id="252" name="Google Shape;252;p10"/>
            <p:cNvSpPr/>
            <p:nvPr/>
          </p:nvSpPr>
          <p:spPr>
            <a:xfrm>
              <a:off x="318053" y="304801"/>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3" name="Google Shape;253;p10"/>
            <p:cNvPicPr preferRelativeResize="0"/>
            <p:nvPr/>
          </p:nvPicPr>
          <p:blipFill rotWithShape="1">
            <a:blip r:embed="rId3">
              <a:alphaModFix/>
            </a:blip>
            <a:srcRect r="83500" b="67837"/>
            <a:stretch/>
          </p:blipFill>
          <p:spPr>
            <a:xfrm>
              <a:off x="0" y="0"/>
              <a:ext cx="1121664" cy="1228881"/>
            </a:xfrm>
            <a:prstGeom prst="rect">
              <a:avLst/>
            </a:prstGeom>
            <a:noFill/>
            <a:ln>
              <a:noFill/>
            </a:ln>
          </p:spPr>
        </p:pic>
        <p:pic>
          <p:nvPicPr>
            <p:cNvPr id="254" name="Google Shape;254;p10"/>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55" name="Google Shape;255;p10"/>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56" name="Google Shape;256;p10"/>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grpSp>
      <p:sp>
        <p:nvSpPr>
          <p:cNvPr id="257" name="Google Shape;257;p10"/>
          <p:cNvSpPr/>
          <p:nvPr/>
        </p:nvSpPr>
        <p:spPr>
          <a:xfrm>
            <a:off x="1360356" y="446791"/>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2</a:t>
            </a:r>
            <a:endParaRPr sz="3200" b="1">
              <a:solidFill>
                <a:srgbClr val="FFFFFF"/>
              </a:solidFill>
              <a:latin typeface="Arial"/>
              <a:ea typeface="Arial"/>
              <a:cs typeface="Arial"/>
              <a:sym typeface="Arial"/>
            </a:endParaRPr>
          </a:p>
        </p:txBody>
      </p:sp>
      <p:sp>
        <p:nvSpPr>
          <p:cNvPr id="258" name="Google Shape;258;p10"/>
          <p:cNvSpPr/>
          <p:nvPr/>
        </p:nvSpPr>
        <p:spPr>
          <a:xfrm>
            <a:off x="2117665" y="543712"/>
            <a:ext cx="1164657" cy="517907"/>
          </a:xfrm>
          <a:prstGeom prst="roundRect">
            <a:avLst>
              <a:gd name="adj"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Số ?</a:t>
            </a:r>
            <a:endParaRPr sz="2400">
              <a:solidFill>
                <a:schemeClr val="dk1"/>
              </a:solidFill>
              <a:latin typeface="Arial"/>
              <a:ea typeface="Arial"/>
              <a:cs typeface="Arial"/>
              <a:sym typeface="Arial"/>
            </a:endParaRPr>
          </a:p>
        </p:txBody>
      </p:sp>
      <p:pic>
        <p:nvPicPr>
          <p:cNvPr id="259" name="Google Shape;259;p10"/>
          <p:cNvPicPr preferRelativeResize="0"/>
          <p:nvPr/>
        </p:nvPicPr>
        <p:blipFill rotWithShape="1">
          <a:blip r:embed="rId7">
            <a:alphaModFix/>
          </a:blip>
          <a:srcRect l="29808" t="30716" r="50508" b="46837"/>
          <a:stretch/>
        </p:blipFill>
        <p:spPr>
          <a:xfrm>
            <a:off x="1923895" y="1320700"/>
            <a:ext cx="4163709" cy="2670983"/>
          </a:xfrm>
          <a:prstGeom prst="rect">
            <a:avLst/>
          </a:prstGeom>
          <a:noFill/>
          <a:ln>
            <a:noFill/>
          </a:ln>
        </p:spPr>
      </p:pic>
      <p:pic>
        <p:nvPicPr>
          <p:cNvPr id="260" name="Google Shape;260;p10"/>
          <p:cNvPicPr preferRelativeResize="0"/>
          <p:nvPr/>
        </p:nvPicPr>
        <p:blipFill rotWithShape="1">
          <a:blip r:embed="rId8">
            <a:alphaModFix/>
          </a:blip>
          <a:srcRect l="51128" t="30716" r="31224" b="45800"/>
          <a:stretch/>
        </p:blipFill>
        <p:spPr>
          <a:xfrm>
            <a:off x="6511673" y="868680"/>
            <a:ext cx="4255382" cy="3185160"/>
          </a:xfrm>
          <a:prstGeom prst="rect">
            <a:avLst/>
          </a:prstGeom>
          <a:noFill/>
          <a:ln>
            <a:noFill/>
          </a:ln>
        </p:spPr>
      </p:pic>
      <p:grpSp>
        <p:nvGrpSpPr>
          <p:cNvPr id="261" name="Google Shape;261;p10"/>
          <p:cNvGrpSpPr/>
          <p:nvPr/>
        </p:nvGrpSpPr>
        <p:grpSpPr>
          <a:xfrm>
            <a:off x="3661255" y="4069080"/>
            <a:ext cx="5939945" cy="1815882"/>
            <a:chOff x="3661255" y="4069080"/>
            <a:chExt cx="5939945" cy="1815882"/>
          </a:xfrm>
        </p:grpSpPr>
        <p:sp>
          <p:nvSpPr>
            <p:cNvPr id="262" name="Google Shape;262;p10"/>
            <p:cNvSpPr txBox="1"/>
            <p:nvPr/>
          </p:nvSpPr>
          <p:spPr>
            <a:xfrm>
              <a:off x="3661255" y="4069080"/>
              <a:ext cx="5939945" cy="1815882"/>
            </a:xfrm>
            <a:prstGeom prst="rect">
              <a:avLst/>
            </a:prstGeom>
            <a:solidFill>
              <a:srgbClr val="FBE4D4"/>
            </a:solid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800">
                  <a:solidFill>
                    <a:schemeClr val="dk1"/>
                  </a:solidFill>
                  <a:latin typeface="Arial"/>
                  <a:ea typeface="Arial"/>
                  <a:cs typeface="Arial"/>
                  <a:sym typeface="Arial"/>
                </a:rPr>
                <a:t>a) Con ngỗng cân nặng            kg.</a:t>
              </a:r>
              <a:endParaRPr/>
            </a:p>
            <a:p>
              <a:pPr marL="0" marR="0" lvl="0" indent="0" algn="l" rtl="0">
                <a:lnSpc>
                  <a:spcPct val="200000"/>
                </a:lnSpc>
                <a:spcBef>
                  <a:spcPts val="0"/>
                </a:spcBef>
                <a:spcAft>
                  <a:spcPts val="0"/>
                </a:spcAft>
                <a:buNone/>
              </a:pPr>
              <a:r>
                <a:rPr lang="en-US" sz="2800">
                  <a:solidFill>
                    <a:schemeClr val="dk1"/>
                  </a:solidFill>
                  <a:latin typeface="Arial"/>
                  <a:ea typeface="Arial"/>
                  <a:cs typeface="Arial"/>
                  <a:sym typeface="Arial"/>
                </a:rPr>
                <a:t>b) Con gà cân nặng           kg.</a:t>
              </a:r>
              <a:endParaRPr sz="2800">
                <a:solidFill>
                  <a:schemeClr val="dk1"/>
                </a:solidFill>
                <a:latin typeface="Arial"/>
                <a:ea typeface="Arial"/>
                <a:cs typeface="Arial"/>
                <a:sym typeface="Arial"/>
              </a:endParaRPr>
            </a:p>
          </p:txBody>
        </p:sp>
        <p:sp>
          <p:nvSpPr>
            <p:cNvPr id="263" name="Google Shape;263;p10"/>
            <p:cNvSpPr/>
            <p:nvPr/>
          </p:nvSpPr>
          <p:spPr>
            <a:xfrm>
              <a:off x="7650020" y="4357376"/>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a:t>
              </a:r>
              <a:endParaRPr/>
            </a:p>
          </p:txBody>
        </p:sp>
        <p:sp>
          <p:nvSpPr>
            <p:cNvPr id="264" name="Google Shape;264;p10"/>
            <p:cNvSpPr/>
            <p:nvPr/>
          </p:nvSpPr>
          <p:spPr>
            <a:xfrm>
              <a:off x="7155103" y="5128472"/>
              <a:ext cx="610896" cy="577515"/>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a:t>
              </a:r>
              <a:endParaRPr/>
            </a:p>
          </p:txBody>
        </p:sp>
      </p:grpSp>
      <p:sp>
        <p:nvSpPr>
          <p:cNvPr id="265" name="Google Shape;265;p10"/>
          <p:cNvSpPr/>
          <p:nvPr/>
        </p:nvSpPr>
        <p:spPr>
          <a:xfrm>
            <a:off x="7594165" y="4342136"/>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7</a:t>
            </a:r>
            <a:endParaRPr sz="3200">
              <a:solidFill>
                <a:schemeClr val="dk1"/>
              </a:solidFill>
              <a:latin typeface="Arial"/>
              <a:ea typeface="Arial"/>
              <a:cs typeface="Arial"/>
              <a:sym typeface="Arial"/>
            </a:endParaRPr>
          </a:p>
        </p:txBody>
      </p:sp>
      <p:sp>
        <p:nvSpPr>
          <p:cNvPr id="266" name="Google Shape;266;p10"/>
          <p:cNvSpPr/>
          <p:nvPr/>
        </p:nvSpPr>
        <p:spPr>
          <a:xfrm>
            <a:off x="7155103" y="5128471"/>
            <a:ext cx="666751" cy="577515"/>
          </a:xfrm>
          <a:prstGeom prst="roundRect">
            <a:avLst>
              <a:gd name="adj" fmla="val 16667"/>
            </a:avLst>
          </a:prstGeom>
          <a:solidFill>
            <a:srgbClr val="FEE599"/>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Arial"/>
                <a:ea typeface="Arial"/>
                <a:cs typeface="Arial"/>
                <a:sym typeface="Arial"/>
              </a:rPr>
              <a:t>3</a:t>
            </a:r>
            <a:endParaRPr sz="3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par>
                                <p:cTn id="8" presetID="10" presetClass="entr" presetSubtype="0"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Effect transition="in" filter="fade">
                                      <p:cBhvr>
                                        <p:cTn id="10" dur="2000"/>
                                        <p:tgtEl>
                                          <p:spTgt spid="2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9"/>
                                        </p:tgtEl>
                                        <p:attrNameLst>
                                          <p:attrName>style.visibility</p:attrName>
                                        </p:attrNameLst>
                                      </p:cBhvr>
                                      <p:to>
                                        <p:strVal val="visible"/>
                                      </p:to>
                                    </p:set>
                                    <p:animEffect transition="in" filter="fade">
                                      <p:cBhvr>
                                        <p:cTn id="15" dur="1000"/>
                                        <p:tgtEl>
                                          <p:spTgt spid="259"/>
                                        </p:tgtEl>
                                      </p:cBhvr>
                                    </p:animEffect>
                                  </p:childTnLst>
                                </p:cTn>
                              </p:par>
                              <p:par>
                                <p:cTn id="16" presetID="10" presetClass="entr" presetSubtype="0" fill="hold" nodeType="withEffect">
                                  <p:stCondLst>
                                    <p:cond delay="0"/>
                                  </p:stCondLst>
                                  <p:childTnLst>
                                    <p:set>
                                      <p:cBhvr>
                                        <p:cTn id="17" dur="1" fill="hold">
                                          <p:stCondLst>
                                            <p:cond delay="0"/>
                                          </p:stCondLst>
                                        </p:cTn>
                                        <p:tgtEl>
                                          <p:spTgt spid="260"/>
                                        </p:tgtEl>
                                        <p:attrNameLst>
                                          <p:attrName>style.visibility</p:attrName>
                                        </p:attrNameLst>
                                      </p:cBhvr>
                                      <p:to>
                                        <p:strVal val="visible"/>
                                      </p:to>
                                    </p:set>
                                    <p:animEffect transition="in" filter="fade">
                                      <p:cBhvr>
                                        <p:cTn id="18" dur="1000"/>
                                        <p:tgtEl>
                                          <p:spTgt spid="2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1"/>
                                        </p:tgtEl>
                                        <p:attrNameLst>
                                          <p:attrName>style.visibility</p:attrName>
                                        </p:attrNameLst>
                                      </p:cBhvr>
                                      <p:to>
                                        <p:strVal val="visible"/>
                                      </p:to>
                                    </p:set>
                                    <p:animEffect transition="in" filter="fade">
                                      <p:cBhvr>
                                        <p:cTn id="23" dur="1000"/>
                                        <p:tgtEl>
                                          <p:spTgt spid="2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5"/>
                                        </p:tgtEl>
                                        <p:attrNameLst>
                                          <p:attrName>style.visibility</p:attrName>
                                        </p:attrNameLst>
                                      </p:cBhvr>
                                      <p:to>
                                        <p:strVal val="visible"/>
                                      </p:to>
                                    </p:set>
                                    <p:animEffect transition="in" filter="fade">
                                      <p:cBhvr>
                                        <p:cTn id="28" dur="1000"/>
                                        <p:tgtEl>
                                          <p:spTgt spid="2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1"/>
          <p:cNvSpPr/>
          <p:nvPr/>
        </p:nvSpPr>
        <p:spPr>
          <a:xfrm>
            <a:off x="1633875" y="3533898"/>
            <a:ext cx="8690578" cy="2964908"/>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73" name="Google Shape;273;p11"/>
          <p:cNvPicPr preferRelativeResize="0"/>
          <p:nvPr/>
        </p:nvPicPr>
        <p:blipFill rotWithShape="1">
          <a:blip r:embed="rId3">
            <a:alphaModFix/>
          </a:blip>
          <a:srcRect l="24896" r="20119" b="33390"/>
          <a:stretch/>
        </p:blipFill>
        <p:spPr>
          <a:xfrm rot="1311728" flipH="1">
            <a:off x="-289935" y="5950943"/>
            <a:ext cx="2276695" cy="501187"/>
          </a:xfrm>
          <a:prstGeom prst="rect">
            <a:avLst/>
          </a:prstGeom>
          <a:noFill/>
          <a:ln>
            <a:noFill/>
          </a:ln>
        </p:spPr>
      </p:pic>
      <p:pic>
        <p:nvPicPr>
          <p:cNvPr id="274" name="Google Shape;274;p11"/>
          <p:cNvPicPr preferRelativeResize="0"/>
          <p:nvPr/>
        </p:nvPicPr>
        <p:blipFill rotWithShape="1">
          <a:blip r:embed="rId4">
            <a:alphaModFix/>
          </a:blip>
          <a:srcRect l="45190" t="39424" r="29224" b="32767"/>
          <a:stretch/>
        </p:blipFill>
        <p:spPr>
          <a:xfrm>
            <a:off x="3312728" y="335763"/>
            <a:ext cx="5477301" cy="3348683"/>
          </a:xfrm>
          <a:prstGeom prst="rect">
            <a:avLst/>
          </a:prstGeom>
          <a:noFill/>
          <a:ln>
            <a:noFill/>
          </a:ln>
          <a:effectLst>
            <a:outerShdw blurRad="292100" dist="139700" dir="2700000" algn="tl" rotWithShape="0">
              <a:srgbClr val="333333">
                <a:alpha val="64705"/>
              </a:srgbClr>
            </a:outerShdw>
          </a:effectLst>
        </p:spPr>
      </p:pic>
      <p:sp>
        <p:nvSpPr>
          <p:cNvPr id="275" name="Google Shape;275;p11"/>
          <p:cNvSpPr/>
          <p:nvPr/>
        </p:nvSpPr>
        <p:spPr>
          <a:xfrm>
            <a:off x="337049" y="335763"/>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3</a:t>
            </a:r>
            <a:endParaRPr sz="3200" b="1">
              <a:solidFill>
                <a:srgbClr val="FFFFFF"/>
              </a:solidFill>
              <a:latin typeface="Arial"/>
              <a:ea typeface="Arial"/>
              <a:cs typeface="Arial"/>
              <a:sym typeface="Arial"/>
            </a:endParaRPr>
          </a:p>
        </p:txBody>
      </p:sp>
      <p:sp>
        <p:nvSpPr>
          <p:cNvPr id="276" name="Google Shape;276;p11"/>
          <p:cNvSpPr txBox="1"/>
          <p:nvPr/>
        </p:nvSpPr>
        <p:spPr>
          <a:xfrm>
            <a:off x="940501" y="396075"/>
            <a:ext cx="1048567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rgbClr val="002060"/>
                </a:solidFill>
                <a:latin typeface="Arial"/>
                <a:ea typeface="Arial"/>
                <a:cs typeface="Arial"/>
                <a:sym typeface="Arial"/>
              </a:rPr>
              <a:t>Tìm tổng số ki- lô- gam thóc của 2 bao thóc ?</a:t>
            </a:r>
            <a:endParaRPr sz="3200">
              <a:solidFill>
                <a:srgbClr val="002060"/>
              </a:solidFill>
              <a:latin typeface="Arial"/>
              <a:ea typeface="Arial"/>
              <a:cs typeface="Arial"/>
              <a:sym typeface="Arial"/>
            </a:endParaRPr>
          </a:p>
        </p:txBody>
      </p:sp>
      <p:pic>
        <p:nvPicPr>
          <p:cNvPr id="278" name="Google Shape;278;p11"/>
          <p:cNvPicPr preferRelativeResize="0"/>
          <p:nvPr/>
        </p:nvPicPr>
        <p:blipFill rotWithShape="1">
          <a:blip r:embed="rId5">
            <a:alphaModFix/>
          </a:blip>
          <a:srcRect r="83500" b="67837"/>
          <a:stretch/>
        </p:blipFill>
        <p:spPr>
          <a:xfrm rot="1893606">
            <a:off x="152279" y="4540849"/>
            <a:ext cx="1121664" cy="1228881"/>
          </a:xfrm>
          <a:prstGeom prst="rect">
            <a:avLst/>
          </a:prstGeom>
          <a:noFill/>
          <a:ln>
            <a:noFill/>
          </a:ln>
        </p:spPr>
      </p:pic>
      <p:pic>
        <p:nvPicPr>
          <p:cNvPr id="279" name="Google Shape;279;p11"/>
          <p:cNvPicPr preferRelativeResize="0"/>
          <p:nvPr/>
        </p:nvPicPr>
        <p:blipFill rotWithShape="1">
          <a:blip r:embed="rId6">
            <a:alphaModFix/>
          </a:blip>
          <a:srcRect l="81842" t="-10451" b="9412"/>
          <a:stretch/>
        </p:blipFill>
        <p:spPr>
          <a:xfrm>
            <a:off x="10880397" y="5972384"/>
            <a:ext cx="1311603" cy="885616"/>
          </a:xfrm>
          <a:prstGeom prst="rect">
            <a:avLst/>
          </a:prstGeom>
          <a:noFill/>
          <a:ln>
            <a:noFill/>
          </a:ln>
        </p:spPr>
      </p:pic>
      <p:pic>
        <p:nvPicPr>
          <p:cNvPr id="280" name="Google Shape;280;p11"/>
          <p:cNvPicPr preferRelativeResize="0"/>
          <p:nvPr/>
        </p:nvPicPr>
        <p:blipFill rotWithShape="1">
          <a:blip r:embed="rId7">
            <a:alphaModFix/>
          </a:blip>
          <a:srcRect l="73099" r="2958" b="67481"/>
          <a:stretch/>
        </p:blipFill>
        <p:spPr>
          <a:xfrm>
            <a:off x="10324453" y="15136"/>
            <a:ext cx="1848964" cy="1411491"/>
          </a:xfrm>
          <a:prstGeom prst="rect">
            <a:avLst/>
          </a:prstGeom>
          <a:noFill/>
          <a:ln>
            <a:noFill/>
          </a:ln>
        </p:spPr>
      </p:pic>
      <p:grpSp>
        <p:nvGrpSpPr>
          <p:cNvPr id="281" name="Google Shape;281;p11"/>
          <p:cNvGrpSpPr/>
          <p:nvPr/>
        </p:nvGrpSpPr>
        <p:grpSpPr>
          <a:xfrm>
            <a:off x="55342" y="1258912"/>
            <a:ext cx="1106302" cy="1273098"/>
            <a:chOff x="10516632" y="314161"/>
            <a:chExt cx="1100831" cy="1331799"/>
          </a:xfrm>
        </p:grpSpPr>
        <p:sp>
          <p:nvSpPr>
            <p:cNvPr id="282" name="Google Shape;282;p11"/>
            <p:cNvSpPr/>
            <p:nvPr/>
          </p:nvSpPr>
          <p:spPr>
            <a:xfrm>
              <a:off x="10516632" y="936356"/>
              <a:ext cx="1100831" cy="709604"/>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3" name="Google Shape;283;p11"/>
            <p:cNvPicPr preferRelativeResize="0"/>
            <p:nvPr/>
          </p:nvPicPr>
          <p:blipFill rotWithShape="1">
            <a:blip r:embed="rId8">
              <a:alphaModFix/>
            </a:blip>
            <a:srcRect/>
            <a:stretch/>
          </p:blipFill>
          <p:spPr>
            <a:xfrm>
              <a:off x="10588144" y="314161"/>
              <a:ext cx="1029319" cy="976997"/>
            </a:xfrm>
            <a:prstGeom prst="rect">
              <a:avLst/>
            </a:prstGeom>
            <a:noFill/>
            <a:ln>
              <a:noFill/>
            </a:ln>
          </p:spPr>
        </p:pic>
      </p:grpSp>
      <p:sp>
        <p:nvSpPr>
          <p:cNvPr id="284" name="Google Shape;284;p11"/>
          <p:cNvSpPr txBox="1"/>
          <p:nvPr/>
        </p:nvSpPr>
        <p:spPr>
          <a:xfrm>
            <a:off x="3487306" y="3772997"/>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Bài giải</a:t>
            </a:r>
            <a:endParaRPr sz="3200">
              <a:solidFill>
                <a:srgbClr val="0070C0"/>
              </a:solidFill>
              <a:latin typeface="Arial"/>
              <a:ea typeface="Arial"/>
              <a:cs typeface="Arial"/>
              <a:sym typeface="Arial"/>
            </a:endParaRPr>
          </a:p>
        </p:txBody>
      </p:sp>
      <p:sp>
        <p:nvSpPr>
          <p:cNvPr id="285" name="Google Shape;285;p11"/>
          <p:cNvSpPr txBox="1"/>
          <p:nvPr/>
        </p:nvSpPr>
        <p:spPr>
          <a:xfrm>
            <a:off x="2416674" y="4423729"/>
            <a:ext cx="767422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Tổng số ki-lô-gam thóc của 2 bao là: </a:t>
            </a:r>
            <a:endParaRPr sz="3200">
              <a:solidFill>
                <a:srgbClr val="0070C0"/>
              </a:solidFill>
              <a:latin typeface="Arial"/>
              <a:ea typeface="Arial"/>
              <a:cs typeface="Arial"/>
              <a:sym typeface="Arial"/>
            </a:endParaRPr>
          </a:p>
        </p:txBody>
      </p:sp>
      <p:sp>
        <p:nvSpPr>
          <p:cNvPr id="286" name="Google Shape;286;p11"/>
          <p:cNvSpPr txBox="1"/>
          <p:nvPr/>
        </p:nvSpPr>
        <p:spPr>
          <a:xfrm>
            <a:off x="3413197" y="5062728"/>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30 + 50 = 80 (kg)</a:t>
            </a:r>
            <a:endParaRPr sz="3200">
              <a:solidFill>
                <a:srgbClr val="0070C0"/>
              </a:solidFill>
              <a:latin typeface="Arial"/>
              <a:ea typeface="Arial"/>
              <a:cs typeface="Arial"/>
              <a:sym typeface="Arial"/>
            </a:endParaRPr>
          </a:p>
        </p:txBody>
      </p:sp>
      <p:sp>
        <p:nvSpPr>
          <p:cNvPr id="287" name="Google Shape;287;p11"/>
          <p:cNvSpPr txBox="1"/>
          <p:nvPr/>
        </p:nvSpPr>
        <p:spPr>
          <a:xfrm>
            <a:off x="3256359" y="5755956"/>
            <a:ext cx="5328220"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0070C0"/>
                </a:solidFill>
                <a:latin typeface="Arial"/>
                <a:ea typeface="Arial"/>
                <a:cs typeface="Arial"/>
                <a:sym typeface="Arial"/>
              </a:rPr>
              <a:t>Đáp số: 80 kg</a:t>
            </a:r>
            <a:endParaRPr sz="3200">
              <a:solidFill>
                <a:srgbClr val="0070C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4"/>
                                        </p:tgtEl>
                                        <p:attrNameLst>
                                          <p:attrName>style.visibility</p:attrName>
                                        </p:attrNameLst>
                                      </p:cBhvr>
                                      <p:to>
                                        <p:strVal val="visible"/>
                                      </p:to>
                                    </p:set>
                                    <p:animEffect transition="in" filter="fade">
                                      <p:cBhvr>
                                        <p:cTn id="17" dur="500"/>
                                        <p:tgtEl>
                                          <p:spTgt spid="2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4"/>
                                        </p:tgtEl>
                                        <p:attrNameLst>
                                          <p:attrName>style.visibility</p:attrName>
                                        </p:attrNameLst>
                                      </p:cBhvr>
                                      <p:to>
                                        <p:strVal val="visible"/>
                                      </p:to>
                                    </p:set>
                                    <p:animEffect transition="in" filter="fade">
                                      <p:cBhvr>
                                        <p:cTn id="27" dur="500"/>
                                        <p:tgtEl>
                                          <p:spTgt spid="2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5"/>
                                        </p:tgtEl>
                                        <p:attrNameLst>
                                          <p:attrName>style.visibility</p:attrName>
                                        </p:attrNameLst>
                                      </p:cBhvr>
                                      <p:to>
                                        <p:strVal val="visible"/>
                                      </p:to>
                                    </p:set>
                                    <p:animEffect transition="in" filter="fade">
                                      <p:cBhvr>
                                        <p:cTn id="32" dur="500"/>
                                        <p:tgtEl>
                                          <p:spTgt spid="2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6"/>
                                        </p:tgtEl>
                                        <p:attrNameLst>
                                          <p:attrName>style.visibility</p:attrName>
                                        </p:attrNameLst>
                                      </p:cBhvr>
                                      <p:to>
                                        <p:strVal val="visible"/>
                                      </p:to>
                                    </p:set>
                                    <p:animEffect transition="in" filter="fade">
                                      <p:cBhvr>
                                        <p:cTn id="37" dur="500"/>
                                        <p:tgtEl>
                                          <p:spTgt spid="2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7"/>
                                        </p:tgtEl>
                                        <p:attrNameLst>
                                          <p:attrName>style.visibility</p:attrName>
                                        </p:attrNameLst>
                                      </p:cBhvr>
                                      <p:to>
                                        <p:strVal val="visible"/>
                                      </p:to>
                                    </p:set>
                                    <p:animEffect transition="in" filter="fade">
                                      <p:cBhvr>
                                        <p:cTn id="42" dur="500"/>
                                        <p:tgtEl>
                                          <p:spTgt spid="287"/>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272"/>
                                        </p:tgtEl>
                                        <p:attrNameLst>
                                          <p:attrName>style.visibility</p:attrName>
                                        </p:attrNameLst>
                                      </p:cBhvr>
                                      <p:to>
                                        <p:strVal val="visible"/>
                                      </p:to>
                                    </p:set>
                                    <p:animEffect transition="in" filter="fade">
                                      <p:cBhvr>
                                        <p:cTn id="46"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12"/>
          <p:cNvPicPr preferRelativeResize="0"/>
          <p:nvPr/>
        </p:nvPicPr>
        <p:blipFill rotWithShape="1">
          <a:blip r:embed="rId3">
            <a:alphaModFix/>
          </a:blip>
          <a:srcRect r="83500" b="67837"/>
          <a:stretch/>
        </p:blipFill>
        <p:spPr>
          <a:xfrm>
            <a:off x="-67435" y="5127932"/>
            <a:ext cx="1121664" cy="1228881"/>
          </a:xfrm>
          <a:prstGeom prst="rect">
            <a:avLst/>
          </a:prstGeom>
          <a:noFill/>
          <a:ln>
            <a:noFill/>
          </a:ln>
        </p:spPr>
      </p:pic>
      <p:pic>
        <p:nvPicPr>
          <p:cNvPr id="294" name="Google Shape;294;p12"/>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95" name="Google Shape;295;p12"/>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96" name="Google Shape;296;p12"/>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sp>
        <p:nvSpPr>
          <p:cNvPr id="297" name="Google Shape;297;p12"/>
          <p:cNvSpPr/>
          <p:nvPr/>
        </p:nvSpPr>
        <p:spPr>
          <a:xfrm>
            <a:off x="233190" y="393230"/>
            <a:ext cx="614754"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4</a:t>
            </a:r>
            <a:endParaRPr sz="3200" b="1">
              <a:solidFill>
                <a:srgbClr val="FFFFFF"/>
              </a:solidFill>
              <a:latin typeface="Arial"/>
              <a:ea typeface="Arial"/>
              <a:cs typeface="Arial"/>
              <a:sym typeface="Arial"/>
            </a:endParaRPr>
          </a:p>
        </p:txBody>
      </p:sp>
      <p:sp>
        <p:nvSpPr>
          <p:cNvPr id="298" name="Google Shape;298;p12"/>
          <p:cNvSpPr txBox="1"/>
          <p:nvPr/>
        </p:nvSpPr>
        <p:spPr>
          <a:xfrm>
            <a:off x="909906" y="329873"/>
            <a:ext cx="10199371"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a:solidFill>
                  <a:schemeClr val="dk1"/>
                </a:solidFill>
                <a:latin typeface="Arial"/>
                <a:ea typeface="Arial"/>
                <a:cs typeface="Arial"/>
                <a:sym typeface="Arial"/>
              </a:rPr>
              <a:t>Ba chú rô-bốt rủ nhau đi cân. Rô-bốt A cân nặng 32kg, rô-bốt B nặng hơn rô-bốt A là 2kg, rô-bốt C nhẹ hơn rô-bốt A là 2kg. Hỏi: </a:t>
            </a:r>
            <a:endParaRPr sz="3200">
              <a:solidFill>
                <a:schemeClr val="dk1"/>
              </a:solidFill>
              <a:latin typeface="Arial"/>
              <a:ea typeface="Arial"/>
              <a:cs typeface="Arial"/>
              <a:sym typeface="Arial"/>
            </a:endParaRPr>
          </a:p>
        </p:txBody>
      </p:sp>
      <p:sp>
        <p:nvSpPr>
          <p:cNvPr id="299" name="Google Shape;299;p12"/>
          <p:cNvSpPr txBox="1"/>
          <p:nvPr/>
        </p:nvSpPr>
        <p:spPr>
          <a:xfrm>
            <a:off x="540567" y="1923991"/>
            <a:ext cx="843322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2060"/>
                </a:solidFill>
                <a:latin typeface="Arial"/>
                <a:ea typeface="Arial"/>
                <a:cs typeface="Arial"/>
                <a:sym typeface="Arial"/>
              </a:rPr>
              <a:t>a) Rô-bốt B cân nặng bao nhiêu ki-lô-gam?  </a:t>
            </a:r>
            <a:endParaRPr sz="3200">
              <a:solidFill>
                <a:srgbClr val="002060"/>
              </a:solidFill>
              <a:latin typeface="Arial"/>
              <a:ea typeface="Arial"/>
              <a:cs typeface="Arial"/>
              <a:sym typeface="Arial"/>
            </a:endParaRPr>
          </a:p>
        </p:txBody>
      </p:sp>
      <p:sp>
        <p:nvSpPr>
          <p:cNvPr id="300" name="Google Shape;300;p12"/>
          <p:cNvSpPr txBox="1"/>
          <p:nvPr/>
        </p:nvSpPr>
        <p:spPr>
          <a:xfrm>
            <a:off x="493397" y="2659158"/>
            <a:ext cx="798284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2060"/>
                </a:solidFill>
                <a:latin typeface="Arial"/>
                <a:ea typeface="Arial"/>
                <a:cs typeface="Arial"/>
                <a:sym typeface="Arial"/>
              </a:rPr>
              <a:t>b) Rô-bốt C cân nặng bao nhiêu ki-lô-gam?  </a:t>
            </a:r>
            <a:endParaRPr sz="3200">
              <a:solidFill>
                <a:srgbClr val="002060"/>
              </a:solidFill>
              <a:latin typeface="Arial"/>
              <a:ea typeface="Arial"/>
              <a:cs typeface="Arial"/>
              <a:sym typeface="Arial"/>
            </a:endParaRPr>
          </a:p>
        </p:txBody>
      </p:sp>
      <p:pic>
        <p:nvPicPr>
          <p:cNvPr id="301" name="Google Shape;301;p12"/>
          <p:cNvPicPr preferRelativeResize="0"/>
          <p:nvPr/>
        </p:nvPicPr>
        <p:blipFill rotWithShape="1">
          <a:blip r:embed="rId7">
            <a:alphaModFix/>
          </a:blip>
          <a:srcRect l="44570" t="44480" r="34946" b="33441"/>
          <a:stretch/>
        </p:blipFill>
        <p:spPr>
          <a:xfrm>
            <a:off x="8386903" y="1322759"/>
            <a:ext cx="3451123" cy="2271253"/>
          </a:xfrm>
          <a:prstGeom prst="rect">
            <a:avLst/>
          </a:prstGeom>
          <a:noFill/>
          <a:ln>
            <a:noFill/>
          </a:ln>
        </p:spPr>
      </p:pic>
      <p:sp>
        <p:nvSpPr>
          <p:cNvPr id="302" name="Google Shape;302;p12"/>
          <p:cNvSpPr/>
          <p:nvPr/>
        </p:nvSpPr>
        <p:spPr>
          <a:xfrm>
            <a:off x="1694208" y="3630716"/>
            <a:ext cx="8690578" cy="2964908"/>
          </a:xfrm>
          <a:prstGeom prst="roundRect">
            <a:avLst>
              <a:gd name="adj" fmla="val 12230"/>
            </a:avLst>
          </a:prstGeom>
          <a:solidFill>
            <a:schemeClr val="lt1"/>
          </a:solidFill>
          <a:ln w="76200" cap="flat" cmpd="sng">
            <a:solidFill>
              <a:srgbClr val="89FFD8"/>
            </a:solidFill>
            <a:prstDash val="dash"/>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12"/>
          <p:cNvSpPr txBox="1"/>
          <p:nvPr/>
        </p:nvSpPr>
        <p:spPr>
          <a:xfrm>
            <a:off x="3375387" y="3637248"/>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Bài giải</a:t>
            </a:r>
            <a:endParaRPr sz="2800">
              <a:solidFill>
                <a:srgbClr val="0070C0"/>
              </a:solidFill>
              <a:latin typeface="Arial"/>
              <a:ea typeface="Arial"/>
              <a:cs typeface="Arial"/>
              <a:sym typeface="Arial"/>
            </a:endParaRPr>
          </a:p>
        </p:txBody>
      </p:sp>
      <p:sp>
        <p:nvSpPr>
          <p:cNvPr id="304" name="Google Shape;304;p12"/>
          <p:cNvSpPr txBox="1"/>
          <p:nvPr/>
        </p:nvSpPr>
        <p:spPr>
          <a:xfrm>
            <a:off x="2172480" y="4067997"/>
            <a:ext cx="767422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a. Cân nặng của rô-bốt B là: </a:t>
            </a:r>
            <a:endParaRPr sz="2800">
              <a:solidFill>
                <a:srgbClr val="0070C0"/>
              </a:solidFill>
              <a:latin typeface="Arial"/>
              <a:ea typeface="Arial"/>
              <a:cs typeface="Arial"/>
              <a:sym typeface="Arial"/>
            </a:endParaRPr>
          </a:p>
        </p:txBody>
      </p:sp>
      <p:sp>
        <p:nvSpPr>
          <p:cNvPr id="305" name="Google Shape;305;p12"/>
          <p:cNvSpPr txBox="1"/>
          <p:nvPr/>
        </p:nvSpPr>
        <p:spPr>
          <a:xfrm>
            <a:off x="3462247" y="4522465"/>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32 + 2 = 34 (kg)</a:t>
            </a:r>
            <a:endParaRPr sz="2800">
              <a:solidFill>
                <a:srgbClr val="0070C0"/>
              </a:solidFill>
              <a:latin typeface="Arial"/>
              <a:ea typeface="Arial"/>
              <a:cs typeface="Arial"/>
              <a:sym typeface="Arial"/>
            </a:endParaRPr>
          </a:p>
        </p:txBody>
      </p:sp>
      <p:sp>
        <p:nvSpPr>
          <p:cNvPr id="306" name="Google Shape;306;p12"/>
          <p:cNvSpPr txBox="1"/>
          <p:nvPr/>
        </p:nvSpPr>
        <p:spPr>
          <a:xfrm>
            <a:off x="3375387" y="5941982"/>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Đáp số: a. 34 kg, b. 30kg</a:t>
            </a:r>
            <a:endParaRPr sz="2800">
              <a:solidFill>
                <a:srgbClr val="0070C0"/>
              </a:solidFill>
              <a:latin typeface="Arial"/>
              <a:ea typeface="Arial"/>
              <a:cs typeface="Arial"/>
              <a:sym typeface="Arial"/>
            </a:endParaRPr>
          </a:p>
        </p:txBody>
      </p:sp>
      <p:cxnSp>
        <p:nvCxnSpPr>
          <p:cNvPr id="307" name="Google Shape;307;p12"/>
          <p:cNvCxnSpPr/>
          <p:nvPr/>
        </p:nvCxnSpPr>
        <p:spPr>
          <a:xfrm rot="10800000" flipH="1">
            <a:off x="7804647" y="854052"/>
            <a:ext cx="2980811" cy="1"/>
          </a:xfrm>
          <a:prstGeom prst="straightConnector1">
            <a:avLst/>
          </a:prstGeom>
          <a:noFill/>
          <a:ln w="28575" cap="flat" cmpd="sng">
            <a:solidFill>
              <a:srgbClr val="FF0000"/>
            </a:solidFill>
            <a:prstDash val="solid"/>
            <a:miter lim="800000"/>
            <a:headEnd type="none" w="sm" len="sm"/>
            <a:tailEnd type="none" w="sm" len="sm"/>
          </a:ln>
        </p:spPr>
      </p:cxnSp>
      <p:cxnSp>
        <p:nvCxnSpPr>
          <p:cNvPr id="308" name="Google Shape;308;p12"/>
          <p:cNvCxnSpPr/>
          <p:nvPr/>
        </p:nvCxnSpPr>
        <p:spPr>
          <a:xfrm>
            <a:off x="8425762" y="1322759"/>
            <a:ext cx="1959024" cy="0"/>
          </a:xfrm>
          <a:prstGeom prst="straightConnector1">
            <a:avLst/>
          </a:prstGeom>
          <a:noFill/>
          <a:ln w="28575" cap="flat" cmpd="sng">
            <a:solidFill>
              <a:srgbClr val="FF0000"/>
            </a:solidFill>
            <a:prstDash val="solid"/>
            <a:miter lim="800000"/>
            <a:headEnd type="none" w="sm" len="sm"/>
            <a:tailEnd type="none" w="sm" len="sm"/>
          </a:ln>
        </p:spPr>
      </p:cxnSp>
      <p:cxnSp>
        <p:nvCxnSpPr>
          <p:cNvPr id="309" name="Google Shape;309;p12"/>
          <p:cNvCxnSpPr/>
          <p:nvPr/>
        </p:nvCxnSpPr>
        <p:spPr>
          <a:xfrm>
            <a:off x="2472452" y="2508766"/>
            <a:ext cx="3803087" cy="0"/>
          </a:xfrm>
          <a:prstGeom prst="straightConnector1">
            <a:avLst/>
          </a:prstGeom>
          <a:noFill/>
          <a:ln w="28575" cap="flat" cmpd="sng">
            <a:solidFill>
              <a:srgbClr val="FF0000"/>
            </a:solidFill>
            <a:prstDash val="solid"/>
            <a:miter lim="800000"/>
            <a:headEnd type="none" w="sm" len="sm"/>
            <a:tailEnd type="none" w="sm" len="sm"/>
          </a:ln>
        </p:spPr>
      </p:cxnSp>
      <p:cxnSp>
        <p:nvCxnSpPr>
          <p:cNvPr id="310" name="Google Shape;310;p12"/>
          <p:cNvCxnSpPr/>
          <p:nvPr/>
        </p:nvCxnSpPr>
        <p:spPr>
          <a:xfrm>
            <a:off x="2347192" y="3243933"/>
            <a:ext cx="3803087" cy="0"/>
          </a:xfrm>
          <a:prstGeom prst="straightConnector1">
            <a:avLst/>
          </a:prstGeom>
          <a:noFill/>
          <a:ln w="28575" cap="flat" cmpd="sng">
            <a:solidFill>
              <a:srgbClr val="FF0000"/>
            </a:solidFill>
            <a:prstDash val="solid"/>
            <a:miter lim="800000"/>
            <a:headEnd type="none" w="sm" len="sm"/>
            <a:tailEnd type="none" w="sm" len="sm"/>
          </a:ln>
        </p:spPr>
      </p:cxnSp>
      <p:sp>
        <p:nvSpPr>
          <p:cNvPr id="311" name="Google Shape;311;p12"/>
          <p:cNvSpPr txBox="1"/>
          <p:nvPr/>
        </p:nvSpPr>
        <p:spPr>
          <a:xfrm>
            <a:off x="2172479" y="4971621"/>
            <a:ext cx="767422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b. Cân nặng của rô-bốt C là: </a:t>
            </a:r>
            <a:endParaRPr sz="2800">
              <a:solidFill>
                <a:srgbClr val="0070C0"/>
              </a:solidFill>
              <a:latin typeface="Arial"/>
              <a:ea typeface="Arial"/>
              <a:cs typeface="Arial"/>
              <a:sym typeface="Arial"/>
            </a:endParaRPr>
          </a:p>
        </p:txBody>
      </p:sp>
      <p:sp>
        <p:nvSpPr>
          <p:cNvPr id="312" name="Google Shape;312;p12"/>
          <p:cNvSpPr txBox="1"/>
          <p:nvPr/>
        </p:nvSpPr>
        <p:spPr>
          <a:xfrm>
            <a:off x="3486169" y="5480762"/>
            <a:ext cx="53282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70C0"/>
                </a:solidFill>
                <a:latin typeface="Arial"/>
                <a:ea typeface="Arial"/>
                <a:cs typeface="Arial"/>
                <a:sym typeface="Arial"/>
              </a:rPr>
              <a:t>32 – 2 = 30 (kg)</a:t>
            </a:r>
            <a:endParaRPr sz="2800">
              <a:solidFill>
                <a:srgbClr val="0070C0"/>
              </a:solidFill>
              <a:latin typeface="Arial"/>
              <a:ea typeface="Arial"/>
              <a:cs typeface="Arial"/>
              <a:sym typeface="Arial"/>
            </a:endParaRPr>
          </a:p>
        </p:txBody>
      </p:sp>
      <p:cxnSp>
        <p:nvCxnSpPr>
          <p:cNvPr id="313" name="Google Shape;313;p12"/>
          <p:cNvCxnSpPr/>
          <p:nvPr/>
        </p:nvCxnSpPr>
        <p:spPr>
          <a:xfrm>
            <a:off x="2100902" y="1350094"/>
            <a:ext cx="4898085" cy="6531"/>
          </a:xfrm>
          <a:prstGeom prst="straightConnector1">
            <a:avLst/>
          </a:prstGeom>
          <a:noFill/>
          <a:ln w="28575" cap="flat" cmpd="sng">
            <a:solidFill>
              <a:srgbClr val="FF0000"/>
            </a:solidFill>
            <a:prstDash val="solid"/>
            <a:miter lim="800000"/>
            <a:headEnd type="none" w="sm" len="sm"/>
            <a:tailEnd type="none" w="sm" len="sm"/>
          </a:ln>
        </p:spPr>
      </p:cxnSp>
      <p:cxnSp>
        <p:nvCxnSpPr>
          <p:cNvPr id="314" name="Google Shape;314;p12"/>
          <p:cNvCxnSpPr/>
          <p:nvPr/>
        </p:nvCxnSpPr>
        <p:spPr>
          <a:xfrm>
            <a:off x="1694208" y="1798748"/>
            <a:ext cx="1437299" cy="0"/>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10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500"/>
                                        <p:tgtEl>
                                          <p:spTgt spid="299"/>
                                        </p:tgtEl>
                                      </p:cBhvr>
                                    </p:animEffect>
                                  </p:childTnLst>
                                </p:cTn>
                              </p:par>
                              <p:par>
                                <p:cTn id="18" presetID="10" presetClass="entr" presetSubtype="0" fill="hold" nodeType="withEffect">
                                  <p:stCondLst>
                                    <p:cond delay="0"/>
                                  </p:stCondLst>
                                  <p:childTnLst>
                                    <p:set>
                                      <p:cBhvr>
                                        <p:cTn id="19" dur="1" fill="hold">
                                          <p:stCondLst>
                                            <p:cond delay="0"/>
                                          </p:stCondLst>
                                        </p:cTn>
                                        <p:tgtEl>
                                          <p:spTgt spid="300"/>
                                        </p:tgtEl>
                                        <p:attrNameLst>
                                          <p:attrName>style.visibility</p:attrName>
                                        </p:attrNameLst>
                                      </p:cBhvr>
                                      <p:to>
                                        <p:strVal val="visible"/>
                                      </p:to>
                                    </p:set>
                                    <p:animEffect transition="in" filter="fade">
                                      <p:cBhvr>
                                        <p:cTn id="20" dur="500"/>
                                        <p:tgtEl>
                                          <p:spTgt spid="3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
                                        </p:tgtEl>
                                        <p:attrNameLst>
                                          <p:attrName>style.visibility</p:attrName>
                                        </p:attrNameLst>
                                      </p:cBhvr>
                                      <p:to>
                                        <p:strVal val="visible"/>
                                      </p:to>
                                    </p:set>
                                    <p:animEffect transition="in" filter="fade">
                                      <p:cBhvr>
                                        <p:cTn id="25" dur="500"/>
                                        <p:tgtEl>
                                          <p:spTgt spid="30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
                                        </p:tgtEl>
                                        <p:attrNameLst>
                                          <p:attrName>style.visibility</p:attrName>
                                        </p:attrNameLst>
                                      </p:cBhvr>
                                      <p:to>
                                        <p:strVal val="visible"/>
                                      </p:to>
                                    </p:set>
                                    <p:animEffect transition="in" filter="fade">
                                      <p:cBhvr>
                                        <p:cTn id="30" dur="500"/>
                                        <p:tgtEl>
                                          <p:spTgt spid="3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8"/>
                                        </p:tgtEl>
                                        <p:attrNameLst>
                                          <p:attrName>style.visibility</p:attrName>
                                        </p:attrNameLst>
                                      </p:cBhvr>
                                      <p:to>
                                        <p:strVal val="visible"/>
                                      </p:to>
                                    </p:set>
                                    <p:animEffect transition="in" filter="fade">
                                      <p:cBhvr>
                                        <p:cTn id="35" dur="500"/>
                                        <p:tgtEl>
                                          <p:spTgt spid="3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4"/>
                                        </p:tgtEl>
                                        <p:attrNameLst>
                                          <p:attrName>style.visibility</p:attrName>
                                        </p:attrNameLst>
                                      </p:cBhvr>
                                      <p:to>
                                        <p:strVal val="visible"/>
                                      </p:to>
                                    </p:set>
                                    <p:animEffect transition="in" filter="fade">
                                      <p:cBhvr>
                                        <p:cTn id="40" dur="500"/>
                                        <p:tgtEl>
                                          <p:spTgt spid="3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09"/>
                                        </p:tgtEl>
                                        <p:attrNameLst>
                                          <p:attrName>style.visibility</p:attrName>
                                        </p:attrNameLst>
                                      </p:cBhvr>
                                      <p:to>
                                        <p:strVal val="visible"/>
                                      </p:to>
                                    </p:set>
                                    <p:animEffect transition="in" filter="fade">
                                      <p:cBhvr>
                                        <p:cTn id="45" dur="500"/>
                                        <p:tgtEl>
                                          <p:spTgt spid="30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0"/>
                                        </p:tgtEl>
                                        <p:attrNameLst>
                                          <p:attrName>style.visibility</p:attrName>
                                        </p:attrNameLst>
                                      </p:cBhvr>
                                      <p:to>
                                        <p:strVal val="visible"/>
                                      </p:to>
                                    </p:set>
                                    <p:animEffect transition="in" filter="fade">
                                      <p:cBhvr>
                                        <p:cTn id="50" dur="500"/>
                                        <p:tgtEl>
                                          <p:spTgt spid="3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02"/>
                                        </p:tgtEl>
                                        <p:attrNameLst>
                                          <p:attrName>style.visibility</p:attrName>
                                        </p:attrNameLst>
                                      </p:cBhvr>
                                      <p:to>
                                        <p:strVal val="visible"/>
                                      </p:to>
                                    </p:set>
                                    <p:animEffect transition="in" filter="fade">
                                      <p:cBhvr>
                                        <p:cTn id="55" dur="500"/>
                                        <p:tgtEl>
                                          <p:spTgt spid="30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03"/>
                                        </p:tgtEl>
                                        <p:attrNameLst>
                                          <p:attrName>style.visibility</p:attrName>
                                        </p:attrNameLst>
                                      </p:cBhvr>
                                      <p:to>
                                        <p:strVal val="visible"/>
                                      </p:to>
                                    </p:set>
                                    <p:animEffect transition="in" filter="fade">
                                      <p:cBhvr>
                                        <p:cTn id="60" dur="500"/>
                                        <p:tgtEl>
                                          <p:spTgt spid="30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4"/>
                                        </p:tgtEl>
                                        <p:attrNameLst>
                                          <p:attrName>style.visibility</p:attrName>
                                        </p:attrNameLst>
                                      </p:cBhvr>
                                      <p:to>
                                        <p:strVal val="visible"/>
                                      </p:to>
                                    </p:set>
                                    <p:animEffect transition="in" filter="fade">
                                      <p:cBhvr>
                                        <p:cTn id="65" dur="500"/>
                                        <p:tgtEl>
                                          <p:spTgt spid="30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5"/>
                                        </p:tgtEl>
                                        <p:attrNameLst>
                                          <p:attrName>style.visibility</p:attrName>
                                        </p:attrNameLst>
                                      </p:cBhvr>
                                      <p:to>
                                        <p:strVal val="visible"/>
                                      </p:to>
                                    </p:set>
                                    <p:animEffect transition="in" filter="fade">
                                      <p:cBhvr>
                                        <p:cTn id="70" dur="500"/>
                                        <p:tgtEl>
                                          <p:spTgt spid="30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1"/>
                                        </p:tgtEl>
                                        <p:attrNameLst>
                                          <p:attrName>style.visibility</p:attrName>
                                        </p:attrNameLst>
                                      </p:cBhvr>
                                      <p:to>
                                        <p:strVal val="visible"/>
                                      </p:to>
                                    </p:set>
                                    <p:animEffect transition="in" filter="fade">
                                      <p:cBhvr>
                                        <p:cTn id="75" dur="500"/>
                                        <p:tgtEl>
                                          <p:spTgt spid="31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12"/>
                                        </p:tgtEl>
                                        <p:attrNameLst>
                                          <p:attrName>style.visibility</p:attrName>
                                        </p:attrNameLst>
                                      </p:cBhvr>
                                      <p:to>
                                        <p:strVal val="visible"/>
                                      </p:to>
                                    </p:set>
                                    <p:animEffect transition="in" filter="fade">
                                      <p:cBhvr>
                                        <p:cTn id="80" dur="500"/>
                                        <p:tgtEl>
                                          <p:spTgt spid="3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6"/>
                                        </p:tgtEl>
                                        <p:attrNameLst>
                                          <p:attrName>style.visibility</p:attrName>
                                        </p:attrNameLst>
                                      </p:cBhvr>
                                      <p:to>
                                        <p:strVal val="visible"/>
                                      </p:to>
                                    </p:set>
                                    <p:animEffect transition="in" filter="fade">
                                      <p:cBhvr>
                                        <p:cTn id="85"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3"/>
          <p:cNvPicPr preferRelativeResize="0"/>
          <p:nvPr/>
        </p:nvPicPr>
        <p:blipFill rotWithShape="1">
          <a:blip r:embed="rId3">
            <a:alphaModFix/>
          </a:blip>
          <a:srcRect r="1773"/>
          <a:stretch/>
        </p:blipFill>
        <p:spPr>
          <a:xfrm>
            <a:off x="1590" y="3852663"/>
            <a:ext cx="12203511" cy="3004447"/>
          </a:xfrm>
          <a:prstGeom prst="rect">
            <a:avLst/>
          </a:prstGeom>
          <a:noFill/>
          <a:ln>
            <a:noFill/>
          </a:ln>
        </p:spPr>
      </p:pic>
      <p:pic>
        <p:nvPicPr>
          <p:cNvPr id="321" name="Google Shape;321;p13"/>
          <p:cNvPicPr preferRelativeResize="0"/>
          <p:nvPr/>
        </p:nvPicPr>
        <p:blipFill rotWithShape="1">
          <a:blip r:embed="rId4">
            <a:alphaModFix/>
          </a:blip>
          <a:srcRect l="1020" b="5828"/>
          <a:stretch/>
        </p:blipFill>
        <p:spPr>
          <a:xfrm>
            <a:off x="1587" y="4707952"/>
            <a:ext cx="12188826" cy="2149157"/>
          </a:xfrm>
          <a:prstGeom prst="rect">
            <a:avLst/>
          </a:prstGeom>
          <a:noFill/>
          <a:ln>
            <a:noFill/>
          </a:ln>
        </p:spPr>
      </p:pic>
      <p:pic>
        <p:nvPicPr>
          <p:cNvPr id="322" name="Google Shape;322;p13"/>
          <p:cNvPicPr preferRelativeResize="0"/>
          <p:nvPr/>
        </p:nvPicPr>
        <p:blipFill rotWithShape="1">
          <a:blip r:embed="rId5">
            <a:alphaModFix/>
          </a:blip>
          <a:srcRect/>
          <a:stretch/>
        </p:blipFill>
        <p:spPr>
          <a:xfrm>
            <a:off x="28242" y="2844922"/>
            <a:ext cx="810409" cy="956924"/>
          </a:xfrm>
          <a:prstGeom prst="rect">
            <a:avLst/>
          </a:prstGeom>
          <a:noFill/>
          <a:ln>
            <a:noFill/>
          </a:ln>
        </p:spPr>
      </p:pic>
      <p:pic>
        <p:nvPicPr>
          <p:cNvPr id="323" name="Google Shape;323;p13"/>
          <p:cNvPicPr preferRelativeResize="0"/>
          <p:nvPr/>
        </p:nvPicPr>
        <p:blipFill rotWithShape="1">
          <a:blip r:embed="rId6">
            <a:alphaModFix/>
          </a:blip>
          <a:srcRect/>
          <a:stretch/>
        </p:blipFill>
        <p:spPr>
          <a:xfrm>
            <a:off x="1118804" y="295459"/>
            <a:ext cx="1525011" cy="2729768"/>
          </a:xfrm>
          <a:prstGeom prst="rect">
            <a:avLst/>
          </a:prstGeom>
          <a:noFill/>
          <a:ln>
            <a:noFill/>
          </a:ln>
        </p:spPr>
      </p:pic>
      <p:pic>
        <p:nvPicPr>
          <p:cNvPr id="324" name="Google Shape;324;p13"/>
          <p:cNvPicPr preferRelativeResize="0"/>
          <p:nvPr/>
        </p:nvPicPr>
        <p:blipFill rotWithShape="1">
          <a:blip r:embed="rId7">
            <a:alphaModFix/>
          </a:blip>
          <a:srcRect/>
          <a:stretch/>
        </p:blipFill>
        <p:spPr>
          <a:xfrm>
            <a:off x="265926" y="4077532"/>
            <a:ext cx="11936454" cy="2786205"/>
          </a:xfrm>
          <a:prstGeom prst="rect">
            <a:avLst/>
          </a:prstGeom>
          <a:noFill/>
          <a:ln>
            <a:noFill/>
          </a:ln>
        </p:spPr>
      </p:pic>
      <p:sp>
        <p:nvSpPr>
          <p:cNvPr id="325" name="Google Shape;325;p13"/>
          <p:cNvSpPr txBox="1"/>
          <p:nvPr/>
        </p:nvSpPr>
        <p:spPr>
          <a:xfrm>
            <a:off x="2742887" y="2146495"/>
            <a:ext cx="7633147"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marL="0" marR="0" lvl="0" indent="0" algn="ctr" rtl="0">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fade">
                                      <p:cBhvr>
                                        <p:cTn id="7" dur="1000"/>
                                        <p:tgtEl>
                                          <p:spTgt spid="321"/>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1000"/>
                                        <p:tgtEl>
                                          <p:spTgt spid="32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24"/>
                                        </p:tgtEl>
                                        <p:attrNameLst>
                                          <p:attrName>style.visibility</p:attrName>
                                        </p:attrNameLst>
                                      </p:cBhvr>
                                      <p:to>
                                        <p:strVal val="visible"/>
                                      </p:to>
                                    </p:set>
                                    <p:animEffect transition="in" filter="fade">
                                      <p:cBhvr>
                                        <p:cTn id="14" dur="1000"/>
                                        <p:tgtEl>
                                          <p:spTgt spid="32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750"/>
                                        <p:tgtEl>
                                          <p:spTgt spid="323"/>
                                        </p:tgtEl>
                                      </p:cBhvr>
                                    </p:animEffect>
                                  </p:childTnLst>
                                </p:cTn>
                              </p:par>
                            </p:childTnLst>
                          </p:cTn>
                        </p:par>
                        <p:par>
                          <p:cTn id="19" fill="hold">
                            <p:stCondLst>
                              <p:cond delay="2750"/>
                            </p:stCondLst>
                            <p:childTnLst>
                              <p:par>
                                <p:cTn id="20" presetID="10" presetClass="entr" presetSubtype="0" fill="hold" nodeType="afterEffect">
                                  <p:stCondLst>
                                    <p:cond delay="0"/>
                                  </p:stCondLst>
                                  <p:childTnLst>
                                    <p:set>
                                      <p:cBhvr>
                                        <p:cTn id="21" dur="1" fill="hold">
                                          <p:stCondLst>
                                            <p:cond delay="0"/>
                                          </p:stCondLst>
                                        </p:cTn>
                                        <p:tgtEl>
                                          <p:spTgt spid="322"/>
                                        </p:tgtEl>
                                        <p:attrNameLst>
                                          <p:attrName>style.visibility</p:attrName>
                                        </p:attrNameLst>
                                      </p:cBhvr>
                                      <p:to>
                                        <p:strVal val="visible"/>
                                      </p:to>
                                    </p:set>
                                    <p:animEffect transition="in" filter="fade">
                                      <p:cBhvr>
                                        <p:cTn id="22" dur="750"/>
                                        <p:tgtEl>
                                          <p:spTgt spid="3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fade">
                                      <p:cBhvr>
                                        <p:cTn id="27"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
          <p:cNvPicPr preferRelativeResize="0"/>
          <p:nvPr/>
        </p:nvPicPr>
        <p:blipFill rotWithShape="1">
          <a:blip r:embed="rId3">
            <a:alphaModFix/>
          </a:blip>
          <a:srcRect t="6113"/>
          <a:stretch/>
        </p:blipFill>
        <p:spPr>
          <a:xfrm>
            <a:off x="76200" y="0"/>
            <a:ext cx="12115800" cy="6857999"/>
          </a:xfrm>
          <a:prstGeom prst="rect">
            <a:avLst/>
          </a:prstGeom>
          <a:noFill/>
          <a:ln>
            <a:noFill/>
          </a:ln>
        </p:spPr>
      </p:pic>
      <p:pic>
        <p:nvPicPr>
          <p:cNvPr id="114" name="Google Shape;114;p2"/>
          <p:cNvPicPr preferRelativeResize="0"/>
          <p:nvPr/>
        </p:nvPicPr>
        <p:blipFill rotWithShape="1">
          <a:blip r:embed="rId4">
            <a:alphaModFix/>
          </a:blip>
          <a:srcRect t="38303" r="-7930"/>
          <a:stretch/>
        </p:blipFill>
        <p:spPr>
          <a:xfrm>
            <a:off x="-1" y="3037839"/>
            <a:ext cx="13186611" cy="3847869"/>
          </a:xfrm>
          <a:prstGeom prst="rect">
            <a:avLst/>
          </a:prstGeom>
          <a:noFill/>
          <a:ln>
            <a:noFill/>
          </a:ln>
        </p:spPr>
      </p:pic>
      <p:pic>
        <p:nvPicPr>
          <p:cNvPr id="115" name="Google Shape;115;p2"/>
          <p:cNvPicPr preferRelativeResize="0"/>
          <p:nvPr/>
        </p:nvPicPr>
        <p:blipFill rotWithShape="1">
          <a:blip r:embed="rId5">
            <a:alphaModFix/>
          </a:blip>
          <a:srcRect l="10040" t="44371" r="39696" b="7180"/>
          <a:stretch/>
        </p:blipFill>
        <p:spPr>
          <a:xfrm>
            <a:off x="363932" y="3992736"/>
            <a:ext cx="2927986" cy="1520261"/>
          </a:xfrm>
          <a:prstGeom prst="rect">
            <a:avLst/>
          </a:prstGeom>
          <a:noFill/>
          <a:ln>
            <a:noFill/>
          </a:ln>
        </p:spPr>
      </p:pic>
      <p:pic>
        <p:nvPicPr>
          <p:cNvPr id="116" name="Google Shape;116;p2"/>
          <p:cNvPicPr preferRelativeResize="0"/>
          <p:nvPr/>
        </p:nvPicPr>
        <p:blipFill rotWithShape="1">
          <a:blip r:embed="rId6">
            <a:alphaModFix/>
          </a:blip>
          <a:srcRect r="39226" b="-10166"/>
          <a:stretch/>
        </p:blipFill>
        <p:spPr>
          <a:xfrm>
            <a:off x="1827925" y="1"/>
            <a:ext cx="2430114" cy="2763612"/>
          </a:xfrm>
          <a:prstGeom prst="rect">
            <a:avLst/>
          </a:prstGeom>
          <a:noFill/>
          <a:ln>
            <a:noFill/>
          </a:ln>
        </p:spPr>
      </p:pic>
      <p:pic>
        <p:nvPicPr>
          <p:cNvPr id="117" name="Google Shape;117;p2"/>
          <p:cNvPicPr preferRelativeResize="0"/>
          <p:nvPr/>
        </p:nvPicPr>
        <p:blipFill rotWithShape="1">
          <a:blip r:embed="rId7">
            <a:alphaModFix/>
          </a:blip>
          <a:srcRect l="57060" b="28508"/>
          <a:stretch/>
        </p:blipFill>
        <p:spPr>
          <a:xfrm>
            <a:off x="3963275" y="512525"/>
            <a:ext cx="1810416" cy="1890967"/>
          </a:xfrm>
          <a:prstGeom prst="rect">
            <a:avLst/>
          </a:prstGeom>
          <a:noFill/>
          <a:ln>
            <a:noFill/>
          </a:ln>
        </p:spPr>
      </p:pic>
      <p:pic>
        <p:nvPicPr>
          <p:cNvPr id="118" name="Google Shape;118;p2"/>
          <p:cNvPicPr preferRelativeResize="0"/>
          <p:nvPr/>
        </p:nvPicPr>
        <p:blipFill rotWithShape="1">
          <a:blip r:embed="rId8">
            <a:alphaModFix/>
          </a:blip>
          <a:srcRect t="1" r="47556" b="-8652"/>
          <a:stretch/>
        </p:blipFill>
        <p:spPr>
          <a:xfrm>
            <a:off x="5795916" y="445342"/>
            <a:ext cx="2550869" cy="2267959"/>
          </a:xfrm>
          <a:prstGeom prst="rect">
            <a:avLst/>
          </a:prstGeom>
          <a:noFill/>
          <a:ln>
            <a:noFill/>
          </a:ln>
        </p:spPr>
      </p:pic>
      <p:sp>
        <p:nvSpPr>
          <p:cNvPr id="119" name="Google Shape;119;p2">
            <a:hlinkClick r:id="rId9" action="ppaction://hlinksldjump"/>
          </p:cNvPr>
          <p:cNvSpPr/>
          <p:nvPr/>
        </p:nvSpPr>
        <p:spPr>
          <a:xfrm>
            <a:off x="2160133" y="2059766"/>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1</a:t>
            </a:r>
            <a:endParaRPr/>
          </a:p>
        </p:txBody>
      </p:sp>
      <p:sp>
        <p:nvSpPr>
          <p:cNvPr id="120" name="Google Shape;120;p2">
            <a:hlinkClick r:id="rId10" action="ppaction://hlinksldjump"/>
          </p:cNvPr>
          <p:cNvSpPr/>
          <p:nvPr/>
        </p:nvSpPr>
        <p:spPr>
          <a:xfrm>
            <a:off x="4398307" y="19608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2</a:t>
            </a:r>
            <a:endParaRPr sz="3200" b="1" i="0" u="none" strike="noStrike" cap="none">
              <a:solidFill>
                <a:schemeClr val="lt1"/>
              </a:solidFill>
              <a:latin typeface="Times New Roman"/>
              <a:ea typeface="Times New Roman"/>
              <a:cs typeface="Times New Roman"/>
              <a:sym typeface="Times New Roman"/>
            </a:endParaRPr>
          </a:p>
        </p:txBody>
      </p:sp>
      <p:sp>
        <p:nvSpPr>
          <p:cNvPr id="121" name="Google Shape;121;p2">
            <a:hlinkClick r:id="rId11" action="ppaction://hlinksldjump"/>
          </p:cNvPr>
          <p:cNvSpPr/>
          <p:nvPr/>
        </p:nvSpPr>
        <p:spPr>
          <a:xfrm>
            <a:off x="6617007" y="2015972"/>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3</a:t>
            </a:r>
            <a:endParaRPr/>
          </a:p>
        </p:txBody>
      </p:sp>
      <p:pic>
        <p:nvPicPr>
          <p:cNvPr id="122" name="Google Shape;122;p2"/>
          <p:cNvPicPr preferRelativeResize="0"/>
          <p:nvPr/>
        </p:nvPicPr>
        <p:blipFill rotWithShape="1">
          <a:blip r:embed="rId12">
            <a:alphaModFix/>
          </a:blip>
          <a:srcRect l="62291" t="35556" r="22708" b="32406"/>
          <a:stretch/>
        </p:blipFill>
        <p:spPr>
          <a:xfrm>
            <a:off x="8369010" y="634348"/>
            <a:ext cx="1720991" cy="2067579"/>
          </a:xfrm>
          <a:prstGeom prst="rect">
            <a:avLst/>
          </a:prstGeom>
          <a:noFill/>
          <a:ln>
            <a:noFill/>
          </a:ln>
        </p:spPr>
      </p:pic>
      <p:sp>
        <p:nvSpPr>
          <p:cNvPr id="123" name="Google Shape;123;p2">
            <a:hlinkClick r:id="rId13" action="ppaction://hlinksldjump"/>
          </p:cNvPr>
          <p:cNvSpPr/>
          <p:nvPr/>
        </p:nvSpPr>
        <p:spPr>
          <a:xfrm>
            <a:off x="8835709" y="2064504"/>
            <a:ext cx="908685" cy="741123"/>
          </a:xfrm>
          <a:prstGeom prst="flowChartConnector">
            <a:avLst/>
          </a:prstGeom>
          <a:solidFill>
            <a:srgbClr val="FF006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lt1"/>
                </a:solidFill>
                <a:latin typeface="Times New Roman"/>
                <a:ea typeface="Times New Roman"/>
                <a:cs typeface="Times New Roman"/>
                <a:sym typeface="Times New Roman"/>
              </a:rPr>
              <a:t>4</a:t>
            </a:r>
            <a:endParaRPr/>
          </a:p>
        </p:txBody>
      </p:sp>
      <p:sp>
        <p:nvSpPr>
          <p:cNvPr id="124" name="Google Shape;124;p2"/>
          <p:cNvSpPr/>
          <p:nvPr/>
        </p:nvSpPr>
        <p:spPr>
          <a:xfrm>
            <a:off x="10211093" y="2430327"/>
            <a:ext cx="1912219" cy="1597794"/>
          </a:xfrm>
          <a:prstGeom prst="star7">
            <a:avLst>
              <a:gd name="adj" fmla="val 34601"/>
              <a:gd name="hf" fmla="val 102572"/>
              <a:gd name="vf" fmla="val 105210"/>
            </a:avLst>
          </a:prstGeom>
          <a:solidFill>
            <a:srgbClr val="FFFF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rgbClr val="FF0000"/>
                </a:solidFill>
                <a:latin typeface="Calibri"/>
                <a:ea typeface="Calibri"/>
                <a:cs typeface="Calibri"/>
                <a:sym typeface="Calibri"/>
              </a:rPr>
              <a:t>Đích</a:t>
            </a:r>
            <a:endParaRPr sz="3200" b="1" i="0" u="none" strike="noStrike" cap="none">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additive="base">
                                        <p:cTn id="17" dur="500"/>
                                        <p:tgtEl>
                                          <p:spTgt spid="124"/>
                                        </p:tgtEl>
                                        <p:attrNameLst>
                                          <p:attrName>ppt_w</p:attrName>
                                        </p:attrNameLst>
                                      </p:cBhvr>
                                      <p:tavLst>
                                        <p:tav tm="0">
                                          <p:val>
                                            <p:strVal val="0"/>
                                          </p:val>
                                        </p:tav>
                                        <p:tav tm="100000">
                                          <p:val>
                                            <p:strVal val="#ppt_w"/>
                                          </p:val>
                                        </p:tav>
                                      </p:tavLst>
                                    </p:anim>
                                    <p:anim calcmode="lin" valueType="num">
                                      <p:cBhvr additive="base">
                                        <p:cTn id="18" dur="500"/>
                                        <p:tgtEl>
                                          <p:spTgt spid="1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30" name="Google Shape;130;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31" name="Google Shape;131;p3"/>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32" name="Google Shape;132;p3"/>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33" name="Google Shape;133;p3"/>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34" name="Google Shape;134;p3"/>
          <p:cNvSpPr/>
          <p:nvPr/>
        </p:nvSpPr>
        <p:spPr>
          <a:xfrm>
            <a:off x="2358775" y="1044357"/>
            <a:ext cx="76268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“kg” là viết tắt của đơn vị đo nào?</a:t>
            </a:r>
            <a:endParaRPr sz="1800" b="1" i="0" u="none" strike="noStrike" cap="none">
              <a:solidFill>
                <a:srgbClr val="FFFFFF"/>
              </a:solidFill>
              <a:latin typeface="Calibri"/>
              <a:ea typeface="Calibri"/>
              <a:cs typeface="Calibri"/>
              <a:sym typeface="Calibri"/>
            </a:endParaRPr>
          </a:p>
        </p:txBody>
      </p:sp>
      <p:sp>
        <p:nvSpPr>
          <p:cNvPr id="135" name="Google Shape;135;p3"/>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Ki-lô-gam</a:t>
            </a:r>
            <a:endParaRPr sz="4000" b="1" i="0" u="none" strike="noStrike" cap="none">
              <a:solidFill>
                <a:schemeClr val="dk1"/>
              </a:solidFill>
              <a:latin typeface="Times New Roman"/>
              <a:ea typeface="Times New Roman"/>
              <a:cs typeface="Times New Roman"/>
              <a:sym typeface="Times New Roman"/>
            </a:endParaRPr>
          </a:p>
        </p:txBody>
      </p:sp>
      <p:sp>
        <p:nvSpPr>
          <p:cNvPr id="136" name="Google Shape;136;p3">
            <a:hlinkClick r:id="rId6" action="ppaction://hlinksldjump"/>
          </p:cNvPr>
          <p:cNvSpPr/>
          <p:nvPr/>
        </p:nvSpPr>
        <p:spPr>
          <a:xfrm>
            <a:off x="9240985" y="5864302"/>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ppt_w</p:attrName>
                                        </p:attrNameLst>
                                      </p:cBhvr>
                                      <p:tavLst>
                                        <p:tav tm="0">
                                          <p:val>
                                            <p:strVal val="0"/>
                                          </p:val>
                                        </p:tav>
                                        <p:tav tm="100000">
                                          <p:val>
                                            <p:strVal val="#ppt_w"/>
                                          </p:val>
                                        </p:tav>
                                      </p:tavLst>
                                    </p:anim>
                                    <p:anim calcmode="lin" valueType="num">
                                      <p:cBhvr additive="base">
                                        <p:cTn id="8" dur="500"/>
                                        <p:tgtEl>
                                          <p:spTgt spid="1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3" name="Google Shape;14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4" name="Google Shape;144;p4"/>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45" name="Google Shape;145;p4"/>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46" name="Google Shape;146;p4"/>
          <p:cNvPicPr preferRelativeResize="0"/>
          <p:nvPr/>
        </p:nvPicPr>
        <p:blipFill rotWithShape="1">
          <a:blip r:embed="rId5">
            <a:alphaModFix/>
          </a:blip>
          <a:srcRect b="7748"/>
          <a:stretch/>
        </p:blipFill>
        <p:spPr>
          <a:xfrm>
            <a:off x="7620000" y="3535195"/>
            <a:ext cx="3048000" cy="2744308"/>
          </a:xfrm>
          <a:prstGeom prst="rect">
            <a:avLst/>
          </a:prstGeom>
          <a:noFill/>
          <a:ln>
            <a:noFill/>
          </a:ln>
        </p:spPr>
      </p:pic>
      <p:sp>
        <p:nvSpPr>
          <p:cNvPr id="147" name="Google Shape;147;p4"/>
          <p:cNvSpPr/>
          <p:nvPr/>
        </p:nvSpPr>
        <p:spPr>
          <a:xfrm>
            <a:off x="2895600" y="846399"/>
            <a:ext cx="6324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Đọc số đo sau:</a:t>
            </a:r>
            <a:endParaRPr/>
          </a:p>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14kg</a:t>
            </a:r>
            <a:endParaRPr sz="1800" b="1" i="0" u="none" strike="noStrike" cap="none">
              <a:solidFill>
                <a:srgbClr val="FFFFFF"/>
              </a:solidFill>
              <a:latin typeface="Calibri"/>
              <a:ea typeface="Calibri"/>
              <a:cs typeface="Calibri"/>
              <a:sym typeface="Calibri"/>
            </a:endParaRPr>
          </a:p>
        </p:txBody>
      </p:sp>
      <p:sp>
        <p:nvSpPr>
          <p:cNvPr id="148" name="Google Shape;148;p4"/>
          <p:cNvSpPr/>
          <p:nvPr/>
        </p:nvSpPr>
        <p:spPr>
          <a:xfrm>
            <a:off x="3200400" y="3535196"/>
            <a:ext cx="3733800" cy="2758163"/>
          </a:xfrm>
          <a:prstGeom prst="cloudCallout">
            <a:avLst>
              <a:gd name="adj1" fmla="val 95494"/>
              <a:gd name="adj2" fmla="val -13353"/>
            </a:avLst>
          </a:prstGeom>
          <a:solidFill>
            <a:srgbClr val="DDEAF6"/>
          </a:soli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dk1"/>
                </a:solidFill>
                <a:latin typeface="Times New Roman"/>
                <a:ea typeface="Times New Roman"/>
                <a:cs typeface="Times New Roman"/>
                <a:sym typeface="Times New Roman"/>
              </a:rPr>
              <a:t>Mười bốn ki-lô-gam</a:t>
            </a:r>
            <a:endParaRPr sz="4000" b="0" i="0" u="none" strike="noStrike" cap="none">
              <a:solidFill>
                <a:schemeClr val="dk1"/>
              </a:solidFill>
              <a:latin typeface="Times New Roman"/>
              <a:ea typeface="Times New Roman"/>
              <a:cs typeface="Times New Roman"/>
              <a:sym typeface="Times New Roman"/>
            </a:endParaRPr>
          </a:p>
        </p:txBody>
      </p:sp>
      <p:sp>
        <p:nvSpPr>
          <p:cNvPr id="149" name="Google Shape;149;p4">
            <a:hlinkClick r:id="rId6" action="ppaction://hlinksldjump"/>
          </p:cNvPr>
          <p:cNvSpPr/>
          <p:nvPr/>
        </p:nvSpPr>
        <p:spPr>
          <a:xfrm>
            <a:off x="10550773" y="5867805"/>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ppt_w</p:attrName>
                                        </p:attrNameLst>
                                      </p:cBhvr>
                                      <p:tavLst>
                                        <p:tav tm="0">
                                          <p:val>
                                            <p:strVal val="0"/>
                                          </p:val>
                                        </p:tav>
                                        <p:tav tm="100000">
                                          <p:val>
                                            <p:strVal val="#ppt_w"/>
                                          </p:val>
                                        </p:tav>
                                      </p:tavLst>
                                    </p:anim>
                                    <p:anim calcmode="lin" valueType="num">
                                      <p:cBhvr additive="base">
                                        <p:cTn id="8" dur="500"/>
                                        <p:tgtEl>
                                          <p:spTgt spid="14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55" name="Google Shape;15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56" name="Google Shape;156;p5"/>
          <p:cNvPicPr preferRelativeResize="0"/>
          <p:nvPr/>
        </p:nvPicPr>
        <p:blipFill rotWithShape="1">
          <a:blip r:embed="rId3">
            <a:alphaModFix/>
          </a:blip>
          <a:srcRect r="2036" b="11313"/>
          <a:stretch/>
        </p:blipFill>
        <p:spPr>
          <a:xfrm>
            <a:off x="0" y="1"/>
            <a:ext cx="12192000" cy="6903027"/>
          </a:xfrm>
          <a:prstGeom prst="rect">
            <a:avLst/>
          </a:prstGeom>
          <a:noFill/>
          <a:ln>
            <a:noFill/>
          </a:ln>
        </p:spPr>
      </p:pic>
      <p:pic>
        <p:nvPicPr>
          <p:cNvPr id="157" name="Google Shape;157;p5"/>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58" name="Google Shape;158;p5"/>
          <p:cNvPicPr preferRelativeResize="0"/>
          <p:nvPr/>
        </p:nvPicPr>
        <p:blipFill rotWithShape="1">
          <a:blip r:embed="rId5">
            <a:alphaModFix/>
          </a:blip>
          <a:srcRect b="7748"/>
          <a:stretch/>
        </p:blipFill>
        <p:spPr>
          <a:xfrm>
            <a:off x="8425962" y="3549051"/>
            <a:ext cx="3048000" cy="2744308"/>
          </a:xfrm>
          <a:prstGeom prst="rect">
            <a:avLst/>
          </a:prstGeom>
          <a:noFill/>
          <a:ln>
            <a:noFill/>
          </a:ln>
        </p:spPr>
      </p:pic>
      <p:sp>
        <p:nvSpPr>
          <p:cNvPr id="159" name="Google Shape;159;p5"/>
          <p:cNvSpPr/>
          <p:nvPr/>
        </p:nvSpPr>
        <p:spPr>
          <a:xfrm>
            <a:off x="2895600" y="846399"/>
            <a:ext cx="63246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Thực hiện tính phép tính sau:</a:t>
            </a:r>
            <a:endParaRPr/>
          </a:p>
          <a:p>
            <a:pPr marL="0" marR="0" lvl="0" indent="0" algn="ctr" rtl="0">
              <a:spcBef>
                <a:spcPts val="0"/>
              </a:spcBef>
              <a:spcAft>
                <a:spcPts val="0"/>
              </a:spcAft>
              <a:buNone/>
            </a:pPr>
            <a:r>
              <a:rPr lang="en-US" sz="3600" b="1" i="0" u="none" strike="noStrike" cap="none">
                <a:solidFill>
                  <a:srgbClr val="FFFFFF"/>
                </a:solidFill>
                <a:latin typeface="Times New Roman"/>
                <a:ea typeface="Times New Roman"/>
                <a:cs typeface="Times New Roman"/>
                <a:sym typeface="Times New Roman"/>
              </a:rPr>
              <a:t>5kg + 7kg = ?</a:t>
            </a:r>
            <a:endParaRPr sz="1800" b="1" i="0" u="none" strike="noStrike" cap="none">
              <a:solidFill>
                <a:srgbClr val="FFFFFF"/>
              </a:solidFill>
              <a:latin typeface="Calibri"/>
              <a:ea typeface="Calibri"/>
              <a:cs typeface="Calibri"/>
              <a:sym typeface="Calibri"/>
            </a:endParaRPr>
          </a:p>
        </p:txBody>
      </p:sp>
      <p:sp>
        <p:nvSpPr>
          <p:cNvPr id="160" name="Google Shape;160;p5"/>
          <p:cNvSpPr/>
          <p:nvPr/>
        </p:nvSpPr>
        <p:spPr>
          <a:xfrm>
            <a:off x="3200400" y="3535196"/>
            <a:ext cx="3733800"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b="1" i="0" u="none" strike="noStrike" cap="none">
                <a:solidFill>
                  <a:schemeClr val="dk1"/>
                </a:solidFill>
                <a:latin typeface="Times New Roman"/>
                <a:ea typeface="Times New Roman"/>
                <a:cs typeface="Times New Roman"/>
                <a:sym typeface="Times New Roman"/>
              </a:rPr>
              <a:t>12</a:t>
            </a:r>
            <a:r>
              <a:rPr lang="en-US" sz="4800" b="1" i="0" u="none" strike="noStrike" cap="none">
                <a:solidFill>
                  <a:srgbClr val="FF0000"/>
                </a:solidFill>
                <a:latin typeface="Times New Roman"/>
                <a:ea typeface="Times New Roman"/>
                <a:cs typeface="Times New Roman"/>
                <a:sym typeface="Times New Roman"/>
              </a:rPr>
              <a:t>kg</a:t>
            </a:r>
            <a:endParaRPr sz="4800" b="1" i="0" u="none" strike="noStrike" cap="none">
              <a:solidFill>
                <a:srgbClr val="FF0000"/>
              </a:solidFill>
              <a:latin typeface="Times New Roman"/>
              <a:ea typeface="Times New Roman"/>
              <a:cs typeface="Times New Roman"/>
              <a:sym typeface="Times New Roman"/>
            </a:endParaRPr>
          </a:p>
        </p:txBody>
      </p:sp>
      <p:sp>
        <p:nvSpPr>
          <p:cNvPr id="161" name="Google Shape;161;p5">
            <a:hlinkClick r:id="rId6" action="ppaction://hlinksldjump"/>
          </p:cNvPr>
          <p:cNvSpPr/>
          <p:nvPr/>
        </p:nvSpPr>
        <p:spPr>
          <a:xfrm>
            <a:off x="10550773"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ppt_w</p:attrName>
                                        </p:attrNameLst>
                                      </p:cBhvr>
                                      <p:tavLst>
                                        <p:tav tm="0">
                                          <p:val>
                                            <p:strVal val="0"/>
                                          </p:val>
                                        </p:tav>
                                        <p:tav tm="100000">
                                          <p:val>
                                            <p:strVal val="#ppt_w"/>
                                          </p:val>
                                        </p:tav>
                                      </p:tavLst>
                                    </p:anim>
                                    <p:anim calcmode="lin" valueType="num">
                                      <p:cBhvr additive="base">
                                        <p:cTn id="8" dur="500"/>
                                        <p:tgtEl>
                                          <p:spTgt spid="16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67" name="Google Shape;16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68" name="Google Shape;168;p6"/>
          <p:cNvPicPr preferRelativeResize="0"/>
          <p:nvPr/>
        </p:nvPicPr>
        <p:blipFill rotWithShape="1">
          <a:blip r:embed="rId3">
            <a:alphaModFix/>
          </a:blip>
          <a:srcRect r="2036" b="11313"/>
          <a:stretch/>
        </p:blipFill>
        <p:spPr>
          <a:xfrm>
            <a:off x="0" y="0"/>
            <a:ext cx="12192000" cy="6903027"/>
          </a:xfrm>
          <a:prstGeom prst="rect">
            <a:avLst/>
          </a:prstGeom>
          <a:noFill/>
          <a:ln>
            <a:noFill/>
          </a:ln>
        </p:spPr>
      </p:pic>
      <p:pic>
        <p:nvPicPr>
          <p:cNvPr id="169" name="Google Shape;169;p6"/>
          <p:cNvPicPr preferRelativeResize="0"/>
          <p:nvPr/>
        </p:nvPicPr>
        <p:blipFill rotWithShape="1">
          <a:blip r:embed="rId4">
            <a:alphaModFix/>
          </a:blip>
          <a:srcRect/>
          <a:stretch/>
        </p:blipFill>
        <p:spPr>
          <a:xfrm>
            <a:off x="2590800" y="457201"/>
            <a:ext cx="7162800" cy="1978724"/>
          </a:xfrm>
          <a:prstGeom prst="rect">
            <a:avLst/>
          </a:prstGeom>
          <a:noFill/>
          <a:ln>
            <a:noFill/>
          </a:ln>
        </p:spPr>
      </p:pic>
      <p:pic>
        <p:nvPicPr>
          <p:cNvPr id="170" name="Google Shape;170;p6"/>
          <p:cNvPicPr preferRelativeResize="0"/>
          <p:nvPr/>
        </p:nvPicPr>
        <p:blipFill rotWithShape="1">
          <a:blip r:embed="rId5">
            <a:alphaModFix/>
          </a:blip>
          <a:srcRect b="7748"/>
          <a:stretch/>
        </p:blipFill>
        <p:spPr>
          <a:xfrm>
            <a:off x="8610600" y="3252167"/>
            <a:ext cx="3048000" cy="2744308"/>
          </a:xfrm>
          <a:prstGeom prst="rect">
            <a:avLst/>
          </a:prstGeom>
          <a:noFill/>
          <a:ln>
            <a:noFill/>
          </a:ln>
        </p:spPr>
      </p:pic>
      <p:sp>
        <p:nvSpPr>
          <p:cNvPr id="171" name="Google Shape;171;p6"/>
          <p:cNvSpPr/>
          <p:nvPr/>
        </p:nvSpPr>
        <p:spPr>
          <a:xfrm>
            <a:off x="3239729" y="730672"/>
            <a:ext cx="5864942" cy="138499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i="0" u="none" strike="noStrike" cap="none">
                <a:solidFill>
                  <a:srgbClr val="FFFFFF"/>
                </a:solidFill>
                <a:latin typeface="Calibri"/>
                <a:ea typeface="Calibri"/>
                <a:cs typeface="Calibri"/>
                <a:sym typeface="Calibri"/>
              </a:rPr>
              <a:t>Một quả xoài nặng bằng 3 quả quýt, vậy 4 quả xoài nặng bằng bao nhiêu quả quýt ?</a:t>
            </a:r>
            <a:endParaRPr sz="2800" b="1" i="0" u="none" strike="noStrike" cap="none">
              <a:solidFill>
                <a:srgbClr val="FFFFFF"/>
              </a:solidFill>
              <a:latin typeface="Calibri"/>
              <a:ea typeface="Calibri"/>
              <a:cs typeface="Calibri"/>
              <a:sym typeface="Calibri"/>
            </a:endParaRPr>
          </a:p>
        </p:txBody>
      </p:sp>
      <p:sp>
        <p:nvSpPr>
          <p:cNvPr id="172" name="Google Shape;172;p6"/>
          <p:cNvSpPr/>
          <p:nvPr/>
        </p:nvSpPr>
        <p:spPr>
          <a:xfrm>
            <a:off x="2998839" y="3535196"/>
            <a:ext cx="4434347" cy="2758163"/>
          </a:xfrm>
          <a:prstGeom prst="cloudCallout">
            <a:avLst>
              <a:gd name="adj1" fmla="val 95494"/>
              <a:gd name="adj2" fmla="val -13353"/>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dk1"/>
                </a:solidFill>
                <a:latin typeface="Times New Roman"/>
                <a:ea typeface="Times New Roman"/>
                <a:cs typeface="Times New Roman"/>
                <a:sym typeface="Times New Roman"/>
              </a:rPr>
              <a:t> 12 quả quýt</a:t>
            </a:r>
            <a:endParaRPr sz="4000" b="1" i="0" u="none" strike="noStrike" cap="none">
              <a:solidFill>
                <a:schemeClr val="dk1"/>
              </a:solidFill>
              <a:latin typeface="Times New Roman"/>
              <a:ea typeface="Times New Roman"/>
              <a:cs typeface="Times New Roman"/>
              <a:sym typeface="Times New Roman"/>
            </a:endParaRPr>
          </a:p>
        </p:txBody>
      </p:sp>
      <p:sp>
        <p:nvSpPr>
          <p:cNvPr id="173" name="Google Shape;173;p6">
            <a:hlinkClick r:id="rId6" action="ppaction://hlinksldjump"/>
          </p:cNvPr>
          <p:cNvSpPr/>
          <p:nvPr/>
        </p:nvSpPr>
        <p:spPr>
          <a:xfrm>
            <a:off x="10881949" y="5882841"/>
            <a:ext cx="1043351" cy="858113"/>
          </a:xfrm>
          <a:prstGeom prst="rightArrow">
            <a:avLst>
              <a:gd name="adj1" fmla="val 50000"/>
              <a:gd name="adj2" fmla="val 50000"/>
            </a:avLst>
          </a:prstGeom>
          <a:solidFill>
            <a:srgbClr val="FFC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rgbClr val="FFFFFF"/>
                </a:solidFill>
                <a:latin typeface="Times New Roman"/>
                <a:ea typeface="Times New Roman"/>
                <a:cs typeface="Times New Roman"/>
                <a:sym typeface="Times New Roman"/>
              </a:rPr>
              <a:t>Trở về</a:t>
            </a:r>
            <a:endParaRPr sz="1800" b="1" i="0" u="none" strike="noStrike" cap="none">
              <a:solidFill>
                <a:srgbClr val="FFFF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p:tgtEl>
                                          <p:spTgt spid="172"/>
                                        </p:tgtEl>
                                        <p:attrNameLst>
                                          <p:attrName>ppt_w</p:attrName>
                                        </p:attrNameLst>
                                      </p:cBhvr>
                                      <p:tavLst>
                                        <p:tav tm="0">
                                          <p:val>
                                            <p:strVal val="0"/>
                                          </p:val>
                                        </p:tav>
                                        <p:tav tm="100000">
                                          <p:val>
                                            <p:strVal val="#ppt_w"/>
                                          </p:val>
                                        </p:tav>
                                      </p:tavLst>
                                    </p:anim>
                                    <p:anim calcmode="lin" valueType="num">
                                      <p:cBhvr additive="base">
                                        <p:cTn id="8" dur="500"/>
                                        <p:tgtEl>
                                          <p:spTgt spid="1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1" name="Google Shape;181;p7"/>
          <p:cNvSpPr/>
          <p:nvPr/>
        </p:nvSpPr>
        <p:spPr>
          <a:xfrm flipH="1">
            <a:off x="1946353" y="2799577"/>
            <a:ext cx="6537325" cy="1438275"/>
          </a:xfrm>
          <a:custGeom>
            <a:avLst/>
            <a:gdLst/>
            <a:ahLst/>
            <a:cxnLst/>
            <a:rect l="l" t="t" r="r" b="b"/>
            <a:pathLst>
              <a:path w="648099" h="565791" extrusionOk="0">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182" name="Google Shape;182;p7"/>
          <p:cNvGrpSpPr/>
          <p:nvPr/>
        </p:nvGrpSpPr>
        <p:grpSpPr>
          <a:xfrm flipH="1">
            <a:off x="8440039" y="1432624"/>
            <a:ext cx="1767869" cy="1904184"/>
            <a:chOff x="1058825" y="1554175"/>
            <a:chExt cx="4736158" cy="5557827"/>
          </a:xfrm>
        </p:grpSpPr>
        <p:sp>
          <p:nvSpPr>
            <p:cNvPr id="183" name="Google Shape;183;p7"/>
            <p:cNvSpPr/>
            <p:nvPr/>
          </p:nvSpPr>
          <p:spPr>
            <a:xfrm rot="3758493">
              <a:off x="2721879" y="4293055"/>
              <a:ext cx="2954498" cy="2064916"/>
            </a:xfrm>
            <a:custGeom>
              <a:avLst/>
              <a:gdLst/>
              <a:ahLst/>
              <a:cxnLst/>
              <a:rect l="l" t="t"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84" name="Google Shape;184;p7"/>
            <p:cNvGrpSpPr/>
            <p:nvPr/>
          </p:nvGrpSpPr>
          <p:grpSpPr>
            <a:xfrm>
              <a:off x="1058825" y="1554175"/>
              <a:ext cx="2522398" cy="2759215"/>
              <a:chOff x="5712712" y="940025"/>
              <a:chExt cx="2522398" cy="2759215"/>
            </a:xfrm>
          </p:grpSpPr>
          <p:sp>
            <p:nvSpPr>
              <p:cNvPr id="185" name="Google Shape;185;p7"/>
              <p:cNvSpPr/>
              <p:nvPr/>
            </p:nvSpPr>
            <p:spPr>
              <a:xfrm rot="3758493">
                <a:off x="6440283" y="1924630"/>
                <a:ext cx="1816414" cy="510440"/>
              </a:xfrm>
              <a:custGeom>
                <a:avLst/>
                <a:gdLst/>
                <a:ahLst/>
                <a:cxnLst/>
                <a:rect l="l" t="t"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accent2"/>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6" name="Google Shape;186;p7"/>
              <p:cNvSpPr/>
              <p:nvPr/>
            </p:nvSpPr>
            <p:spPr>
              <a:xfrm rot="3758493">
                <a:off x="7743128" y="2715926"/>
                <a:ext cx="42879" cy="488621"/>
              </a:xfrm>
              <a:custGeom>
                <a:avLst/>
                <a:gdLst/>
                <a:ahLst/>
                <a:cxnLst/>
                <a:rect l="l" t="t" r="r" b="b"/>
                <a:pathLst>
                  <a:path w="17274" h="21600" extrusionOk="0">
                    <a:moveTo>
                      <a:pt x="0" y="0"/>
                    </a:moveTo>
                    <a:cubicBezTo>
                      <a:pt x="21600" y="2677"/>
                      <a:pt x="19974" y="16418"/>
                      <a:pt x="11161" y="2160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7" name="Google Shape;187;p7"/>
              <p:cNvSpPr/>
              <p:nvPr/>
            </p:nvSpPr>
            <p:spPr>
              <a:xfrm rot="3758493">
                <a:off x="6688919" y="1820269"/>
                <a:ext cx="124286" cy="341787"/>
              </a:xfrm>
              <a:custGeom>
                <a:avLst/>
                <a:gdLst/>
                <a:ahLst/>
                <a:cxnLst/>
                <a:rect l="l" t="t" r="r" b="b"/>
                <a:pathLst>
                  <a:path w="21600" h="21600" extrusionOk="0">
                    <a:moveTo>
                      <a:pt x="21600" y="21600"/>
                    </a:moveTo>
                    <a:cubicBezTo>
                      <a:pt x="9761" y="15753"/>
                      <a:pt x="1840" y="7112"/>
                      <a:pt x="0"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 name="Google Shape;188;p7"/>
              <p:cNvSpPr/>
              <p:nvPr/>
            </p:nvSpPr>
            <p:spPr>
              <a:xfrm rot="3758493">
                <a:off x="6847335" y="1900060"/>
                <a:ext cx="869668" cy="1031590"/>
              </a:xfrm>
              <a:custGeom>
                <a:avLst/>
                <a:gdLst/>
                <a:ahLst/>
                <a:cxnLst/>
                <a:rect l="l" t="t"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9" name="Google Shape;189;p7"/>
              <p:cNvSpPr/>
              <p:nvPr/>
            </p:nvSpPr>
            <p:spPr>
              <a:xfrm rot="3758493">
                <a:off x="6164716" y="2541971"/>
                <a:ext cx="1046419" cy="281861"/>
              </a:xfrm>
              <a:custGeom>
                <a:avLst/>
                <a:gdLst/>
                <a:ahLst/>
                <a:cxnLst/>
                <a:rect l="l" t="t"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0" name="Google Shape;190;p7"/>
              <p:cNvSpPr/>
              <p:nvPr/>
            </p:nvSpPr>
            <p:spPr>
              <a:xfrm rot="3758493">
                <a:off x="5742745" y="2584036"/>
                <a:ext cx="1200079" cy="797886"/>
              </a:xfrm>
              <a:custGeom>
                <a:avLst/>
                <a:gdLst/>
                <a:ahLst/>
                <a:cxnLst/>
                <a:rect l="l" t="t"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1" name="Google Shape;191;p7"/>
              <p:cNvSpPr/>
              <p:nvPr/>
            </p:nvSpPr>
            <p:spPr>
              <a:xfrm rot="3758493">
                <a:off x="6601321" y="998391"/>
                <a:ext cx="383966" cy="415006"/>
              </a:xfrm>
              <a:custGeom>
                <a:avLst/>
                <a:gdLst/>
                <a:ahLst/>
                <a:cxnLst/>
                <a:rect l="l" t="t"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2" name="Google Shape;192;p7"/>
              <p:cNvSpPr/>
              <p:nvPr/>
            </p:nvSpPr>
            <p:spPr>
              <a:xfrm rot="3758493">
                <a:off x="7598750" y="2950768"/>
                <a:ext cx="573187" cy="491046"/>
              </a:xfrm>
              <a:custGeom>
                <a:avLst/>
                <a:gdLst/>
                <a:ahLst/>
                <a:cxnLst/>
                <a:rect l="l" t="t" r="r" b="b"/>
                <a:pathLst>
                  <a:path w="21600" h="21600" extrusionOk="0">
                    <a:moveTo>
                      <a:pt x="0" y="21600"/>
                    </a:moveTo>
                    <a:cubicBezTo>
                      <a:pt x="7302" y="21128"/>
                      <a:pt x="15635" y="15045"/>
                      <a:pt x="21600" y="9996"/>
                    </a:cubicBezTo>
                    <a:cubicBezTo>
                      <a:pt x="14594" y="7013"/>
                      <a:pt x="7961" y="2130"/>
                      <a:pt x="709" y="0"/>
                    </a:cubicBezTo>
                  </a:path>
                </a:pathLst>
              </a:custGeom>
              <a:noFill/>
              <a:ln w="38100" cap="flat" cmpd="sng">
                <a:solidFill>
                  <a:srgbClr val="262626"/>
                </a:solidFill>
                <a:prstDash val="solid"/>
                <a:miter lim="400000"/>
                <a:headEnd type="none" w="sm" len="sm"/>
                <a:tailEnd type="none" w="sm" len="sm"/>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93" name="Google Shape;193;p7"/>
          <p:cNvSpPr/>
          <p:nvPr/>
        </p:nvSpPr>
        <p:spPr>
          <a:xfrm rot="-960000">
            <a:off x="1115916" y="2239911"/>
            <a:ext cx="1425575" cy="697230"/>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94" name="Google Shape;194;p7"/>
          <p:cNvPicPr preferRelativeResize="0"/>
          <p:nvPr/>
        </p:nvPicPr>
        <p:blipFill rotWithShape="1">
          <a:blip r:embed="rId4">
            <a:alphaModFix/>
          </a:blip>
          <a:srcRect/>
          <a:stretch/>
        </p:blipFill>
        <p:spPr>
          <a:xfrm>
            <a:off x="7108630" y="2018449"/>
            <a:ext cx="866974" cy="797510"/>
          </a:xfrm>
          <a:prstGeom prst="rect">
            <a:avLst/>
          </a:prstGeom>
          <a:noFill/>
          <a:ln>
            <a:noFill/>
          </a:ln>
        </p:spPr>
      </p:pic>
      <p:sp>
        <p:nvSpPr>
          <p:cNvPr id="195" name="Google Shape;195;p7"/>
          <p:cNvSpPr txBox="1"/>
          <p:nvPr/>
        </p:nvSpPr>
        <p:spPr>
          <a:xfrm>
            <a:off x="2864077" y="3047428"/>
            <a:ext cx="51983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9933"/>
                </a:solidFill>
                <a:latin typeface="Stardos Stencil"/>
                <a:ea typeface="Stardos Stencil"/>
                <a:cs typeface="Stardos Stencil"/>
                <a:sym typeface="Stardos Stencil"/>
              </a:rPr>
              <a:t>KI-LÔ-GAM (T3)</a:t>
            </a:r>
            <a:endParaRPr sz="5400">
              <a:solidFill>
                <a:srgbClr val="FF9933"/>
              </a:solidFill>
              <a:latin typeface="Stardos Stencil"/>
              <a:ea typeface="Stardos Stencil"/>
              <a:cs typeface="Stardos Stencil"/>
              <a:sym typeface="Stardos Stencil"/>
            </a:endParaRPr>
          </a:p>
        </p:txBody>
      </p:sp>
    </p:spTree>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700"/>
                                        <p:tgtEl>
                                          <p:spTgt spid="181"/>
                                        </p:tgtEl>
                                      </p:cBhvr>
                                    </p:animEffect>
                                  </p:childTnLst>
                                </p:cTn>
                              </p:par>
                              <p:par>
                                <p:cTn id="8" presetID="10" presetClass="entr" presetSubtype="0" fill="hold" nodeType="withEffect">
                                  <p:stCondLst>
                                    <p:cond delay="50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700"/>
                                        <p:tgtEl>
                                          <p:spTgt spid="182"/>
                                        </p:tgtEl>
                                      </p:cBhvr>
                                    </p:animEffect>
                                  </p:childTnLst>
                                </p:cTn>
                              </p:par>
                              <p:par>
                                <p:cTn id="11" presetID="10" presetClass="entr" presetSubtype="0" fill="hold"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1000"/>
                                        <p:tgtEl>
                                          <p:spTgt spid="194"/>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1000"/>
                                        <p:tgtEl>
                                          <p:spTgt spid="19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5"/>
                                        </p:tgtEl>
                                        <p:attrNameLst>
                                          <p:attrName>style.visibility</p:attrName>
                                        </p:attrNameLst>
                                      </p:cBhvr>
                                      <p:to>
                                        <p:strVal val="visible"/>
                                      </p:to>
                                    </p:set>
                                    <p:animEffect transition="in" filter="fade">
                                      <p:cBhvr>
                                        <p:cTn id="20" dur="9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2913885" y="2877985"/>
            <a:ext cx="501119" cy="448915"/>
          </a:xfrm>
          <a:prstGeom prst="rect">
            <a:avLst/>
          </a:prstGeom>
          <a:noFill/>
          <a:ln>
            <a:noFill/>
          </a:ln>
        </p:spPr>
      </p:pic>
      <p:sp>
        <p:nvSpPr>
          <p:cNvPr id="202" name="Google Shape;202;p8"/>
          <p:cNvSpPr txBox="1"/>
          <p:nvPr/>
        </p:nvSpPr>
        <p:spPr>
          <a:xfrm>
            <a:off x="5000626" y="2257675"/>
            <a:ext cx="234315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C55A11"/>
                </a:solidFill>
                <a:latin typeface="Arial"/>
                <a:ea typeface="Arial"/>
                <a:cs typeface="Arial"/>
                <a:sym typeface="Arial"/>
              </a:rPr>
              <a:t>Mục tiêu</a:t>
            </a:r>
            <a:endParaRPr sz="3200">
              <a:solidFill>
                <a:srgbClr val="C55A11"/>
              </a:solidFill>
              <a:latin typeface="Arial"/>
              <a:ea typeface="Arial"/>
              <a:cs typeface="Arial"/>
              <a:sym typeface="Arial"/>
            </a:endParaRPr>
          </a:p>
        </p:txBody>
      </p:sp>
      <p:sp>
        <p:nvSpPr>
          <p:cNvPr id="203" name="Google Shape;203;p8"/>
          <p:cNvSpPr txBox="1"/>
          <p:nvPr/>
        </p:nvSpPr>
        <p:spPr>
          <a:xfrm>
            <a:off x="3426285" y="2942839"/>
            <a:ext cx="576260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C000"/>
                </a:solidFill>
                <a:latin typeface="Arial"/>
                <a:ea typeface="Arial"/>
                <a:cs typeface="Arial"/>
                <a:sym typeface="Arial"/>
              </a:rPr>
              <a:t>Học sinh làm quen phép tính cộng, trừ với số đo </a:t>
            </a:r>
            <a:endParaRPr/>
          </a:p>
          <a:p>
            <a:pPr marL="0" marR="0" lvl="0" indent="0" algn="l" rtl="0">
              <a:spcBef>
                <a:spcPts val="0"/>
              </a:spcBef>
              <a:spcAft>
                <a:spcPts val="0"/>
              </a:spcAft>
              <a:buNone/>
            </a:pPr>
            <a:r>
              <a:rPr lang="en-US" sz="1800">
                <a:solidFill>
                  <a:srgbClr val="FFC000"/>
                </a:solidFill>
                <a:latin typeface="Arial"/>
                <a:ea typeface="Arial"/>
                <a:cs typeface="Arial"/>
                <a:sym typeface="Arial"/>
              </a:rPr>
              <a:t>ki-lô-gam.</a:t>
            </a:r>
            <a:endParaRPr sz="1800">
              <a:solidFill>
                <a:srgbClr val="FFC000"/>
              </a:solidFill>
              <a:latin typeface="Arial"/>
              <a:ea typeface="Arial"/>
              <a:cs typeface="Arial"/>
              <a:sym typeface="Arial"/>
            </a:endParaRPr>
          </a:p>
        </p:txBody>
      </p:sp>
      <p:sp>
        <p:nvSpPr>
          <p:cNvPr id="204" name="Google Shape;204;p8"/>
          <p:cNvSpPr txBox="1"/>
          <p:nvPr/>
        </p:nvSpPr>
        <p:spPr>
          <a:xfrm>
            <a:off x="3415004" y="3655643"/>
            <a:ext cx="54670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B050"/>
                </a:solidFill>
                <a:latin typeface="Arial"/>
                <a:ea typeface="Arial"/>
                <a:cs typeface="Arial"/>
                <a:sym typeface="Arial"/>
              </a:rPr>
              <a:t>Vận dụng giải bài toán với số đo ki-lô-gam.</a:t>
            </a:r>
            <a:endParaRPr sz="1800">
              <a:solidFill>
                <a:srgbClr val="00B050"/>
              </a:solidFill>
              <a:latin typeface="Arial"/>
              <a:ea typeface="Arial"/>
              <a:cs typeface="Arial"/>
              <a:sym typeface="Arial"/>
            </a:endParaRPr>
          </a:p>
        </p:txBody>
      </p:sp>
      <p:sp>
        <p:nvSpPr>
          <p:cNvPr id="205" name="Google Shape;205;p8"/>
          <p:cNvSpPr txBox="1"/>
          <p:nvPr/>
        </p:nvSpPr>
        <p:spPr>
          <a:xfrm>
            <a:off x="3491586" y="4451848"/>
            <a:ext cx="5631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Arial"/>
                <a:ea typeface="Arial"/>
                <a:cs typeface="Arial"/>
                <a:sym typeface="Arial"/>
              </a:rPr>
              <a:t>Vận dụng vào các tình huống thực tế.</a:t>
            </a:r>
            <a:endParaRPr sz="1800">
              <a:solidFill>
                <a:srgbClr val="FF0000"/>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a:stretch/>
        </p:blipFill>
        <p:spPr>
          <a:xfrm>
            <a:off x="2925166" y="3585115"/>
            <a:ext cx="501119" cy="448915"/>
          </a:xfrm>
          <a:prstGeom prst="rect">
            <a:avLst/>
          </a:prstGeom>
          <a:noFill/>
          <a:ln>
            <a:noFill/>
          </a:ln>
        </p:spPr>
      </p:pic>
      <p:pic>
        <p:nvPicPr>
          <p:cNvPr id="207" name="Google Shape;207;p8"/>
          <p:cNvPicPr preferRelativeResize="0"/>
          <p:nvPr/>
        </p:nvPicPr>
        <p:blipFill rotWithShape="1">
          <a:blip r:embed="rId3">
            <a:alphaModFix/>
          </a:blip>
          <a:srcRect/>
          <a:stretch/>
        </p:blipFill>
        <p:spPr>
          <a:xfrm>
            <a:off x="2925166" y="4304175"/>
            <a:ext cx="501119" cy="448915"/>
          </a:xfrm>
          <a:prstGeom prst="rect">
            <a:avLst/>
          </a:prstGeom>
          <a:noFill/>
          <a:ln>
            <a:noFill/>
          </a:ln>
        </p:spPr>
      </p:pic>
      <p:sp>
        <p:nvSpPr>
          <p:cNvPr id="208" name="Google Shape;208;p8"/>
          <p:cNvSpPr txBox="1"/>
          <p:nvPr/>
        </p:nvSpPr>
        <p:spPr>
          <a:xfrm>
            <a:off x="3426285" y="5119665"/>
            <a:ext cx="56319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70C0"/>
                </a:solidFill>
                <a:latin typeface="Arial"/>
                <a:ea typeface="Arial"/>
                <a:cs typeface="Arial"/>
                <a:sym typeface="Arial"/>
              </a:rPr>
              <a:t>Theo nội dung của thầy cô.</a:t>
            </a:r>
            <a:endParaRPr sz="1800">
              <a:solidFill>
                <a:srgbClr val="0070C0"/>
              </a:solidFill>
              <a:latin typeface="Arial"/>
              <a:ea typeface="Arial"/>
              <a:cs typeface="Arial"/>
              <a:sym typeface="Arial"/>
            </a:endParaRPr>
          </a:p>
        </p:txBody>
      </p:sp>
      <p:pic>
        <p:nvPicPr>
          <p:cNvPr id="209" name="Google Shape;209;p8"/>
          <p:cNvPicPr preferRelativeResize="0"/>
          <p:nvPr/>
        </p:nvPicPr>
        <p:blipFill rotWithShape="1">
          <a:blip r:embed="rId3">
            <a:alphaModFix/>
          </a:blip>
          <a:srcRect/>
          <a:stretch/>
        </p:blipFill>
        <p:spPr>
          <a:xfrm>
            <a:off x="2913885" y="5040082"/>
            <a:ext cx="501119" cy="44891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childTnLst>
                                </p:cTn>
                              </p:par>
                              <p:par>
                                <p:cTn id="12" presetID="8" presetClass="emph" presetSubtype="0" fill="hold" nodeType="withEffect">
                                  <p:stCondLst>
                                    <p:cond delay="0"/>
                                  </p:stCondLst>
                                  <p:childTnLst>
                                    <p:animRot by="-21600000">
                                      <p:cBhvr>
                                        <p:cTn id="13" dur="2000" fill="hold"/>
                                        <p:tgtEl>
                                          <p:spTgt spid="20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03"/>
                                        </p:tgtEl>
                                        <p:attrNameLst>
                                          <p:attrName>style.visibility</p:attrName>
                                        </p:attrNameLst>
                                      </p:cBhvr>
                                      <p:to>
                                        <p:strVal val="visible"/>
                                      </p:to>
                                    </p:set>
                                    <p:animEffect transition="in" filter="fade">
                                      <p:cBhvr>
                                        <p:cTn id="18" dur="500"/>
                                        <p:tgtEl>
                                          <p:spTgt spid="20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
                                        </p:tgtEl>
                                        <p:attrNameLst>
                                          <p:attrName>style.visibility</p:attrName>
                                        </p:attrNameLst>
                                      </p:cBhvr>
                                      <p:to>
                                        <p:strVal val="visible"/>
                                      </p:to>
                                    </p:set>
                                  </p:childTnLst>
                                </p:cTn>
                              </p:par>
                              <p:par>
                                <p:cTn id="23" presetID="8" presetClass="emph" presetSubtype="0" fill="hold" nodeType="withEffect">
                                  <p:stCondLst>
                                    <p:cond delay="0"/>
                                  </p:stCondLst>
                                  <p:childTnLst>
                                    <p:animRot by="-21600000">
                                      <p:cBhvr>
                                        <p:cTn id="24" dur="2000" fill="hold"/>
                                        <p:tgtEl>
                                          <p:spTgt spid="20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fade">
                                      <p:cBhvr>
                                        <p:cTn id="29" dur="500"/>
                                        <p:tgtEl>
                                          <p:spTgt spid="20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7"/>
                                        </p:tgtEl>
                                        <p:attrNameLst>
                                          <p:attrName>style.visibility</p:attrName>
                                        </p:attrNameLst>
                                      </p:cBhvr>
                                      <p:to>
                                        <p:strVal val="visible"/>
                                      </p:to>
                                    </p:set>
                                  </p:childTnLst>
                                </p:cTn>
                              </p:par>
                              <p:par>
                                <p:cTn id="34" presetID="8" presetClass="emph" presetSubtype="0" fill="hold" nodeType="withEffect">
                                  <p:stCondLst>
                                    <p:cond delay="0"/>
                                  </p:stCondLst>
                                  <p:childTnLst>
                                    <p:animRot by="-21600000">
                                      <p:cBhvr>
                                        <p:cTn id="35" dur="2000" fill="hold"/>
                                        <p:tgtEl>
                                          <p:spTgt spid="207"/>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5"/>
                                        </p:tgtEl>
                                        <p:attrNameLst>
                                          <p:attrName>style.visibility</p:attrName>
                                        </p:attrNameLst>
                                      </p:cBhvr>
                                      <p:to>
                                        <p:strVal val="visible"/>
                                      </p:to>
                                    </p:set>
                                    <p:animEffect transition="in" filter="fade">
                                      <p:cBhvr>
                                        <p:cTn id="40" dur="500"/>
                                        <p:tgtEl>
                                          <p:spTgt spid="20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9"/>
                                        </p:tgtEl>
                                        <p:attrNameLst>
                                          <p:attrName>style.visibility</p:attrName>
                                        </p:attrNameLst>
                                      </p:cBhvr>
                                      <p:to>
                                        <p:strVal val="visible"/>
                                      </p:to>
                                    </p:set>
                                  </p:childTnLst>
                                </p:cTn>
                              </p:par>
                              <p:par>
                                <p:cTn id="45" presetID="8" presetClass="emph" presetSubtype="0" fill="hold" nodeType="withEffect">
                                  <p:stCondLst>
                                    <p:cond delay="0"/>
                                  </p:stCondLst>
                                  <p:childTnLst>
                                    <p:animRot by="-21600000">
                                      <p:cBhvr>
                                        <p:cTn id="46" dur="2000" fill="hold"/>
                                        <p:tgtEl>
                                          <p:spTgt spid="20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08"/>
                                        </p:tgtEl>
                                        <p:attrNameLst>
                                          <p:attrName>style.visibility</p:attrName>
                                        </p:attrNameLst>
                                      </p:cBhvr>
                                      <p:to>
                                        <p:strVal val="visible"/>
                                      </p:to>
                                    </p:set>
                                    <p:animEffect transition="in" filter="fade">
                                      <p:cBhvr>
                                        <p:cTn id="5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Shape 213"/>
        <p:cNvGrpSpPr/>
        <p:nvPr/>
      </p:nvGrpSpPr>
      <p:grpSpPr>
        <a:xfrm>
          <a:off x="0" y="0"/>
          <a:ext cx="0" cy="0"/>
          <a:chOff x="0" y="0"/>
          <a:chExt cx="0" cy="0"/>
        </a:xfrm>
      </p:grpSpPr>
      <p:grpSp>
        <p:nvGrpSpPr>
          <p:cNvPr id="214" name="Google Shape;214;p9"/>
          <p:cNvGrpSpPr/>
          <p:nvPr/>
        </p:nvGrpSpPr>
        <p:grpSpPr>
          <a:xfrm>
            <a:off x="-132302" y="0"/>
            <a:ext cx="12420440" cy="6858000"/>
            <a:chOff x="-228440" y="0"/>
            <a:chExt cx="12420440" cy="6858000"/>
          </a:xfrm>
        </p:grpSpPr>
        <p:sp>
          <p:nvSpPr>
            <p:cNvPr id="215" name="Google Shape;215;p9"/>
            <p:cNvSpPr/>
            <p:nvPr/>
          </p:nvSpPr>
          <p:spPr>
            <a:xfrm>
              <a:off x="318053" y="304801"/>
              <a:ext cx="11449878" cy="6294782"/>
            </a:xfrm>
            <a:prstGeom prst="roundRect">
              <a:avLst>
                <a:gd name="adj" fmla="val 16667"/>
              </a:avLst>
            </a:prstGeom>
            <a:solidFill>
              <a:schemeClr val="lt1"/>
            </a:solidFill>
            <a:ln w="38100" cap="flat" cmpd="sng">
              <a:solidFill>
                <a:srgbClr val="99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6" name="Google Shape;216;p9"/>
            <p:cNvPicPr preferRelativeResize="0"/>
            <p:nvPr/>
          </p:nvPicPr>
          <p:blipFill rotWithShape="1">
            <a:blip r:embed="rId3">
              <a:alphaModFix/>
            </a:blip>
            <a:srcRect r="83500" b="67837"/>
            <a:stretch/>
          </p:blipFill>
          <p:spPr>
            <a:xfrm>
              <a:off x="0" y="0"/>
              <a:ext cx="1121664" cy="1228881"/>
            </a:xfrm>
            <a:prstGeom prst="rect">
              <a:avLst/>
            </a:prstGeom>
            <a:noFill/>
            <a:ln>
              <a:noFill/>
            </a:ln>
          </p:spPr>
        </p:pic>
        <p:pic>
          <p:nvPicPr>
            <p:cNvPr id="217" name="Google Shape;217;p9"/>
            <p:cNvPicPr preferRelativeResize="0"/>
            <p:nvPr/>
          </p:nvPicPr>
          <p:blipFill rotWithShape="1">
            <a:blip r:embed="rId4">
              <a:alphaModFix/>
            </a:blip>
            <a:srcRect l="81842" t="-10451" b="9412"/>
            <a:stretch/>
          </p:blipFill>
          <p:spPr>
            <a:xfrm>
              <a:off x="10880397" y="5972384"/>
              <a:ext cx="1311603" cy="885616"/>
            </a:xfrm>
            <a:prstGeom prst="rect">
              <a:avLst/>
            </a:prstGeom>
            <a:noFill/>
            <a:ln>
              <a:noFill/>
            </a:ln>
          </p:spPr>
        </p:pic>
        <p:pic>
          <p:nvPicPr>
            <p:cNvPr id="218" name="Google Shape;218;p9"/>
            <p:cNvPicPr preferRelativeResize="0"/>
            <p:nvPr/>
          </p:nvPicPr>
          <p:blipFill rotWithShape="1">
            <a:blip r:embed="rId5">
              <a:alphaModFix/>
            </a:blip>
            <a:srcRect l="24896" r="20119" b="33390"/>
            <a:stretch/>
          </p:blipFill>
          <p:spPr>
            <a:xfrm flipH="1">
              <a:off x="-228440" y="6356813"/>
              <a:ext cx="2276695" cy="501187"/>
            </a:xfrm>
            <a:prstGeom prst="rect">
              <a:avLst/>
            </a:prstGeom>
            <a:noFill/>
            <a:ln>
              <a:noFill/>
            </a:ln>
          </p:spPr>
        </p:pic>
        <p:pic>
          <p:nvPicPr>
            <p:cNvPr id="219" name="Google Shape;219;p9"/>
            <p:cNvPicPr preferRelativeResize="0"/>
            <p:nvPr/>
          </p:nvPicPr>
          <p:blipFill rotWithShape="1">
            <a:blip r:embed="rId6">
              <a:alphaModFix/>
            </a:blip>
            <a:srcRect l="73099" r="2958" b="67481"/>
            <a:stretch/>
          </p:blipFill>
          <p:spPr>
            <a:xfrm>
              <a:off x="10343036" y="0"/>
              <a:ext cx="1848964" cy="1411491"/>
            </a:xfrm>
            <a:prstGeom prst="rect">
              <a:avLst/>
            </a:prstGeom>
            <a:noFill/>
            <a:ln>
              <a:noFill/>
            </a:ln>
          </p:spPr>
        </p:pic>
      </p:grpSp>
      <p:pic>
        <p:nvPicPr>
          <p:cNvPr id="220" name="Google Shape;220;p9"/>
          <p:cNvPicPr preferRelativeResize="0"/>
          <p:nvPr/>
        </p:nvPicPr>
        <p:blipFill rotWithShape="1">
          <a:blip r:embed="rId7">
            <a:alphaModFix/>
          </a:blip>
          <a:srcRect/>
          <a:stretch/>
        </p:blipFill>
        <p:spPr>
          <a:xfrm>
            <a:off x="4945337" y="9040"/>
            <a:ext cx="2566876" cy="1149125"/>
          </a:xfrm>
          <a:prstGeom prst="rect">
            <a:avLst/>
          </a:prstGeom>
          <a:noFill/>
          <a:ln>
            <a:noFill/>
          </a:ln>
        </p:spPr>
      </p:pic>
      <p:sp>
        <p:nvSpPr>
          <p:cNvPr id="221" name="Google Shape;221;p9"/>
          <p:cNvSpPr/>
          <p:nvPr/>
        </p:nvSpPr>
        <p:spPr>
          <a:xfrm>
            <a:off x="632522" y="1289517"/>
            <a:ext cx="614755" cy="614828"/>
          </a:xfrm>
          <a:prstGeom prst="ellipse">
            <a:avLst/>
          </a:prstGeom>
          <a:solidFill>
            <a:srgbClr val="00B05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FFFFFF"/>
                </a:solidFill>
                <a:latin typeface="Arial"/>
                <a:ea typeface="Arial"/>
                <a:cs typeface="Arial"/>
                <a:sym typeface="Arial"/>
              </a:rPr>
              <a:t>1</a:t>
            </a:r>
            <a:endParaRPr sz="3200" b="1">
              <a:solidFill>
                <a:srgbClr val="FFFFFF"/>
              </a:solidFill>
              <a:latin typeface="Arial"/>
              <a:ea typeface="Arial"/>
              <a:cs typeface="Arial"/>
              <a:sym typeface="Arial"/>
            </a:endParaRPr>
          </a:p>
        </p:txBody>
      </p:sp>
      <p:sp>
        <p:nvSpPr>
          <p:cNvPr id="222" name="Google Shape;222;p9"/>
          <p:cNvSpPr txBox="1"/>
          <p:nvPr/>
        </p:nvSpPr>
        <p:spPr>
          <a:xfrm>
            <a:off x="1434323" y="1335321"/>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 </a:t>
            </a:r>
            <a:endParaRPr sz="2800">
              <a:solidFill>
                <a:schemeClr val="dk1"/>
              </a:solidFill>
              <a:latin typeface="Arial"/>
              <a:ea typeface="Arial"/>
              <a:cs typeface="Arial"/>
              <a:sym typeface="Arial"/>
            </a:endParaRPr>
          </a:p>
        </p:txBody>
      </p:sp>
      <p:sp>
        <p:nvSpPr>
          <p:cNvPr id="223" name="Google Shape;223;p9"/>
          <p:cNvSpPr/>
          <p:nvPr/>
        </p:nvSpPr>
        <p:spPr>
          <a:xfrm>
            <a:off x="2624717" y="1964891"/>
            <a:ext cx="7447722" cy="795130"/>
          </a:xfrm>
          <a:prstGeom prst="roundRect">
            <a:avLst>
              <a:gd name="adj" fmla="val 16667"/>
            </a:avLst>
          </a:prstGeom>
          <a:solidFill>
            <a:srgbClr val="DDEAF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Mẫu: 5kg + 4kg = 9kg;	10kg – 3kg = 7kg</a:t>
            </a:r>
            <a:endParaRPr sz="2800">
              <a:solidFill>
                <a:schemeClr val="dk1"/>
              </a:solidFill>
              <a:latin typeface="Calibri"/>
              <a:ea typeface="Calibri"/>
              <a:cs typeface="Calibri"/>
              <a:sym typeface="Calibri"/>
            </a:endParaRPr>
          </a:p>
        </p:txBody>
      </p:sp>
      <p:grpSp>
        <p:nvGrpSpPr>
          <p:cNvPr id="224" name="Google Shape;224;p9"/>
          <p:cNvGrpSpPr/>
          <p:nvPr/>
        </p:nvGrpSpPr>
        <p:grpSpPr>
          <a:xfrm>
            <a:off x="-132302" y="1905932"/>
            <a:ext cx="5907518" cy="4816937"/>
            <a:chOff x="322335" y="1964891"/>
            <a:chExt cx="5907518" cy="4618154"/>
          </a:xfrm>
        </p:grpSpPr>
        <p:pic>
          <p:nvPicPr>
            <p:cNvPr id="225" name="Google Shape;225;p9"/>
            <p:cNvPicPr preferRelativeResize="0"/>
            <p:nvPr/>
          </p:nvPicPr>
          <p:blipFill rotWithShape="1">
            <a:blip r:embed="rId8">
              <a:alphaModFix/>
            </a:blip>
            <a:srcRect t="23064" b="22197"/>
            <a:stretch/>
          </p:blipFill>
          <p:spPr>
            <a:xfrm>
              <a:off x="322335" y="1964891"/>
              <a:ext cx="5907518" cy="4618154"/>
            </a:xfrm>
            <a:prstGeom prst="rect">
              <a:avLst/>
            </a:prstGeom>
            <a:noFill/>
            <a:ln>
              <a:noFill/>
            </a:ln>
          </p:spPr>
        </p:pic>
        <p:sp>
          <p:nvSpPr>
            <p:cNvPr id="226" name="Google Shape;226;p9"/>
            <p:cNvSpPr txBox="1"/>
            <p:nvPr/>
          </p:nvSpPr>
          <p:spPr>
            <a:xfrm>
              <a:off x="1121664" y="3692271"/>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Arial"/>
                  <a:ea typeface="Arial"/>
                  <a:cs typeface="Arial"/>
                  <a:sym typeface="Arial"/>
                </a:rPr>
                <a:t>12kg + 23kg</a:t>
              </a:r>
              <a:endParaRPr sz="2800" b="1">
                <a:solidFill>
                  <a:srgbClr val="548135"/>
                </a:solidFill>
                <a:latin typeface="Arial"/>
                <a:ea typeface="Arial"/>
                <a:cs typeface="Arial"/>
                <a:sym typeface="Arial"/>
              </a:endParaRPr>
            </a:p>
          </p:txBody>
        </p:sp>
        <p:sp>
          <p:nvSpPr>
            <p:cNvPr id="227" name="Google Shape;227;p9"/>
            <p:cNvSpPr txBox="1"/>
            <p:nvPr/>
          </p:nvSpPr>
          <p:spPr>
            <a:xfrm>
              <a:off x="1121663" y="4321841"/>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Arial"/>
                  <a:ea typeface="Arial"/>
                  <a:cs typeface="Arial"/>
                  <a:sym typeface="Arial"/>
                </a:rPr>
                <a:t>45kg + 20kg</a:t>
              </a:r>
              <a:endParaRPr sz="2800" b="1">
                <a:solidFill>
                  <a:srgbClr val="548135"/>
                </a:solidFill>
                <a:latin typeface="Arial"/>
                <a:ea typeface="Arial"/>
                <a:cs typeface="Arial"/>
                <a:sym typeface="Arial"/>
              </a:endParaRPr>
            </a:p>
          </p:txBody>
        </p:sp>
        <p:sp>
          <p:nvSpPr>
            <p:cNvPr id="228" name="Google Shape;228;p9"/>
            <p:cNvSpPr txBox="1"/>
            <p:nvPr/>
          </p:nvSpPr>
          <p:spPr>
            <a:xfrm>
              <a:off x="1178047" y="4960664"/>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Arial"/>
                  <a:ea typeface="Arial"/>
                  <a:cs typeface="Arial"/>
                  <a:sym typeface="Arial"/>
                </a:rPr>
                <a:t>9kg + 7kg</a:t>
              </a:r>
              <a:endParaRPr sz="2800" b="1">
                <a:solidFill>
                  <a:srgbClr val="548135"/>
                </a:solidFill>
                <a:latin typeface="Arial"/>
                <a:ea typeface="Arial"/>
                <a:cs typeface="Arial"/>
                <a:sym typeface="Arial"/>
              </a:endParaRPr>
            </a:p>
          </p:txBody>
        </p:sp>
      </p:grpSp>
      <p:grpSp>
        <p:nvGrpSpPr>
          <p:cNvPr id="229" name="Google Shape;229;p9"/>
          <p:cNvGrpSpPr/>
          <p:nvPr/>
        </p:nvGrpSpPr>
        <p:grpSpPr>
          <a:xfrm>
            <a:off x="5901539" y="1789044"/>
            <a:ext cx="5655182" cy="4926496"/>
            <a:chOff x="6033235" y="2069758"/>
            <a:chExt cx="5502963" cy="4301897"/>
          </a:xfrm>
        </p:grpSpPr>
        <p:pic>
          <p:nvPicPr>
            <p:cNvPr id="230" name="Google Shape;230;p9"/>
            <p:cNvPicPr preferRelativeResize="0"/>
            <p:nvPr/>
          </p:nvPicPr>
          <p:blipFill rotWithShape="1">
            <a:blip r:embed="rId8">
              <a:alphaModFix/>
            </a:blip>
            <a:srcRect t="23064" b="22197"/>
            <a:stretch/>
          </p:blipFill>
          <p:spPr>
            <a:xfrm>
              <a:off x="6033235" y="2069758"/>
              <a:ext cx="5502963" cy="4301897"/>
            </a:xfrm>
            <a:prstGeom prst="rect">
              <a:avLst/>
            </a:prstGeom>
            <a:noFill/>
            <a:ln>
              <a:noFill/>
            </a:ln>
          </p:spPr>
        </p:pic>
        <p:sp>
          <p:nvSpPr>
            <p:cNvPr id="231" name="Google Shape;231;p9"/>
            <p:cNvSpPr txBox="1"/>
            <p:nvPr/>
          </p:nvSpPr>
          <p:spPr>
            <a:xfrm>
              <a:off x="6921510" y="3738719"/>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Arial"/>
                  <a:ea typeface="Arial"/>
                  <a:cs typeface="Arial"/>
                  <a:sym typeface="Arial"/>
                </a:rPr>
                <a:t>42kg - 30kg</a:t>
              </a:r>
              <a:endParaRPr sz="2800" b="1">
                <a:solidFill>
                  <a:srgbClr val="548135"/>
                </a:solidFill>
                <a:latin typeface="Arial"/>
                <a:ea typeface="Arial"/>
                <a:cs typeface="Arial"/>
                <a:sym typeface="Arial"/>
              </a:endParaRPr>
            </a:p>
          </p:txBody>
        </p:sp>
        <p:sp>
          <p:nvSpPr>
            <p:cNvPr id="232" name="Google Shape;232;p9"/>
            <p:cNvSpPr txBox="1"/>
            <p:nvPr/>
          </p:nvSpPr>
          <p:spPr>
            <a:xfrm>
              <a:off x="6921510" y="4311170"/>
              <a:ext cx="2079048" cy="456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Arial"/>
                  <a:ea typeface="Arial"/>
                  <a:cs typeface="Arial"/>
                  <a:sym typeface="Arial"/>
                </a:rPr>
                <a:t>13kg - 9kg</a:t>
              </a:r>
              <a:endParaRPr sz="2800" b="1">
                <a:solidFill>
                  <a:srgbClr val="548135"/>
                </a:solidFill>
                <a:latin typeface="Arial"/>
                <a:ea typeface="Arial"/>
                <a:cs typeface="Arial"/>
                <a:sym typeface="Arial"/>
              </a:endParaRPr>
            </a:p>
          </p:txBody>
        </p:sp>
        <p:sp>
          <p:nvSpPr>
            <p:cNvPr id="233" name="Google Shape;233;p9"/>
            <p:cNvSpPr txBox="1"/>
            <p:nvPr/>
          </p:nvSpPr>
          <p:spPr>
            <a:xfrm>
              <a:off x="6977893" y="4866407"/>
              <a:ext cx="3150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548135"/>
                  </a:solidFill>
                  <a:latin typeface="Arial"/>
                  <a:ea typeface="Arial"/>
                  <a:cs typeface="Arial"/>
                  <a:sym typeface="Arial"/>
                </a:rPr>
                <a:t>60kg - 40kg</a:t>
              </a:r>
              <a:endParaRPr sz="2800" b="1">
                <a:solidFill>
                  <a:srgbClr val="548135"/>
                </a:solidFill>
                <a:latin typeface="Arial"/>
                <a:ea typeface="Arial"/>
                <a:cs typeface="Arial"/>
                <a:sym typeface="Arial"/>
              </a:endParaRPr>
            </a:p>
          </p:txBody>
        </p:sp>
      </p:grpSp>
      <p:sp>
        <p:nvSpPr>
          <p:cNvPr id="234" name="Google Shape;234;p9"/>
          <p:cNvSpPr txBox="1"/>
          <p:nvPr/>
        </p:nvSpPr>
        <p:spPr>
          <a:xfrm>
            <a:off x="2831632" y="3664807"/>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
        <p:nvSpPr>
          <p:cNvPr id="235" name="Google Shape;235;p9"/>
          <p:cNvSpPr txBox="1"/>
          <p:nvPr/>
        </p:nvSpPr>
        <p:spPr>
          <a:xfrm>
            <a:off x="2821911" y="4472488"/>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
        <p:nvSpPr>
          <p:cNvPr id="236" name="Google Shape;236;p9"/>
          <p:cNvSpPr txBox="1"/>
          <p:nvPr/>
        </p:nvSpPr>
        <p:spPr>
          <a:xfrm>
            <a:off x="2802660" y="5135671"/>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
        <p:nvSpPr>
          <p:cNvPr id="237" name="Google Shape;237;p9"/>
          <p:cNvSpPr txBox="1"/>
          <p:nvPr/>
        </p:nvSpPr>
        <p:spPr>
          <a:xfrm>
            <a:off x="9077728" y="3737482"/>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
        <p:nvSpPr>
          <p:cNvPr id="238" name="Google Shape;238;p9"/>
          <p:cNvSpPr txBox="1"/>
          <p:nvPr/>
        </p:nvSpPr>
        <p:spPr>
          <a:xfrm>
            <a:off x="9077265" y="4387253"/>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
        <p:nvSpPr>
          <p:cNvPr id="239" name="Google Shape;239;p9"/>
          <p:cNvSpPr txBox="1"/>
          <p:nvPr/>
        </p:nvSpPr>
        <p:spPr>
          <a:xfrm>
            <a:off x="9109539" y="5102303"/>
            <a:ext cx="66502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
        <p:nvSpPr>
          <p:cNvPr id="240" name="Google Shape;240;p9"/>
          <p:cNvSpPr/>
          <p:nvPr/>
        </p:nvSpPr>
        <p:spPr>
          <a:xfrm>
            <a:off x="3655890" y="4317635"/>
            <a:ext cx="1289400" cy="637800"/>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35 kg</a:t>
            </a:r>
            <a:endParaRPr sz="2800" b="1">
              <a:solidFill>
                <a:srgbClr val="C00000"/>
              </a:solidFill>
              <a:latin typeface="Calibri"/>
              <a:ea typeface="Calibri"/>
              <a:cs typeface="Calibri"/>
              <a:sym typeface="Calibri"/>
            </a:endParaRPr>
          </a:p>
        </p:txBody>
      </p:sp>
      <p:sp>
        <p:nvSpPr>
          <p:cNvPr id="241" name="Google Shape;241;p9"/>
          <p:cNvSpPr/>
          <p:nvPr/>
        </p:nvSpPr>
        <p:spPr>
          <a:xfrm>
            <a:off x="3328331" y="4332444"/>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65 kg</a:t>
            </a:r>
            <a:endParaRPr sz="2800" b="1">
              <a:solidFill>
                <a:srgbClr val="C00000"/>
              </a:solidFill>
              <a:latin typeface="Calibri"/>
              <a:ea typeface="Calibri"/>
              <a:cs typeface="Calibri"/>
              <a:sym typeface="Calibri"/>
            </a:endParaRPr>
          </a:p>
        </p:txBody>
      </p:sp>
      <p:sp>
        <p:nvSpPr>
          <p:cNvPr id="242" name="Google Shape;242;p9"/>
          <p:cNvSpPr/>
          <p:nvPr/>
        </p:nvSpPr>
        <p:spPr>
          <a:xfrm>
            <a:off x="3308056" y="5055633"/>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16 kg</a:t>
            </a:r>
            <a:endParaRPr sz="2800" b="1">
              <a:solidFill>
                <a:srgbClr val="C00000"/>
              </a:solidFill>
              <a:latin typeface="Calibri"/>
              <a:ea typeface="Calibri"/>
              <a:cs typeface="Calibri"/>
              <a:sym typeface="Calibri"/>
            </a:endParaRPr>
          </a:p>
        </p:txBody>
      </p:sp>
      <p:sp>
        <p:nvSpPr>
          <p:cNvPr id="243" name="Google Shape;243;p9"/>
          <p:cNvSpPr/>
          <p:nvPr/>
        </p:nvSpPr>
        <p:spPr>
          <a:xfrm>
            <a:off x="9532367" y="3600675"/>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12 kg</a:t>
            </a:r>
            <a:endParaRPr sz="2800" b="1">
              <a:solidFill>
                <a:srgbClr val="C00000"/>
              </a:solidFill>
              <a:latin typeface="Calibri"/>
              <a:ea typeface="Calibri"/>
              <a:cs typeface="Calibri"/>
              <a:sym typeface="Calibri"/>
            </a:endParaRPr>
          </a:p>
        </p:txBody>
      </p:sp>
      <p:sp>
        <p:nvSpPr>
          <p:cNvPr id="244" name="Google Shape;244;p9"/>
          <p:cNvSpPr/>
          <p:nvPr/>
        </p:nvSpPr>
        <p:spPr>
          <a:xfrm>
            <a:off x="9526808" y="4317634"/>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4 kg</a:t>
            </a:r>
            <a:endParaRPr sz="2800" b="1">
              <a:solidFill>
                <a:srgbClr val="C00000"/>
              </a:solidFill>
              <a:latin typeface="Calibri"/>
              <a:ea typeface="Calibri"/>
              <a:cs typeface="Calibri"/>
              <a:sym typeface="Calibri"/>
            </a:endParaRPr>
          </a:p>
        </p:txBody>
      </p:sp>
      <p:sp>
        <p:nvSpPr>
          <p:cNvPr id="245" name="Google Shape;245;p9"/>
          <p:cNvSpPr/>
          <p:nvPr/>
        </p:nvSpPr>
        <p:spPr>
          <a:xfrm>
            <a:off x="9506533" y="5040823"/>
            <a:ext cx="1289435" cy="637921"/>
          </a:xfrm>
          <a:prstGeom prst="flowChartAlternateProcess">
            <a:avLst/>
          </a:prstGeom>
          <a:solidFill>
            <a:srgbClr val="FEE599"/>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C00000"/>
                </a:solidFill>
                <a:latin typeface="Calibri"/>
                <a:ea typeface="Calibri"/>
                <a:cs typeface="Calibri"/>
                <a:sym typeface="Calibri"/>
              </a:rPr>
              <a:t>20 kg</a:t>
            </a:r>
            <a:endParaRPr sz="2800" b="1">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
                                        </p:tgtEl>
                                        <p:attrNameLst>
                                          <p:attrName>style.visibility</p:attrName>
                                        </p:attrNameLst>
                                      </p:cBhvr>
                                      <p:to>
                                        <p:strVal val="visible"/>
                                      </p:to>
                                    </p:set>
                                    <p:animEffect transition="in" filter="fade">
                                      <p:cBhvr>
                                        <p:cTn id="12" dur="500"/>
                                        <p:tgtEl>
                                          <p:spTgt spid="2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fad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1000"/>
                                        <p:tgtEl>
                                          <p:spTgt spid="224"/>
                                        </p:tgtEl>
                                      </p:cBhvr>
                                    </p:animEffect>
                                  </p:childTnLst>
                                </p:cTn>
                              </p:par>
                              <p:par>
                                <p:cTn id="23" presetID="10" presetClass="entr" presetSubtype="0" fill="hold" nodeType="withEffect">
                                  <p:stCondLst>
                                    <p:cond delay="0"/>
                                  </p:stCondLst>
                                  <p:childTnLst>
                                    <p:set>
                                      <p:cBhvr>
                                        <p:cTn id="24" dur="1" fill="hold">
                                          <p:stCondLst>
                                            <p:cond delay="0"/>
                                          </p:stCondLst>
                                        </p:cTn>
                                        <p:tgtEl>
                                          <p:spTgt spid="229"/>
                                        </p:tgtEl>
                                        <p:attrNameLst>
                                          <p:attrName>style.visibility</p:attrName>
                                        </p:attrNameLst>
                                      </p:cBhvr>
                                      <p:to>
                                        <p:strVal val="visible"/>
                                      </p:to>
                                    </p:set>
                                    <p:animEffect transition="in" filter="fade">
                                      <p:cBhvr>
                                        <p:cTn id="25" dur="1000"/>
                                        <p:tgtEl>
                                          <p:spTgt spid="2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4"/>
                                        </p:tgtEl>
                                        <p:attrNameLst>
                                          <p:attrName>style.visibility</p:attrName>
                                        </p:attrNameLst>
                                      </p:cBhvr>
                                      <p:to>
                                        <p:strVal val="visible"/>
                                      </p:to>
                                    </p:set>
                                    <p:animEffect transition="in" filter="fade">
                                      <p:cBhvr>
                                        <p:cTn id="30" dur="500"/>
                                        <p:tgtEl>
                                          <p:spTgt spid="2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0"/>
                                        </p:tgtEl>
                                        <p:attrNameLst>
                                          <p:attrName>style.visibility</p:attrName>
                                        </p:attrNameLst>
                                      </p:cBhvr>
                                      <p:to>
                                        <p:strVal val="visible"/>
                                      </p:to>
                                    </p:set>
                                    <p:animEffect transition="in" filter="fade">
                                      <p:cBhvr>
                                        <p:cTn id="35" dur="500"/>
                                        <p:tgtEl>
                                          <p:spTgt spid="2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
                                        </p:tgtEl>
                                        <p:attrNameLst>
                                          <p:attrName>style.visibility</p:attrName>
                                        </p:attrNameLst>
                                      </p:cBhvr>
                                      <p:to>
                                        <p:strVal val="visible"/>
                                      </p:to>
                                    </p:set>
                                    <p:animEffect transition="in" filter="fade">
                                      <p:cBhvr>
                                        <p:cTn id="40" dur="500"/>
                                        <p:tgtEl>
                                          <p:spTgt spid="2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1"/>
                                        </p:tgtEl>
                                        <p:attrNameLst>
                                          <p:attrName>style.visibility</p:attrName>
                                        </p:attrNameLst>
                                      </p:cBhvr>
                                      <p:to>
                                        <p:strVal val="visible"/>
                                      </p:to>
                                    </p:set>
                                    <p:animEffect transition="in" filter="fade">
                                      <p:cBhvr>
                                        <p:cTn id="45" dur="500"/>
                                        <p:tgtEl>
                                          <p:spTgt spid="2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6"/>
                                        </p:tgtEl>
                                        <p:attrNameLst>
                                          <p:attrName>style.visibility</p:attrName>
                                        </p:attrNameLst>
                                      </p:cBhvr>
                                      <p:to>
                                        <p:strVal val="visible"/>
                                      </p:to>
                                    </p:set>
                                    <p:animEffect transition="in" filter="fade">
                                      <p:cBhvr>
                                        <p:cTn id="50" dur="500"/>
                                        <p:tgtEl>
                                          <p:spTgt spid="2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2"/>
                                        </p:tgtEl>
                                        <p:attrNameLst>
                                          <p:attrName>style.visibility</p:attrName>
                                        </p:attrNameLst>
                                      </p:cBhvr>
                                      <p:to>
                                        <p:strVal val="visible"/>
                                      </p:to>
                                    </p:set>
                                    <p:animEffect transition="in" filter="fade">
                                      <p:cBhvr>
                                        <p:cTn id="55" dur="500"/>
                                        <p:tgtEl>
                                          <p:spTgt spid="24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37"/>
                                        </p:tgtEl>
                                        <p:attrNameLst>
                                          <p:attrName>style.visibility</p:attrName>
                                        </p:attrNameLst>
                                      </p:cBhvr>
                                      <p:to>
                                        <p:strVal val="visible"/>
                                      </p:to>
                                    </p:set>
                                    <p:animEffect transition="in" filter="fade">
                                      <p:cBhvr>
                                        <p:cTn id="60" dur="500"/>
                                        <p:tgtEl>
                                          <p:spTgt spid="23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43"/>
                                        </p:tgtEl>
                                        <p:attrNameLst>
                                          <p:attrName>style.visibility</p:attrName>
                                        </p:attrNameLst>
                                      </p:cBhvr>
                                      <p:to>
                                        <p:strVal val="visible"/>
                                      </p:to>
                                    </p:set>
                                    <p:animEffect transition="in" filter="fade">
                                      <p:cBhvr>
                                        <p:cTn id="65" dur="500"/>
                                        <p:tgtEl>
                                          <p:spTgt spid="24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8"/>
                                        </p:tgtEl>
                                        <p:attrNameLst>
                                          <p:attrName>style.visibility</p:attrName>
                                        </p:attrNameLst>
                                      </p:cBhvr>
                                      <p:to>
                                        <p:strVal val="visible"/>
                                      </p:to>
                                    </p:set>
                                    <p:animEffect transition="in" filter="fade">
                                      <p:cBhvr>
                                        <p:cTn id="70" dur="500"/>
                                        <p:tgtEl>
                                          <p:spTgt spid="23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4"/>
                                        </p:tgtEl>
                                        <p:attrNameLst>
                                          <p:attrName>style.visibility</p:attrName>
                                        </p:attrNameLst>
                                      </p:cBhvr>
                                      <p:to>
                                        <p:strVal val="visible"/>
                                      </p:to>
                                    </p:set>
                                    <p:animEffect transition="in" filter="fade">
                                      <p:cBhvr>
                                        <p:cTn id="75" dur="500"/>
                                        <p:tgtEl>
                                          <p:spTgt spid="24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39"/>
                                        </p:tgtEl>
                                        <p:attrNameLst>
                                          <p:attrName>style.visibility</p:attrName>
                                        </p:attrNameLst>
                                      </p:cBhvr>
                                      <p:to>
                                        <p:strVal val="visible"/>
                                      </p:to>
                                    </p:set>
                                    <p:animEffect transition="in" filter="fade">
                                      <p:cBhvr>
                                        <p:cTn id="80" dur="500"/>
                                        <p:tgtEl>
                                          <p:spTgt spid="23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45"/>
                                        </p:tgtEl>
                                        <p:attrNameLst>
                                          <p:attrName>style.visibility</p:attrName>
                                        </p:attrNameLst>
                                      </p:cBhvr>
                                      <p:to>
                                        <p:strVal val="visible"/>
                                      </p:to>
                                    </p:set>
                                    <p:animEffect transition="in" filter="fade">
                                      <p:cBhvr>
                                        <p:cTn id="85"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438</Words>
  <Application>Microsoft Office PowerPoint</Application>
  <PresentationFormat>Widescreen</PresentationFormat>
  <Paragraphs>84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Calibri</vt:lpstr>
      <vt:lpstr>Arial</vt:lpstr>
      <vt:lpstr>Stardos 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dc:creator>
  <cp:lastModifiedBy>HP</cp:lastModifiedBy>
  <cp:revision>1</cp:revision>
  <dcterms:created xsi:type="dcterms:W3CDTF">2021-06-04T10:17:52Z</dcterms:created>
  <dcterms:modified xsi:type="dcterms:W3CDTF">2024-11-10T13:20:05Z</dcterms:modified>
</cp:coreProperties>
</file>