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1" r:id="rId2"/>
  </p:sldMasterIdLst>
  <p:notesMasterIdLst>
    <p:notesMasterId r:id="rId23"/>
  </p:notesMasterIdLst>
  <p:sldIdLst>
    <p:sldId id="263" r:id="rId3"/>
    <p:sldId id="291" r:id="rId4"/>
    <p:sldId id="292" r:id="rId5"/>
    <p:sldId id="293" r:id="rId6"/>
    <p:sldId id="294" r:id="rId7"/>
    <p:sldId id="295" r:id="rId8"/>
    <p:sldId id="257" r:id="rId9"/>
    <p:sldId id="285" r:id="rId10"/>
    <p:sldId id="300" r:id="rId11"/>
    <p:sldId id="299" r:id="rId12"/>
    <p:sldId id="286" r:id="rId13"/>
    <p:sldId id="297" r:id="rId14"/>
    <p:sldId id="296" r:id="rId15"/>
    <p:sldId id="289" r:id="rId16"/>
    <p:sldId id="298" r:id="rId17"/>
    <p:sldId id="290" r:id="rId18"/>
    <p:sldId id="258" r:id="rId19"/>
    <p:sldId id="259" r:id="rId20"/>
    <p:sldId id="301" r:id="rId21"/>
    <p:sldId id="283" r:id="rId22"/>
  </p:sldIdLst>
  <p:sldSz cx="12192000" cy="6858000"/>
  <p:notesSz cx="6858000" cy="9144000"/>
  <p:embeddedFontLst>
    <p:embeddedFont>
      <p:font typeface="#9Slide05 IcielRukola" panose="02000506050000020003" pitchFamily="2" charset="77"/>
      <p:regular r:id="rId24"/>
    </p:embeddedFont>
    <p:embeddedFont>
      <p:font typeface="#9Slide07 HoneyCream" pitchFamily="2" charset="77"/>
      <p:regular r:id="rId25"/>
    </p:embeddedFont>
    <p:embeddedFont>
      <p:font typeface="#9Slide07 SVNDessert Menu Scrip" pitchFamily="2" charset="77"/>
      <p:regular r:id="rId26"/>
    </p:embeddedFont>
    <p:embeddedFont>
      <p:font typeface="Calibri" panose="020F0502020204030204" pitchFamily="34" charset="0"/>
      <p:regular r:id="rId27"/>
      <p:bold r:id="rId28"/>
      <p:italic r:id="rId29"/>
      <p:boldItalic r:id="rId30"/>
    </p:embeddedFont>
    <p:embeddedFont>
      <p:font typeface="Calibri Light" panose="020F0302020204030204" pitchFamily="34" charset="0"/>
      <p:regular r:id="rId31"/>
      <p:italic r:id="rId32"/>
    </p:embeddedFont>
    <p:embeddedFont>
      <p:font typeface="SVN-Channel" panose="02040603050506020204" pitchFamily="18" charset="0"/>
      <p:regular r:id="rId33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F8A6A"/>
    <a:srgbClr val="E3A2A8"/>
    <a:srgbClr val="EBACD2"/>
    <a:srgbClr val="FB9868"/>
    <a:srgbClr val="EBA061"/>
    <a:srgbClr val="36A080"/>
    <a:srgbClr val="5B9B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2" autoAdjust="0"/>
    <p:restoredTop sz="94660"/>
  </p:normalViewPr>
  <p:slideViewPr>
    <p:cSldViewPr snapToGrid="0">
      <p:cViewPr>
        <p:scale>
          <a:sx n="101" d="100"/>
          <a:sy n="101" d="100"/>
        </p:scale>
        <p:origin x="496" y="3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3.fntdata"/><Relationship Id="rId21" Type="http://schemas.openxmlformats.org/officeDocument/2006/relationships/slide" Target="slides/slide19.xml"/><Relationship Id="rId34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8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viewProps" Target="view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33CE6E-46A9-4998-B828-2A2FBBB72E2B}" type="datetimeFigureOut">
              <a:rPr lang="en-US" smtClean="0"/>
              <a:t>9/18/23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4CC996-A675-4E21-BA5E-6A527C0807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34426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7113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92190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73551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47483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15519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49366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784424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98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78600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94695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D7D330-FAE0-494A-829F-1262A62E15A3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10327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9/18/23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6597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9/18/23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3363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9/18/23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1293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7_标题幻灯片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A39F22D8-0D2D-051E-26C6-7F4A2A53E4D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3" name="圆角矩形 52"/>
          <p:cNvSpPr/>
          <p:nvPr userDrawn="1"/>
        </p:nvSpPr>
        <p:spPr>
          <a:xfrm>
            <a:off x="800100" y="777240"/>
            <a:ext cx="10591800" cy="5257800"/>
          </a:xfrm>
          <a:prstGeom prst="roundRect">
            <a:avLst>
              <a:gd name="adj" fmla="val 4202"/>
            </a:avLst>
          </a:prstGeom>
          <a:solidFill>
            <a:schemeClr val="accent1">
              <a:alpha val="48000"/>
            </a:schemeClr>
          </a:solidFill>
          <a:ln>
            <a:noFill/>
          </a:ln>
          <a:effectLst>
            <a:glow rad="101600">
              <a:srgbClr val="8ECCAB">
                <a:alpha val="40000"/>
              </a:srgbClr>
            </a:glow>
            <a:outerShdw blurRad="165100" dist="127000" sx="105000" sy="105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圆角矩形 53"/>
          <p:cNvSpPr/>
          <p:nvPr userDrawn="1"/>
        </p:nvSpPr>
        <p:spPr>
          <a:xfrm>
            <a:off x="964565" y="950595"/>
            <a:ext cx="10262870" cy="4956175"/>
          </a:xfrm>
          <a:prstGeom prst="roundRect">
            <a:avLst>
              <a:gd name="adj" fmla="val 420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5B5ECD8B-DBBB-4CD5-28BF-8C8B878FB4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5197962"/>
            <a:ext cx="4079631" cy="1660038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B87B2827-DE17-F0E9-C5E4-B39CD60728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101559" y="5519195"/>
            <a:ext cx="3090441" cy="1338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418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3309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9892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7247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73273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9983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0144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062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9/18/23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6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093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4848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8455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4911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1433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883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4799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9/18/23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3757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9/18/23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57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9/18/23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1276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9/18/23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5783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9/18/23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1814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1DC6F0F-2758-4F27-858B-181F3C8E2581}" type="datetimeFigureOut">
              <a:rPr lang="en-US" smtClean="0"/>
              <a:t>9/18/23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DD50758-07CA-42EE-8117-51F554AE6C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4321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image" Target="../media/image4.png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249162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21" name="TextBox 20"/>
          <p:cNvSpPr txBox="1"/>
          <p:nvPr userDrawn="1"/>
        </p:nvSpPr>
        <p:spPr>
          <a:xfrm>
            <a:off x="145903" y="6488668"/>
            <a:ext cx="8755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90000"/>
                  </a:srgbClr>
                </a:solidFill>
                <a:effectLst/>
                <a:uLnTx/>
                <a:uFillTx/>
                <a:latin typeface="#9Slide05 IcielRukola" panose="02000506050000020003" pitchFamily="2" charset="0"/>
                <a:ea typeface="+mn-ea"/>
                <a:cs typeface="+mn-cs"/>
              </a:rPr>
              <a:t>HongLinh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90000"/>
                </a:srgbClr>
              </a:solidFill>
              <a:effectLst/>
              <a:uLnTx/>
              <a:uFillTx/>
              <a:latin typeface="#9Slide05 IcielRukola" panose="02000506050000020003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008505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2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2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png"/><Relationship Id="rId5" Type="http://schemas.openxmlformats.org/officeDocument/2006/relationships/image" Target="../media/image24.png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27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6.png"/><Relationship Id="rId7" Type="http://schemas.openxmlformats.org/officeDocument/2006/relationships/image" Target="../media/image1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8.png"/><Relationship Id="rId4" Type="http://schemas.openxmlformats.org/officeDocument/2006/relationships/image" Target="../media/image1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14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2.wdp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5.png"/><Relationship Id="rId7" Type="http://schemas.openxmlformats.org/officeDocument/2006/relationships/image" Target="../media/image1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8.png"/><Relationship Id="rId10" Type="http://schemas.openxmlformats.org/officeDocument/2006/relationships/image" Target="../media/image21.png"/><Relationship Id="rId4" Type="http://schemas.openxmlformats.org/officeDocument/2006/relationships/image" Target="../media/image16.png"/><Relationship Id="rId9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677" y="1812156"/>
            <a:ext cx="782730" cy="782730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AC4780AC-62A9-11BA-2CFD-07802750100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5938" y="3147308"/>
            <a:ext cx="4236835" cy="423683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58184" y="2203521"/>
            <a:ext cx="10549812" cy="2351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9056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66218"/>
            <a:ext cx="12192000" cy="6898511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sp>
        <p:nvSpPr>
          <p:cNvPr id="10" name="圆角矩形 1"/>
          <p:cNvSpPr/>
          <p:nvPr/>
        </p:nvSpPr>
        <p:spPr>
          <a:xfrm>
            <a:off x="1716756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65 237</a:t>
            </a:r>
          </a:p>
        </p:txBody>
      </p:sp>
      <p:sp>
        <p:nvSpPr>
          <p:cNvPr id="12" name="圆角矩形 1"/>
          <p:cNvSpPr/>
          <p:nvPr/>
        </p:nvSpPr>
        <p:spPr>
          <a:xfrm>
            <a:off x="4003160" y="1318821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63 794</a:t>
            </a:r>
          </a:p>
        </p:txBody>
      </p:sp>
      <p:sp>
        <p:nvSpPr>
          <p:cNvPr id="13" name="圆角矩形 1"/>
          <p:cNvSpPr/>
          <p:nvPr/>
        </p:nvSpPr>
        <p:spPr>
          <a:xfrm>
            <a:off x="6289564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66 053</a:t>
            </a:r>
          </a:p>
        </p:txBody>
      </p:sp>
      <p:sp>
        <p:nvSpPr>
          <p:cNvPr id="15" name="圆角矩形 1"/>
          <p:cNvSpPr/>
          <p:nvPr/>
        </p:nvSpPr>
        <p:spPr>
          <a:xfrm>
            <a:off x="8575123" y="1318820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59 872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29473" y="1987219"/>
            <a:ext cx="10133053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000" b="1" dirty="0">
                <a:cs typeface="+mn-ea"/>
                <a:sym typeface="+mn-lt"/>
              </a:rPr>
              <a:t>a) </a:t>
            </a: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,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nào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là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chẵn</a:t>
            </a:r>
            <a:r>
              <a:rPr lang="en-US" altLang="zh-CN" sz="3000" b="1" dirty="0">
                <a:cs typeface="+mn-ea"/>
                <a:sym typeface="+mn-lt"/>
              </a:rPr>
              <a:t>,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nào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là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lẻ</a:t>
            </a:r>
            <a:r>
              <a:rPr lang="en-US" altLang="zh-CN" sz="3000" b="1" dirty="0">
                <a:cs typeface="+mn-ea"/>
                <a:sym typeface="+mn-lt"/>
              </a:rPr>
              <a:t>?</a:t>
            </a:r>
          </a:p>
          <a:p>
            <a:pPr lvl="0"/>
            <a:endParaRPr lang="en-US" altLang="zh-CN" sz="3000" b="1" dirty="0">
              <a:cs typeface="+mn-ea"/>
              <a:sym typeface="+mn-lt"/>
            </a:endParaRPr>
          </a:p>
          <a:p>
            <a:pPr lvl="0"/>
            <a:r>
              <a:rPr lang="en-US" altLang="zh-CN" sz="3000" b="1" dirty="0">
                <a:cs typeface="+mn-ea"/>
                <a:sym typeface="+mn-lt"/>
              </a:rPr>
              <a:t>b) </a:t>
            </a:r>
            <a:r>
              <a:rPr lang="en-US" altLang="zh-CN" sz="3000" b="1" dirty="0" err="1">
                <a:cs typeface="+mn-ea"/>
                <a:sym typeface="+mn-lt"/>
              </a:rPr>
              <a:t>Viết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theo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thứ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tự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từ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bé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lớn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  <a:p>
            <a:pPr lvl="0"/>
            <a:endParaRPr lang="en-US" altLang="zh-CN" sz="3000" b="1" dirty="0">
              <a:cs typeface="+mn-ea"/>
              <a:sym typeface="+mn-lt"/>
            </a:endParaRPr>
          </a:p>
          <a:p>
            <a:pPr lvl="0"/>
            <a:r>
              <a:rPr lang="en-US" altLang="zh-CN" sz="3000" b="1" dirty="0">
                <a:cs typeface="+mn-ea"/>
                <a:sym typeface="+mn-lt"/>
              </a:rPr>
              <a:t>c) </a:t>
            </a:r>
            <a:r>
              <a:rPr lang="en-US" altLang="zh-CN" sz="3000" b="1" dirty="0" err="1">
                <a:cs typeface="+mn-ea"/>
                <a:sym typeface="+mn-lt"/>
              </a:rPr>
              <a:t>Làm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tròn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bé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nhất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hàng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chục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  <a:p>
            <a:pPr lvl="0"/>
            <a:endParaRPr lang="en-US" altLang="zh-CN" sz="3000" b="1" dirty="0">
              <a:cs typeface="+mn-ea"/>
              <a:sym typeface="+mn-lt"/>
            </a:endParaRPr>
          </a:p>
          <a:p>
            <a:pPr lvl="0"/>
            <a:r>
              <a:rPr lang="en-US" altLang="zh-CN" sz="3000" b="1" dirty="0">
                <a:cs typeface="+mn-ea"/>
                <a:sym typeface="+mn-lt"/>
              </a:rPr>
              <a:t>d) </a:t>
            </a:r>
            <a:r>
              <a:rPr lang="en-US" altLang="zh-CN" sz="3000" b="1" dirty="0" err="1">
                <a:cs typeface="+mn-ea"/>
                <a:sym typeface="+mn-lt"/>
              </a:rPr>
              <a:t>Làm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tròn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lớn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nhất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hàng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chục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nghìn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</p:txBody>
      </p:sp>
      <p:sp>
        <p:nvSpPr>
          <p:cNvPr id="17" name="圆角矩形 1"/>
          <p:cNvSpPr/>
          <p:nvPr/>
        </p:nvSpPr>
        <p:spPr>
          <a:xfrm>
            <a:off x="1444999" y="2516569"/>
            <a:ext cx="4330236" cy="433044"/>
          </a:xfrm>
          <a:prstGeom prst="roundRect">
            <a:avLst>
              <a:gd name="adj" fmla="val 50000"/>
            </a:avLst>
          </a:prstGeom>
          <a:solidFill>
            <a:srgbClr val="FB9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 err="1">
                <a:solidFill>
                  <a:schemeClr val="bg1"/>
                </a:solidFill>
                <a:cs typeface="+mn-ea"/>
                <a:sym typeface="+mn-lt"/>
              </a:rPr>
              <a:t>Số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3200" dirty="0" err="1">
                <a:solidFill>
                  <a:schemeClr val="bg1"/>
                </a:solidFill>
                <a:cs typeface="+mn-ea"/>
                <a:sym typeface="+mn-lt"/>
              </a:rPr>
              <a:t>chẵn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: 63 794, 59 872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6249623" y="2504346"/>
            <a:ext cx="3820352" cy="433044"/>
          </a:xfrm>
          <a:prstGeom prst="roundRect">
            <a:avLst>
              <a:gd name="adj" fmla="val 50000"/>
            </a:avLst>
          </a:prstGeom>
          <a:solidFill>
            <a:srgbClr val="FB98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/>
            <a:r>
              <a:rPr lang="en-US" altLang="zh-CN" sz="3200" dirty="0" err="1">
                <a:solidFill>
                  <a:schemeClr val="bg1"/>
                </a:solidFill>
                <a:cs typeface="+mn-ea"/>
                <a:sym typeface="+mn-lt"/>
              </a:rPr>
              <a:t>Số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 </a:t>
            </a:r>
            <a:r>
              <a:rPr lang="en-US" altLang="zh-CN" sz="3200" dirty="0" err="1">
                <a:solidFill>
                  <a:schemeClr val="bg1"/>
                </a:solidFill>
                <a:cs typeface="+mn-ea"/>
                <a:sym typeface="+mn-lt"/>
              </a:rPr>
              <a:t>lẻ</a:t>
            </a: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: 65 237, 66 053</a:t>
            </a:r>
          </a:p>
        </p:txBody>
      </p:sp>
      <p:sp>
        <p:nvSpPr>
          <p:cNvPr id="19" name="圆角矩形 1"/>
          <p:cNvSpPr/>
          <p:nvPr/>
        </p:nvSpPr>
        <p:spPr>
          <a:xfrm>
            <a:off x="1444999" y="3475756"/>
            <a:ext cx="5430363" cy="433044"/>
          </a:xfrm>
          <a:prstGeom prst="roundRect">
            <a:avLst>
              <a:gd name="adj" fmla="val 50000"/>
            </a:avLst>
          </a:prstGeom>
          <a:solidFill>
            <a:srgbClr val="EBAC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59 872, 63 794, 65 237, 66 053 </a:t>
            </a:r>
          </a:p>
        </p:txBody>
      </p:sp>
      <p:sp>
        <p:nvSpPr>
          <p:cNvPr id="20" name="圆角矩形 1"/>
          <p:cNvSpPr/>
          <p:nvPr/>
        </p:nvSpPr>
        <p:spPr>
          <a:xfrm>
            <a:off x="1444999" y="4378527"/>
            <a:ext cx="3190294" cy="433044"/>
          </a:xfrm>
          <a:prstGeom prst="roundRect">
            <a:avLst>
              <a:gd name="adj" fmla="val 50000"/>
            </a:avLst>
          </a:prstGeom>
          <a:solidFill>
            <a:srgbClr val="E3A2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59 872 -&gt; 59 870 </a:t>
            </a:r>
          </a:p>
        </p:txBody>
      </p:sp>
      <p:sp>
        <p:nvSpPr>
          <p:cNvPr id="21" name="圆角矩形 1"/>
          <p:cNvSpPr/>
          <p:nvPr/>
        </p:nvSpPr>
        <p:spPr>
          <a:xfrm>
            <a:off x="1444999" y="5278736"/>
            <a:ext cx="3190294" cy="433044"/>
          </a:xfrm>
          <a:prstGeom prst="roundRect">
            <a:avLst>
              <a:gd name="adj" fmla="val 50000"/>
            </a:avLst>
          </a:prstGeom>
          <a:solidFill>
            <a:srgbClr val="AF8A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66 053 -&gt; 70 000</a:t>
            </a:r>
          </a:p>
        </p:txBody>
      </p:sp>
    </p:spTree>
    <p:extLst>
      <p:ext uri="{BB962C8B-B14F-4D97-AF65-F5344CB8AC3E}">
        <p14:creationId xmlns:p14="http://schemas.microsoft.com/office/powerpoint/2010/main" val="623320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  <p:bldP spid="15" grpId="0" animBg="1"/>
      <p:bldP spid="16" grpId="0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59022" y="1275301"/>
            <a:ext cx="4618108" cy="637046"/>
            <a:chOff x="1147447" y="988291"/>
            <a:chExt cx="4618108" cy="63704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2" name="圆角矩形 1"/>
          <p:cNvSpPr/>
          <p:nvPr/>
        </p:nvSpPr>
        <p:spPr>
          <a:xfrm>
            <a:off x="2546294" y="2232829"/>
            <a:ext cx="2862578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63 758 – 5 364</a:t>
            </a:r>
          </a:p>
        </p:txBody>
      </p:sp>
      <p:sp>
        <p:nvSpPr>
          <p:cNvPr id="9" name="圆角矩形 1"/>
          <p:cNvSpPr/>
          <p:nvPr/>
        </p:nvSpPr>
        <p:spPr>
          <a:xfrm>
            <a:off x="7097637" y="2232829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37 429 + 49 235</a:t>
            </a:r>
          </a:p>
        </p:txBody>
      </p:sp>
      <p:sp>
        <p:nvSpPr>
          <p:cNvPr id="10" name="圆角矩形 1"/>
          <p:cNvSpPr/>
          <p:nvPr/>
        </p:nvSpPr>
        <p:spPr>
          <a:xfrm>
            <a:off x="2467856" y="3481205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8 107 x 9</a:t>
            </a:r>
          </a:p>
        </p:txBody>
      </p:sp>
      <p:sp>
        <p:nvSpPr>
          <p:cNvPr id="11" name="圆角矩形 1"/>
          <p:cNvSpPr/>
          <p:nvPr/>
        </p:nvSpPr>
        <p:spPr>
          <a:xfrm>
            <a:off x="7097637" y="3470700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43 652 : 7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3977583" y="2710848"/>
            <a:ext cx="4236835" cy="4844506"/>
            <a:chOff x="4078309" y="2641400"/>
            <a:chExt cx="4236835" cy="4844506"/>
          </a:xfrm>
        </p:grpSpPr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15" name="Cloud Callout 14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/>
                <a:t>Làm</a:t>
              </a:r>
              <a:r>
                <a:rPr lang="en-US" sz="2800" b="1" dirty="0"/>
                <a:t> </a:t>
              </a:r>
              <a:r>
                <a:rPr lang="en-US" sz="2800" b="1" dirty="0" err="1"/>
                <a:t>bài</a:t>
              </a:r>
              <a:r>
                <a:rPr lang="en-US" sz="2800" b="1" dirty="0"/>
                <a:t> </a:t>
              </a:r>
              <a:r>
                <a:rPr lang="en-US" sz="2800" b="1" dirty="0" err="1"/>
                <a:t>vào</a:t>
              </a:r>
              <a:r>
                <a:rPr lang="en-US" sz="2800" b="1" dirty="0"/>
                <a:t> </a:t>
              </a:r>
              <a:r>
                <a:rPr lang="en-US" sz="2800" b="1" dirty="0" err="1"/>
                <a:t>vở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4094931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sp>
        <p:nvSpPr>
          <p:cNvPr id="27" name="圆角矩形 1"/>
          <p:cNvSpPr/>
          <p:nvPr/>
        </p:nvSpPr>
        <p:spPr>
          <a:xfrm>
            <a:off x="2145709" y="1810958"/>
            <a:ext cx="2862578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63 758 – 5 364</a:t>
            </a:r>
          </a:p>
        </p:txBody>
      </p:sp>
      <p:sp>
        <p:nvSpPr>
          <p:cNvPr id="29" name="圆角矩形 1"/>
          <p:cNvSpPr/>
          <p:nvPr/>
        </p:nvSpPr>
        <p:spPr>
          <a:xfrm>
            <a:off x="6415139" y="1821462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37 429 + 49 235</a:t>
            </a:r>
          </a:p>
        </p:txBody>
      </p:sp>
      <p:grpSp>
        <p:nvGrpSpPr>
          <p:cNvPr id="3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4618108" cy="637046"/>
            <a:chOff x="1147447" y="988291"/>
            <a:chExt cx="4618108" cy="637046"/>
          </a:xfrm>
        </p:grpSpPr>
        <p:sp>
          <p:nvSpPr>
            <p:cNvPr id="3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3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grpSp>
        <p:nvGrpSpPr>
          <p:cNvPr id="37" name="Group 36"/>
          <p:cNvGrpSpPr/>
          <p:nvPr/>
        </p:nvGrpSpPr>
        <p:grpSpPr>
          <a:xfrm>
            <a:off x="1718421" y="2726477"/>
            <a:ext cx="2662268" cy="2308324"/>
            <a:chOff x="1919790" y="2262182"/>
            <a:chExt cx="2662268" cy="2308324"/>
          </a:xfrm>
        </p:grpSpPr>
        <p:sp>
          <p:nvSpPr>
            <p:cNvPr id="38" name="Rectangle 37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63 758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   5 364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58 394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2123856" y="2537461"/>
              <a:ext cx="8953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-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395278" y="2671654"/>
            <a:ext cx="2662268" cy="2308324"/>
            <a:chOff x="1919790" y="2262182"/>
            <a:chExt cx="2662268" cy="2308324"/>
          </a:xfrm>
        </p:grpSpPr>
        <p:sp>
          <p:nvSpPr>
            <p:cNvPr id="41" name="Rectangle 40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37 429 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49 235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86 664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2123856" y="2537461"/>
              <a:ext cx="8953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800" b="1" kern="0" dirty="0">
                  <a:solidFill>
                    <a:srgbClr val="FB9868"/>
                  </a:solidFill>
                </a:rPr>
                <a:t>+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8715737" y="2936278"/>
            <a:ext cx="3680329" cy="4569041"/>
            <a:chOff x="4078309" y="2641400"/>
            <a:chExt cx="4236835" cy="4844506"/>
          </a:xfrm>
        </p:grpSpPr>
        <p:pic>
          <p:nvPicPr>
            <p:cNvPr id="44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45" name="Cloud Callout 44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/>
                <a:t>Chia </a:t>
              </a:r>
              <a:r>
                <a:rPr lang="en-US" sz="2800" b="1" dirty="0" err="1"/>
                <a:t>sẻ</a:t>
              </a:r>
              <a:r>
                <a:rPr lang="en-US" sz="2800" b="1" dirty="0"/>
                <a:t> </a:t>
              </a:r>
              <a:r>
                <a:rPr lang="en-US" sz="2800" b="1" dirty="0" err="1"/>
                <a:t>kết</a:t>
              </a:r>
              <a:r>
                <a:rPr lang="en-US" sz="2800" b="1" dirty="0"/>
                <a:t> </a:t>
              </a:r>
              <a:r>
                <a:rPr lang="en-US" sz="2800" b="1" dirty="0" err="1"/>
                <a:t>quả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374084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grpSp>
        <p:nvGrpSpPr>
          <p:cNvPr id="10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927528" y="895694"/>
            <a:ext cx="4618108" cy="637046"/>
            <a:chOff x="1147447" y="988291"/>
            <a:chExt cx="4618108" cy="637046"/>
          </a:xfrm>
        </p:grpSpPr>
        <p:sp>
          <p:nvSpPr>
            <p:cNvPr id="12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4047134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2.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Đặt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rồi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tính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13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15" name="圆角矩形 1"/>
          <p:cNvSpPr/>
          <p:nvPr/>
        </p:nvSpPr>
        <p:spPr>
          <a:xfrm>
            <a:off x="1837827" y="1723802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8 107 x 9</a:t>
            </a:r>
          </a:p>
        </p:txBody>
      </p:sp>
      <p:sp>
        <p:nvSpPr>
          <p:cNvPr id="16" name="圆角矩形 1"/>
          <p:cNvSpPr/>
          <p:nvPr/>
        </p:nvSpPr>
        <p:spPr>
          <a:xfrm>
            <a:off x="6185695" y="1723801"/>
            <a:ext cx="3019454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43 652 : 7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041316" y="2601373"/>
            <a:ext cx="2154018" cy="2308324"/>
            <a:chOff x="1653923" y="2262182"/>
            <a:chExt cx="2928135" cy="2308324"/>
          </a:xfrm>
        </p:grpSpPr>
        <p:sp>
          <p:nvSpPr>
            <p:cNvPr id="18" name="Rectangle 17"/>
            <p:cNvSpPr/>
            <p:nvPr/>
          </p:nvSpPr>
          <p:spPr>
            <a:xfrm>
              <a:off x="1919790" y="2262182"/>
              <a:ext cx="2662268" cy="230832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8 107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sng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          9</a:t>
              </a: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72 963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1653923" y="2627452"/>
              <a:ext cx="895351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>
                    <a:noFill/>
                  </a:ln>
                  <a:solidFill>
                    <a:srgbClr val="FB9868"/>
                  </a:solidFill>
                  <a:effectLst/>
                  <a:uLnTx/>
                  <a:uFillTx/>
                </a:rPr>
                <a:t>x</a:t>
              </a:r>
              <a:endPara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B9868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020015" y="2601373"/>
            <a:ext cx="3669240" cy="3379495"/>
            <a:chOff x="8228119" y="3375325"/>
            <a:chExt cx="3669240" cy="3379495"/>
          </a:xfrm>
        </p:grpSpPr>
        <p:grpSp>
          <p:nvGrpSpPr>
            <p:cNvPr id="21" name="Group 20"/>
            <p:cNvGrpSpPr/>
            <p:nvPr/>
          </p:nvGrpSpPr>
          <p:grpSpPr>
            <a:xfrm>
              <a:off x="8228119" y="3375325"/>
              <a:ext cx="3669240" cy="3379495"/>
              <a:chOff x="1291700" y="1811482"/>
              <a:chExt cx="3669240" cy="3379495"/>
            </a:xfrm>
          </p:grpSpPr>
          <p:sp>
            <p:nvSpPr>
              <p:cNvPr id="23" name="TextBox 22"/>
              <p:cNvSpPr txBox="1"/>
              <p:nvPr/>
            </p:nvSpPr>
            <p:spPr>
              <a:xfrm>
                <a:off x="3312042" y="1811482"/>
                <a:ext cx="82423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7</a:t>
                </a: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3373073" y="2542234"/>
                <a:ext cx="1587867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6236</a:t>
                </a:r>
                <a:endParaRPr lang="en-US" sz="4800" b="1" kern="0" dirty="0">
                  <a:solidFill>
                    <a:srgbClr val="FB9868"/>
                  </a:solidFill>
                  <a:ea typeface="Cambria" panose="02040503050406030204" pitchFamily="18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291700" y="1821074"/>
                <a:ext cx="206232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43 652</a:t>
                </a:r>
              </a:p>
            </p:txBody>
          </p:sp>
          <p:grpSp>
            <p:nvGrpSpPr>
              <p:cNvPr id="26" name="Group 25"/>
              <p:cNvGrpSpPr/>
              <p:nvPr/>
            </p:nvGrpSpPr>
            <p:grpSpPr>
              <a:xfrm>
                <a:off x="3362596" y="1924013"/>
                <a:ext cx="1498392" cy="1324353"/>
                <a:chOff x="6096000" y="1051768"/>
                <a:chExt cx="1498392" cy="1324353"/>
              </a:xfrm>
            </p:grpSpPr>
            <p:cxnSp>
              <p:nvCxnSpPr>
                <p:cNvPr id="32" name="Straight Connector 31"/>
                <p:cNvCxnSpPr/>
                <p:nvPr/>
              </p:nvCxnSpPr>
              <p:spPr>
                <a:xfrm>
                  <a:off x="6096000" y="1051768"/>
                  <a:ext cx="10477" cy="1324353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B9868"/>
                  </a:solidFill>
                  <a:prstDash val="solid"/>
                  <a:miter lim="800000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>
                <a:xfrm>
                  <a:off x="6096000" y="1641048"/>
                  <a:ext cx="1498392" cy="0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rgbClr val="FB9868"/>
                  </a:solidFill>
                  <a:prstDash val="solid"/>
                  <a:miter lim="800000"/>
                </a:ln>
                <a:effectLst/>
              </p:spPr>
            </p:cxnSp>
          </p:grpSp>
          <p:sp>
            <p:nvSpPr>
              <p:cNvPr id="28" name="TextBox 27"/>
              <p:cNvSpPr txBox="1"/>
              <p:nvPr/>
            </p:nvSpPr>
            <p:spPr>
              <a:xfrm>
                <a:off x="1610644" y="2542233"/>
                <a:ext cx="110128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1 6</a:t>
                </a: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2720090" y="4359980"/>
                <a:ext cx="865192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0</a:t>
                </a: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2169860" y="3136473"/>
                <a:ext cx="830425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defRPr/>
                </a:pPr>
                <a:r>
                  <a:rPr lang="en-US" sz="4800" b="1" kern="0" dirty="0">
                    <a:solidFill>
                      <a:srgbClr val="FB9868"/>
                    </a:solidFill>
                    <a:ea typeface="Cambria" panose="02040503050406030204" pitchFamily="18" charset="0"/>
                    <a:cs typeface="Calibri" panose="020F0502020204030204" pitchFamily="34" charset="0"/>
                  </a:rPr>
                  <a:t>25</a:t>
                </a:r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9450596" y="5312070"/>
              <a:ext cx="83042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4800" b="1" kern="0" dirty="0">
                  <a:solidFill>
                    <a:srgbClr val="FB9868"/>
                  </a:solidFill>
                  <a:ea typeface="Cambria" panose="02040503050406030204" pitchFamily="18" charset="0"/>
                  <a:cs typeface="Calibri" panose="020F0502020204030204" pitchFamily="34" charset="0"/>
                </a:rPr>
                <a:t>42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8715737" y="2936278"/>
            <a:ext cx="3680329" cy="4569041"/>
            <a:chOff x="4078309" y="2641400"/>
            <a:chExt cx="4236835" cy="4844506"/>
          </a:xfrm>
        </p:grpSpPr>
        <p:pic>
          <p:nvPicPr>
            <p:cNvPr id="35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8309" y="3249071"/>
              <a:ext cx="4236835" cy="4236835"/>
            </a:xfrm>
            <a:prstGeom prst="rect">
              <a:avLst/>
            </a:prstGeom>
          </p:spPr>
        </p:pic>
        <p:sp>
          <p:nvSpPr>
            <p:cNvPr id="36" name="Cloud Callout 35"/>
            <p:cNvSpPr/>
            <p:nvPr/>
          </p:nvSpPr>
          <p:spPr>
            <a:xfrm>
              <a:off x="5083968" y="2641400"/>
              <a:ext cx="2696901" cy="1215342"/>
            </a:xfrm>
            <a:prstGeom prst="cloudCallout">
              <a:avLst>
                <a:gd name="adj1" fmla="val -15254"/>
                <a:gd name="adj2" fmla="val 96786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/>
                <a:t>Chia </a:t>
              </a:r>
              <a:r>
                <a:rPr lang="en-US" sz="2800" b="1" dirty="0" err="1"/>
                <a:t>sẻ</a:t>
              </a:r>
              <a:r>
                <a:rPr lang="en-US" sz="2800" b="1" dirty="0"/>
                <a:t> </a:t>
              </a:r>
              <a:r>
                <a:rPr lang="en-US" sz="2800" b="1" dirty="0" err="1"/>
                <a:t>kết</a:t>
              </a:r>
              <a:r>
                <a:rPr lang="en-US" sz="2800" b="1" dirty="0"/>
                <a:t> </a:t>
              </a:r>
              <a:r>
                <a:rPr lang="en-US" sz="2800" b="1" dirty="0" err="1"/>
                <a:t>quả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24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7604668" cy="1621931"/>
            <a:chOff x="1147447" y="988291"/>
            <a:chExt cx="7604668" cy="1621931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703369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/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3.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Giá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trị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của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mỗi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biểu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thức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dưới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đây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là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tiền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tiết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kiệm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(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đồng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)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của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mỗi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bạn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.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Hỏi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bạn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nào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nhiều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tiền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tiết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kiệm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C00000"/>
                  </a:solidFill>
                  <a:cs typeface="+mn-ea"/>
                  <a:sym typeface="+mn-lt"/>
                </a:rPr>
                <a:t>nhất</a:t>
              </a:r>
              <a:r>
                <a:rPr lang="en-US" altLang="zh-CN" sz="3200" b="1" dirty="0">
                  <a:solidFill>
                    <a:srgbClr val="C00000"/>
                  </a:solidFill>
                  <a:cs typeface="+mn-ea"/>
                  <a:sym typeface="+mn-lt"/>
                </a:rPr>
                <a:t>?</a:t>
              </a: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60"/>
          <a:stretch/>
        </p:blipFill>
        <p:spPr>
          <a:xfrm>
            <a:off x="1718419" y="2610222"/>
            <a:ext cx="8563714" cy="2981047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8752115" y="1131366"/>
            <a:ext cx="3417195" cy="2969379"/>
            <a:chOff x="3740359" y="1744683"/>
            <a:chExt cx="6450949" cy="5763870"/>
          </a:xfrm>
        </p:grpSpPr>
        <p:pic>
          <p:nvPicPr>
            <p:cNvPr id="9" name="图片 13">
              <a:extLst>
                <a:ext uri="{FF2B5EF4-FFF2-40B4-BE49-F238E27FC236}">
                  <a16:creationId xmlns:a16="http://schemas.microsoft.com/office/drawing/2014/main" id="{AC4780AC-62A9-11BA-2CFD-078027501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54473" y="3271718"/>
              <a:ext cx="4236835" cy="4236835"/>
            </a:xfrm>
            <a:prstGeom prst="rect">
              <a:avLst/>
            </a:prstGeom>
          </p:spPr>
        </p:pic>
        <p:sp>
          <p:nvSpPr>
            <p:cNvPr id="10" name="Cloud Callout 9"/>
            <p:cNvSpPr/>
            <p:nvPr/>
          </p:nvSpPr>
          <p:spPr>
            <a:xfrm>
              <a:off x="3740359" y="1744683"/>
              <a:ext cx="4912732" cy="2087708"/>
            </a:xfrm>
            <a:prstGeom prst="cloudCallout">
              <a:avLst>
                <a:gd name="adj1" fmla="val 1813"/>
                <a:gd name="adj2" fmla="val 89499"/>
              </a:avLst>
            </a:prstGeom>
            <a:solidFill>
              <a:srgbClr val="E3A2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/>
                <a:t>Thảo</a:t>
              </a:r>
              <a:r>
                <a:rPr lang="en-US" sz="2800" b="1" dirty="0"/>
                <a:t> </a:t>
              </a:r>
              <a:r>
                <a:rPr lang="en-US" sz="2800" b="1" dirty="0" err="1"/>
                <a:t>luận</a:t>
              </a:r>
              <a:r>
                <a:rPr lang="en-US" sz="2800" b="1" dirty="0"/>
                <a:t> </a:t>
              </a:r>
            </a:p>
            <a:p>
              <a:pPr algn="ctr"/>
              <a:r>
                <a:rPr lang="en-US" sz="2800" b="1" dirty="0" err="1"/>
                <a:t>nhóm</a:t>
              </a:r>
              <a:r>
                <a:rPr lang="en-US" sz="2800" b="1" dirty="0"/>
                <a:t> </a:t>
              </a:r>
              <a:r>
                <a:rPr lang="en-US" sz="2800" b="1" dirty="0" err="1"/>
                <a:t>đôi</a:t>
              </a:r>
              <a:endParaRPr lang="en-US" sz="28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26628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" r="760"/>
          <a:stretch/>
        </p:blipFill>
        <p:spPr>
          <a:xfrm>
            <a:off x="1145895" y="1387356"/>
            <a:ext cx="9688008" cy="2981047"/>
          </a:xfrm>
          <a:prstGeom prst="rect">
            <a:avLst/>
          </a:prstGeom>
        </p:spPr>
      </p:pic>
      <p:sp>
        <p:nvSpPr>
          <p:cNvPr id="18" name="圆角矩形 1"/>
          <p:cNvSpPr/>
          <p:nvPr/>
        </p:nvSpPr>
        <p:spPr>
          <a:xfrm>
            <a:off x="537678" y="4162370"/>
            <a:ext cx="3490190" cy="1073903"/>
          </a:xfrm>
          <a:prstGeom prst="roundRect">
            <a:avLst>
              <a:gd name="adj" fmla="val 50000"/>
            </a:avLst>
          </a:prstGeom>
          <a:solidFill>
            <a:srgbClr val="EBA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20 000 + 60 000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80 000</a:t>
            </a:r>
          </a:p>
        </p:txBody>
      </p:sp>
      <p:sp>
        <p:nvSpPr>
          <p:cNvPr id="19" name="圆角矩形 1"/>
          <p:cNvSpPr/>
          <p:nvPr/>
        </p:nvSpPr>
        <p:spPr>
          <a:xfrm>
            <a:off x="4298819" y="4155712"/>
            <a:ext cx="3594361" cy="1073903"/>
          </a:xfrm>
          <a:prstGeom prst="roundRect">
            <a:avLst>
              <a:gd name="adj" fmla="val 50000"/>
            </a:avLst>
          </a:prstGeom>
          <a:solidFill>
            <a:srgbClr val="E3A2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35 000 + 50 000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85 000</a:t>
            </a:r>
          </a:p>
        </p:txBody>
      </p:sp>
      <p:sp>
        <p:nvSpPr>
          <p:cNvPr id="20" name="圆角矩形 1"/>
          <p:cNvSpPr/>
          <p:nvPr/>
        </p:nvSpPr>
        <p:spPr>
          <a:xfrm>
            <a:off x="8027464" y="4162370"/>
            <a:ext cx="3594361" cy="1073903"/>
          </a:xfrm>
          <a:prstGeom prst="roundRect">
            <a:avLst>
              <a:gd name="adj" fmla="val 50000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50 000 + 18 000</a:t>
            </a:r>
          </a:p>
          <a:p>
            <a:pPr lvl="0">
              <a:buClrTx/>
              <a:buSzTx/>
              <a:buFontTx/>
            </a:pPr>
            <a:r>
              <a:rPr lang="en-US" altLang="zh-CN" sz="3200" dirty="0">
                <a:solidFill>
                  <a:schemeClr val="tx1"/>
                </a:solidFill>
                <a:cs typeface="+mn-ea"/>
                <a:sym typeface="+mn-lt"/>
              </a:rPr>
              <a:t>= 68 000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5819" y="4911424"/>
            <a:ext cx="1481470" cy="1611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028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9615042" cy="2114374"/>
            <a:chOff x="1147447" y="988291"/>
            <a:chExt cx="9615042" cy="2114374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904406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just"/>
              <a:r>
                <a:rPr lang="en-US" altLang="zh-CN" sz="3200" b="1" dirty="0" err="1">
                  <a:solidFill>
                    <a:schemeClr val="accent1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chemeClr val="accent1"/>
                  </a:solidFill>
                  <a:cs typeface="+mn-ea"/>
                  <a:sym typeface="+mn-lt"/>
                </a:rPr>
                <a:t> 4.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Một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trận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đấu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bóng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đá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37 636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vào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sân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xem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trực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tiếp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,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trong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đó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có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9 273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nữ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.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Hỏi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nam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nhiều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hơn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khán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giả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nữ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là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bao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nhiêu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5B9BD5"/>
                  </a:solidFill>
                  <a:cs typeface="+mn-ea"/>
                  <a:sym typeface="+mn-lt"/>
                </a:rPr>
                <a:t>người</a:t>
              </a:r>
              <a:r>
                <a:rPr lang="en-US" altLang="zh-CN" sz="3200" b="1" dirty="0">
                  <a:solidFill>
                    <a:srgbClr val="5B9BD5"/>
                  </a:solidFill>
                  <a:cs typeface="+mn-ea"/>
                  <a:sym typeface="+mn-lt"/>
                </a:rPr>
                <a:t>?</a:t>
              </a: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01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6164" y="2273481"/>
            <a:ext cx="782730" cy="782730"/>
          </a:xfrm>
          <a:prstGeom prst="rect">
            <a:avLst/>
          </a:prstGeom>
        </p:spPr>
      </p:pic>
      <p:sp>
        <p:nvSpPr>
          <p:cNvPr id="2" name="标题 1">
            <a:extLst>
              <a:ext uri="{FF2B5EF4-FFF2-40B4-BE49-F238E27FC236}">
                <a16:creationId xmlns:a16="http://schemas.microsoft.com/office/drawing/2014/main" id="{F78F77F9-FC0A-8C17-A961-AA1FF705F6A0}"/>
              </a:ext>
            </a:extLst>
          </p:cNvPr>
          <p:cNvSpPr txBox="1">
            <a:spLocks/>
          </p:cNvSpPr>
          <p:nvPr/>
        </p:nvSpPr>
        <p:spPr>
          <a:xfrm>
            <a:off x="1133948" y="1557647"/>
            <a:ext cx="2045326" cy="17316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zh-CN" b="1" dirty="0" err="1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Tóm</a:t>
            </a:r>
            <a:r>
              <a:rPr lang="en-US" altLang="zh-CN" b="1" dirty="0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 </a:t>
            </a:r>
            <a:r>
              <a:rPr lang="en-US" altLang="zh-CN" b="1" dirty="0" err="1">
                <a:solidFill>
                  <a:schemeClr val="accent1"/>
                </a:solidFill>
                <a:latin typeface="+mn-lt"/>
                <a:ea typeface="思源宋体 Medium" panose="02020500000000000000" pitchFamily="18" charset="-122"/>
                <a:cs typeface="+mn-ea"/>
                <a:sym typeface="+mn-lt"/>
              </a:rPr>
              <a:t>tắt</a:t>
            </a:r>
            <a:endParaRPr lang="zh-CN" altLang="en-US" b="1" dirty="0">
              <a:solidFill>
                <a:schemeClr val="accent1"/>
              </a:solidFill>
              <a:latin typeface="+mn-lt"/>
              <a:ea typeface="思源宋体 Medium" panose="02020500000000000000" pitchFamily="18" charset="-122"/>
              <a:cs typeface="+mn-ea"/>
              <a:sym typeface="+mn-lt"/>
            </a:endParaRPr>
          </a:p>
        </p:txBody>
      </p:sp>
      <p:pic>
        <p:nvPicPr>
          <p:cNvPr id="36" name="图片 35">
            <a:extLst>
              <a:ext uri="{FF2B5EF4-FFF2-40B4-BE49-F238E27FC236}">
                <a16:creationId xmlns:a16="http://schemas.microsoft.com/office/drawing/2014/main" id="{8C7D17C1-94DF-0DB3-660D-E2D2F5F40113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6555" y="3094673"/>
            <a:ext cx="3507725" cy="215867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3757483" y="2038789"/>
            <a:ext cx="9072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 err="1">
                <a:solidFill>
                  <a:srgbClr val="FB9868"/>
                </a:solidFill>
              </a:rPr>
              <a:t>Nữ</a:t>
            </a:r>
            <a:r>
              <a:rPr lang="en-US" sz="3600" dirty="0">
                <a:solidFill>
                  <a:srgbClr val="FB9868"/>
                </a:solidFill>
              </a:rPr>
              <a:t>:</a:t>
            </a:r>
          </a:p>
        </p:txBody>
      </p:sp>
      <p:cxnSp>
        <p:nvCxnSpPr>
          <p:cNvPr id="12" name="Straight Connector 11"/>
          <p:cNvCxnSpPr/>
          <p:nvPr/>
        </p:nvCxnSpPr>
        <p:spPr>
          <a:xfrm>
            <a:off x="4949286" y="2478469"/>
            <a:ext cx="2303362" cy="0"/>
          </a:xfrm>
          <a:prstGeom prst="line">
            <a:avLst/>
          </a:prstGeom>
          <a:ln w="38100">
            <a:solidFill>
              <a:srgbClr val="FB9868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3468336" y="2826093"/>
            <a:ext cx="11964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>
                <a:solidFill>
                  <a:srgbClr val="FB9868"/>
                </a:solidFill>
              </a:rPr>
              <a:t>Nam: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4949286" y="3258504"/>
            <a:ext cx="4009519" cy="1"/>
            <a:chOff x="4949286" y="3258504"/>
            <a:chExt cx="4009519" cy="1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4949286" y="3258504"/>
              <a:ext cx="2303362" cy="0"/>
            </a:xfrm>
            <a:prstGeom prst="line">
              <a:avLst/>
            </a:prstGeom>
            <a:ln w="38100">
              <a:solidFill>
                <a:srgbClr val="FB9868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 flipV="1">
              <a:off x="7252648" y="3258504"/>
              <a:ext cx="1706157" cy="1"/>
            </a:xfrm>
            <a:prstGeom prst="line">
              <a:avLst/>
            </a:prstGeom>
            <a:ln w="38100">
              <a:solidFill>
                <a:srgbClr val="FB9868"/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7" name="Straight Connector 36"/>
          <p:cNvCxnSpPr/>
          <p:nvPr/>
        </p:nvCxnSpPr>
        <p:spPr>
          <a:xfrm flipV="1">
            <a:off x="4949286" y="2478470"/>
            <a:ext cx="1" cy="780035"/>
          </a:xfrm>
          <a:prstGeom prst="line">
            <a:avLst/>
          </a:prstGeom>
          <a:ln w="38100">
            <a:solidFill>
              <a:srgbClr val="FB9868"/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V="1">
            <a:off x="7252647" y="2478469"/>
            <a:ext cx="1" cy="780035"/>
          </a:xfrm>
          <a:prstGeom prst="line">
            <a:avLst/>
          </a:prstGeom>
          <a:ln w="38100">
            <a:solidFill>
              <a:srgbClr val="FB9868"/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ight Brace 17"/>
          <p:cNvSpPr/>
          <p:nvPr/>
        </p:nvSpPr>
        <p:spPr>
          <a:xfrm>
            <a:off x="9164645" y="2057628"/>
            <a:ext cx="314989" cy="1290298"/>
          </a:xfrm>
          <a:prstGeom prst="rightBrace">
            <a:avLst>
              <a:gd name="adj1" fmla="val 57017"/>
              <a:gd name="adj2" fmla="val 52691"/>
            </a:avLst>
          </a:prstGeom>
          <a:ln w="28575">
            <a:solidFill>
              <a:srgbClr val="FB9868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9283118" y="2181286"/>
            <a:ext cx="18010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36A080"/>
                </a:solidFill>
              </a:rPr>
              <a:t>37 636</a:t>
            </a:r>
          </a:p>
          <a:p>
            <a:pPr algn="ctr"/>
            <a:r>
              <a:rPr lang="en-US" sz="3200" b="1" dirty="0" err="1">
                <a:solidFill>
                  <a:srgbClr val="36A080"/>
                </a:solidFill>
              </a:rPr>
              <a:t>khán</a:t>
            </a:r>
            <a:r>
              <a:rPr lang="en-US" sz="3200" b="1" dirty="0">
                <a:solidFill>
                  <a:srgbClr val="36A080"/>
                </a:solidFill>
              </a:rPr>
              <a:t> </a:t>
            </a:r>
            <a:r>
              <a:rPr lang="en-US" sz="3200" b="1" dirty="0" err="1">
                <a:solidFill>
                  <a:srgbClr val="36A080"/>
                </a:solidFill>
              </a:rPr>
              <a:t>giả</a:t>
            </a:r>
            <a:endParaRPr lang="en-US" sz="3200" b="1" dirty="0">
              <a:solidFill>
                <a:srgbClr val="36A080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010676" y="1820068"/>
            <a:ext cx="22445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3200" b="1" dirty="0">
                <a:solidFill>
                  <a:srgbClr val="36A080"/>
                </a:solidFill>
              </a:rPr>
              <a:t>9 273 </a:t>
            </a:r>
            <a:r>
              <a:rPr lang="en-US" sz="3200" b="1" dirty="0" err="1">
                <a:solidFill>
                  <a:srgbClr val="36A080"/>
                </a:solidFill>
              </a:rPr>
              <a:t>người</a:t>
            </a:r>
            <a:endParaRPr lang="en-US" sz="3200" b="1" dirty="0">
              <a:solidFill>
                <a:srgbClr val="36A080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264192" y="2427507"/>
            <a:ext cx="1691082" cy="830997"/>
            <a:chOff x="7264192" y="2427507"/>
            <a:chExt cx="1691082" cy="830997"/>
          </a:xfrm>
        </p:grpSpPr>
        <p:sp>
          <p:nvSpPr>
            <p:cNvPr id="40" name="Rectangle 39"/>
            <p:cNvSpPr/>
            <p:nvPr/>
          </p:nvSpPr>
          <p:spPr>
            <a:xfrm>
              <a:off x="7395231" y="2427507"/>
              <a:ext cx="156004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3200" b="1" dirty="0">
                  <a:solidFill>
                    <a:srgbClr val="C00000"/>
                  </a:solidFill>
                </a:rPr>
                <a:t>? </a:t>
              </a:r>
              <a:r>
                <a:rPr lang="en-US" sz="3200" b="1" dirty="0" err="1">
                  <a:solidFill>
                    <a:srgbClr val="C00000"/>
                  </a:solidFill>
                </a:rPr>
                <a:t>người</a:t>
              </a:r>
              <a:endParaRPr lang="en-US" sz="3200" b="1" dirty="0">
                <a:solidFill>
                  <a:srgbClr val="C00000"/>
                </a:solidFill>
              </a:endParaRPr>
            </a:p>
          </p:txBody>
        </p:sp>
        <p:sp>
          <p:nvSpPr>
            <p:cNvPr id="41" name="Right Brace 40"/>
            <p:cNvSpPr/>
            <p:nvPr/>
          </p:nvSpPr>
          <p:spPr>
            <a:xfrm rot="16200000">
              <a:off x="7912917" y="2224162"/>
              <a:ext cx="385617" cy="1683067"/>
            </a:xfrm>
            <a:prstGeom prst="rightBrace">
              <a:avLst>
                <a:gd name="adj1" fmla="val 57017"/>
                <a:gd name="adj2" fmla="val 52003"/>
              </a:avLst>
            </a:prstGeom>
            <a:ln w="28575">
              <a:solidFill>
                <a:srgbClr val="C0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8316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10" grpId="0"/>
      <p:bldP spid="23" grpId="0"/>
      <p:bldP spid="18" grpId="0" animBg="1"/>
      <p:bldP spid="39" grpId="0"/>
      <p:bldP spid="1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4699322"/>
            <a:ext cx="4757195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sp>
        <p:nvSpPr>
          <p:cNvPr id="11" name="圆角矩形 3">
            <a:extLst>
              <a:ext uri="{FF2B5EF4-FFF2-40B4-BE49-F238E27FC236}">
                <a16:creationId xmlns:a16="http://schemas.microsoft.com/office/drawing/2014/main" id="{953EF38D-3D35-253E-4D91-638355F6BE9E}"/>
              </a:ext>
            </a:extLst>
          </p:cNvPr>
          <p:cNvSpPr/>
          <p:nvPr/>
        </p:nvSpPr>
        <p:spPr>
          <a:xfrm>
            <a:off x="5215456" y="1447033"/>
            <a:ext cx="1691640" cy="538480"/>
          </a:xfrm>
          <a:prstGeom prst="roundRect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71755" rtlCol="0" anchor="ctr"/>
          <a:lstStyle/>
          <a:p>
            <a:pPr algn="ctr"/>
            <a:r>
              <a:rPr lang="en-US" altLang="zh-CN" sz="3600" b="1" u="sng" dirty="0" err="1">
                <a:ea typeface="思源宋体 Medium" panose="02020500000000000000" pitchFamily="18" charset="-122"/>
                <a:cs typeface="+mn-ea"/>
                <a:sym typeface="+mn-lt"/>
              </a:rPr>
              <a:t>Bài</a:t>
            </a:r>
            <a:r>
              <a:rPr lang="en-US" altLang="zh-CN" sz="3600" b="1" u="sng" dirty="0">
                <a:ea typeface="思源宋体 Medium" panose="02020500000000000000" pitchFamily="18" charset="-122"/>
                <a:cs typeface="+mn-ea"/>
                <a:sym typeface="+mn-lt"/>
              </a:rPr>
              <a:t> </a:t>
            </a:r>
            <a:r>
              <a:rPr lang="en-US" altLang="zh-CN" sz="3600" b="1" u="sng" dirty="0" err="1">
                <a:ea typeface="思源宋体 Medium" panose="02020500000000000000" pitchFamily="18" charset="-122"/>
                <a:cs typeface="+mn-ea"/>
                <a:sym typeface="+mn-lt"/>
              </a:rPr>
              <a:t>giải</a:t>
            </a:r>
            <a:endParaRPr lang="zh-CN" altLang="en-US" sz="3600" b="1" u="sng" dirty="0">
              <a:ea typeface="思源宋体 Medium" panose="02020500000000000000" pitchFamily="18" charset="-122"/>
              <a:cs typeface="+mn-ea"/>
              <a:sym typeface="+mn-lt"/>
            </a:endParaRP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AC4780AC-62A9-11BA-2CFD-07802750100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8344" y="3247012"/>
            <a:ext cx="4236835" cy="4236835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6534" y="933543"/>
            <a:ext cx="782730" cy="78273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79729" y="2113964"/>
            <a:ext cx="884305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nam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có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là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:</a:t>
            </a:r>
          </a:p>
          <a:p>
            <a:pPr lvl="0"/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	37 636 - 9 273 = 28 363 (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)</a:t>
            </a:r>
          </a:p>
          <a:p>
            <a:pPr lvl="0"/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nam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nhiều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hơn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khán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giả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nữ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là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:</a:t>
            </a:r>
          </a:p>
          <a:p>
            <a:pPr lvl="0"/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	28 363 - 9 273 = 19 090 (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)</a:t>
            </a:r>
          </a:p>
          <a:p>
            <a:pPr lvl="0"/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			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Đáp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số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: 19 090 </a:t>
            </a:r>
            <a:r>
              <a:rPr lang="en-US" altLang="zh-CN" sz="3200" b="1" dirty="0" err="1">
                <a:solidFill>
                  <a:srgbClr val="5B9BD5"/>
                </a:solidFill>
                <a:cs typeface="+mn-ea"/>
                <a:sym typeface="+mn-lt"/>
              </a:rPr>
              <a:t>người</a:t>
            </a:r>
            <a:r>
              <a:rPr lang="en-US" altLang="zh-CN" sz="3200" b="1" dirty="0">
                <a:solidFill>
                  <a:srgbClr val="5B9BD5"/>
                </a:solidFill>
                <a:cs typeface="+mn-ea"/>
                <a:sym typeface="+mn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43971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11" grpId="1" animBg="1"/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AFAA6E66-AAA4-6F8C-C683-21DBFA619538}"/>
              </a:ext>
            </a:extLst>
          </p:cNvPr>
          <p:cNvSpPr txBox="1"/>
          <p:nvPr/>
        </p:nvSpPr>
        <p:spPr>
          <a:xfrm>
            <a:off x="4187301" y="936059"/>
            <a:ext cx="36676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3600" b="1">
                <a:solidFill>
                  <a:schemeClr val="accent1"/>
                </a:solidFill>
                <a:cs typeface="+mn-ea"/>
                <a:sym typeface="+mn-lt"/>
              </a:rPr>
              <a:t>YÊU CẦU CẦN ĐẠT</a:t>
            </a:r>
            <a:endParaRPr lang="zh-CN" altLang="en-US" sz="36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319348" y="1506478"/>
            <a:ext cx="9653451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vi-VN" altLang="zh-CN" sz="2800" b="1">
                <a:cs typeface="+mn-ea"/>
                <a:sym typeface="+mn-lt"/>
              </a:rPr>
              <a:t>- Xác định được số chẵn, số lẻ, số bé nhất, số lớn nhất; viết được số theo thứ tự từ bé đến lớn.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Làm tròn được số có năm chữ số đến hàng chục, hàng chục nghìn.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Thực hiện được phép cộng, trừ, nhân, chia trong phạm vi 100 000.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Tính được giá trị biểu thức liên quan đến phép cộng, trừ, nhân, chia có và không có dấu ngoặc.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Giải được bài toán thực tế liên quen đến phép cộng, trừ, nhân. </a:t>
            </a:r>
          </a:p>
        </p:txBody>
      </p:sp>
    </p:spTree>
    <p:extLst>
      <p:ext uri="{BB962C8B-B14F-4D97-AF65-F5344CB8AC3E}">
        <p14:creationId xmlns:p14="http://schemas.microsoft.com/office/powerpoint/2010/main" val="1661510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95383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3E606D-F455-5FC2-89A2-764DA225014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6143"/>
            <a:ext cx="12192000" cy="580571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818"/>
          <a:stretch/>
        </p:blipFill>
        <p:spPr>
          <a:xfrm>
            <a:off x="0" y="4699322"/>
            <a:ext cx="12192000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8170" y="3744185"/>
            <a:ext cx="1170490" cy="1170490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AF1A2813-B2E5-B2ED-08D0-98835C67DBD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9524" y="4730301"/>
            <a:ext cx="2296413" cy="229641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78087" y="2202336"/>
            <a:ext cx="10235826" cy="2928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213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72 132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4 263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8 619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33 323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err="1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Đâu</a:t>
            </a:r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là số chẵn?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7220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54 625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56 542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56 245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52 645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 lớn nhất là?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2028" y="2362823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928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70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60 000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0 000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30 000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Giá trị của biểu thức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50 000 – 15 000 x 2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3205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30 000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23 000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24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000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20 000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8"/>
            <a:ext cx="10161600" cy="2045377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5477" y="92623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Làm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tròn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23 857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đến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hàng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chục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nghìn</a:t>
            </a:r>
            <a:r>
              <a:rPr lang="en-US" sz="48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ta </a:t>
            </a:r>
            <a:r>
              <a:rPr lang="en-US" sz="4800" dirty="0" err="1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được</a:t>
            </a:r>
            <a:endParaRPr sz="4800" i="1"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6585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43BE031-FB3F-7A65-2D11-BFDF4A0239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29" y="524004"/>
            <a:ext cx="12193057" cy="5809992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42687F93-B4C9-A0A5-D2CB-A7BCF558A90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818"/>
          <a:stretch/>
        </p:blipFill>
        <p:spPr>
          <a:xfrm>
            <a:off x="0" y="4699322"/>
            <a:ext cx="12192000" cy="2158678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970856F-D43A-B85C-DE91-4A21D5004C8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77" y="537761"/>
            <a:ext cx="1508567" cy="188570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32F6C48A-CFE0-641F-17A1-C0392A9A35C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8170" y="3744185"/>
            <a:ext cx="1170490" cy="1170490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AF1A2813-B2E5-B2ED-08D0-98835C67DBD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9524" y="4730301"/>
            <a:ext cx="2296413" cy="2296413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774462" y="2783373"/>
            <a:ext cx="8643077" cy="1588276"/>
            <a:chOff x="1774462" y="2566108"/>
            <a:chExt cx="8643077" cy="1588276"/>
          </a:xfrm>
        </p:grpSpPr>
        <p:sp>
          <p:nvSpPr>
            <p:cNvPr id="12" name="矩形: 圆角 26">
              <a:extLst>
                <a:ext uri="{FF2B5EF4-FFF2-40B4-BE49-F238E27FC236}">
                  <a16:creationId xmlns:a16="http://schemas.microsoft.com/office/drawing/2014/main" id="{7B288593-BB08-C475-E6AC-AE676B847319}"/>
                </a:ext>
              </a:extLst>
            </p:cNvPr>
            <p:cNvSpPr/>
            <p:nvPr/>
          </p:nvSpPr>
          <p:spPr>
            <a:xfrm>
              <a:off x="1774462" y="2566108"/>
              <a:ext cx="8643077" cy="72309"/>
            </a:xfrm>
            <a:prstGeom prst="roundRect">
              <a:avLst>
                <a:gd name="adj" fmla="val 31321"/>
              </a:avLst>
            </a:prstGeom>
            <a:solidFill>
              <a:srgbClr val="36A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solidFill>
                  <a:schemeClr val="bg1"/>
                </a:solidFill>
                <a:latin typeface="SVN-Channel" panose="02040603050506020204" pitchFamily="18" charset="0"/>
                <a:cs typeface="+mn-ea"/>
                <a:sym typeface="+mn-lt"/>
              </a:endParaRPr>
            </a:p>
          </p:txBody>
        </p:sp>
        <p:sp>
          <p:nvSpPr>
            <p:cNvPr id="30" name="矩形: 圆角 26">
              <a:extLst>
                <a:ext uri="{FF2B5EF4-FFF2-40B4-BE49-F238E27FC236}">
                  <a16:creationId xmlns:a16="http://schemas.microsoft.com/office/drawing/2014/main" id="{7B288593-BB08-C475-E6AC-AE676B847319}"/>
                </a:ext>
              </a:extLst>
            </p:cNvPr>
            <p:cNvSpPr/>
            <p:nvPr/>
          </p:nvSpPr>
          <p:spPr>
            <a:xfrm>
              <a:off x="1774462" y="4082075"/>
              <a:ext cx="8643077" cy="72309"/>
            </a:xfrm>
            <a:prstGeom prst="roundRect">
              <a:avLst>
                <a:gd name="adj" fmla="val 31321"/>
              </a:avLst>
            </a:prstGeom>
            <a:solidFill>
              <a:srgbClr val="36A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>
                <a:solidFill>
                  <a:schemeClr val="bg1"/>
                </a:solidFill>
                <a:latin typeface="SVN-Channel" panose="02040603050506020204" pitchFamily="18" charset="0"/>
                <a:cs typeface="+mn-ea"/>
                <a:sym typeface="+mn-lt"/>
              </a:endParaRPr>
            </a:p>
          </p:txBody>
        </p:sp>
      </p:grpSp>
      <p:pic>
        <p:nvPicPr>
          <p:cNvPr id="32" name="Picture 3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05906" y="2956509"/>
            <a:ext cx="8980186" cy="1298561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414884" y="4402628"/>
            <a:ext cx="1639966" cy="75597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787221" y="1357091"/>
            <a:ext cx="2585136" cy="1426282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A8B9B5FD-B0D2-6945-8DA4-ECEE52539C1D}"/>
              </a:ext>
            </a:extLst>
          </p:cNvPr>
          <p:cNvSpPr/>
          <p:nvPr/>
        </p:nvSpPr>
        <p:spPr>
          <a:xfrm>
            <a:off x="9215252" y="1038841"/>
            <a:ext cx="1496291" cy="16387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756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AFAA6E66-AAA4-6F8C-C683-21DBFA619538}"/>
              </a:ext>
            </a:extLst>
          </p:cNvPr>
          <p:cNvSpPr txBox="1"/>
          <p:nvPr/>
        </p:nvSpPr>
        <p:spPr>
          <a:xfrm>
            <a:off x="4187301" y="936059"/>
            <a:ext cx="36676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3600" b="1">
                <a:solidFill>
                  <a:schemeClr val="accent1"/>
                </a:solidFill>
                <a:cs typeface="+mn-ea"/>
                <a:sym typeface="+mn-lt"/>
              </a:rPr>
              <a:t>YÊU CẦU CẦN ĐẠT</a:t>
            </a:r>
            <a:endParaRPr lang="zh-CN" altLang="en-US" sz="36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319348" y="1506478"/>
            <a:ext cx="9653451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vi-VN" altLang="zh-CN" sz="2800" b="1">
                <a:cs typeface="+mn-ea"/>
                <a:sym typeface="+mn-lt"/>
              </a:rPr>
              <a:t>- Xác định được số chẵn, số lẻ, số bé nhất, số lớn nhất; viết được số theo thứ tự từ bé đến lớn.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Làm tròn được số có năm chữ số đến hàng chục, hàng chục nghìn.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Thực hiện được phép cộng, trừ, nhân, chia trong phạm vi 100 000.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Tính được giá trị biểu thức liên quan đến phép cộng, trừ, nhân, chia có và không có dấu ngoặc.</a:t>
            </a:r>
          </a:p>
          <a:p>
            <a:pPr lvl="0" algn="just"/>
            <a:r>
              <a:rPr lang="vi-VN" altLang="zh-CN" sz="2800" b="1">
                <a:cs typeface="+mn-ea"/>
                <a:sym typeface="+mn-lt"/>
              </a:rPr>
              <a:t>- Giải được bài toán thực tế liên quen đến phép cộng, trừ, nhân. </a:t>
            </a:r>
          </a:p>
        </p:txBody>
      </p:sp>
    </p:spTree>
    <p:extLst>
      <p:ext uri="{BB962C8B-B14F-4D97-AF65-F5344CB8AC3E}">
        <p14:creationId xmlns:p14="http://schemas.microsoft.com/office/powerpoint/2010/main" val="55087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055BCBB-AE6C-5BDD-8005-20ADB27E56A3}"/>
              </a:ext>
            </a:extLst>
          </p:cNvPr>
          <p:cNvGrpSpPr/>
          <p:nvPr/>
        </p:nvGrpSpPr>
        <p:grpSpPr>
          <a:xfrm>
            <a:off x="1147447" y="988291"/>
            <a:ext cx="4356754" cy="637046"/>
            <a:chOff x="1147447" y="988291"/>
            <a:chExt cx="4356754" cy="63704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AFAA6E66-AAA4-6F8C-C683-21DBFA619538}"/>
                </a:ext>
              </a:extLst>
            </p:cNvPr>
            <p:cNvSpPr txBox="1"/>
            <p:nvPr/>
          </p:nvSpPr>
          <p:spPr>
            <a:xfrm>
              <a:off x="1718421" y="1040562"/>
              <a:ext cx="378578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 err="1">
                  <a:solidFill>
                    <a:srgbClr val="002060"/>
                  </a:solidFill>
                  <a:cs typeface="+mn-ea"/>
                  <a:sym typeface="+mn-lt"/>
                </a:rPr>
                <a:t>Bài</a:t>
              </a:r>
              <a:r>
                <a:rPr lang="en-US" altLang="zh-CN" sz="3200" b="1" dirty="0">
                  <a:solidFill>
                    <a:srgbClr val="002060"/>
                  </a:solidFill>
                  <a:cs typeface="+mn-ea"/>
                  <a:sym typeface="+mn-lt"/>
                </a:rPr>
                <a:t> 1. Cho </a:t>
              </a:r>
              <a:r>
                <a:rPr lang="en-US" altLang="zh-CN" sz="3200" b="1" dirty="0" err="1">
                  <a:solidFill>
                    <a:srgbClr val="002060"/>
                  </a:solidFill>
                  <a:cs typeface="+mn-ea"/>
                  <a:sym typeface="+mn-lt"/>
                </a:rPr>
                <a:t>các</a:t>
              </a:r>
              <a:r>
                <a:rPr lang="en-US" altLang="zh-CN" sz="3200" b="1" dirty="0">
                  <a:solidFill>
                    <a:srgbClr val="00206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002060"/>
                  </a:solidFill>
                  <a:cs typeface="+mn-ea"/>
                  <a:sym typeface="+mn-lt"/>
                </a:rPr>
                <a:t>số</a:t>
              </a:r>
              <a:r>
                <a:rPr lang="en-US" altLang="zh-CN" sz="3200" b="1" dirty="0">
                  <a:solidFill>
                    <a:srgbClr val="002060"/>
                  </a:solidFill>
                  <a:cs typeface="+mn-ea"/>
                  <a:sym typeface="+mn-lt"/>
                </a:rPr>
                <a:t> </a:t>
              </a:r>
              <a:r>
                <a:rPr lang="en-US" altLang="zh-CN" sz="3200" b="1" dirty="0" err="1">
                  <a:solidFill>
                    <a:srgbClr val="002060"/>
                  </a:solidFill>
                  <a:cs typeface="+mn-ea"/>
                  <a:sym typeface="+mn-lt"/>
                </a:rPr>
                <a:t>sau</a:t>
              </a:r>
              <a:r>
                <a:rPr lang="en-US" altLang="zh-CN" sz="3200" b="1" dirty="0">
                  <a:solidFill>
                    <a:srgbClr val="002060"/>
                  </a:solidFill>
                  <a:cs typeface="+mn-ea"/>
                  <a:sym typeface="+mn-lt"/>
                </a:rPr>
                <a:t>:</a:t>
              </a:r>
              <a:endParaRPr lang="zh-CN" altLang="en-US" sz="3200" b="1" dirty="0">
                <a:solidFill>
                  <a:srgbClr val="002060"/>
                </a:solidFill>
                <a:cs typeface="+mn-ea"/>
                <a:sym typeface="+mn-lt"/>
              </a:endParaRPr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1B3C5446-6585-F9F3-29C7-317597962D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47447" y="988291"/>
              <a:ext cx="570974" cy="578156"/>
            </a:xfrm>
            <a:prstGeom prst="rect">
              <a:avLst/>
            </a:prstGeom>
          </p:spPr>
        </p:pic>
      </p:grpSp>
      <p:sp>
        <p:nvSpPr>
          <p:cNvPr id="2" name="圆角矩形 1"/>
          <p:cNvSpPr/>
          <p:nvPr/>
        </p:nvSpPr>
        <p:spPr>
          <a:xfrm>
            <a:off x="1809354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65 237</a:t>
            </a:r>
          </a:p>
        </p:txBody>
      </p:sp>
      <p:sp>
        <p:nvSpPr>
          <p:cNvPr id="9" name="圆角矩形 1"/>
          <p:cNvSpPr/>
          <p:nvPr/>
        </p:nvSpPr>
        <p:spPr>
          <a:xfrm>
            <a:off x="4095758" y="1914365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63 794</a:t>
            </a:r>
          </a:p>
        </p:txBody>
      </p:sp>
      <p:sp>
        <p:nvSpPr>
          <p:cNvPr id="10" name="圆角矩形 1"/>
          <p:cNvSpPr/>
          <p:nvPr/>
        </p:nvSpPr>
        <p:spPr>
          <a:xfrm>
            <a:off x="6382162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66 053</a:t>
            </a:r>
          </a:p>
        </p:txBody>
      </p:sp>
      <p:sp>
        <p:nvSpPr>
          <p:cNvPr id="11" name="圆角矩形 1"/>
          <p:cNvSpPr/>
          <p:nvPr/>
        </p:nvSpPr>
        <p:spPr>
          <a:xfrm>
            <a:off x="8667721" y="1914364"/>
            <a:ext cx="1772075" cy="60937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>
              <a:defRPr sz="2400" b="1"/>
            </a:lvl1pPr>
          </a:lstStyle>
          <a:p>
            <a:pPr lvl="0" algn="ctr">
              <a:buClrTx/>
              <a:buSzTx/>
              <a:buFontTx/>
            </a:pPr>
            <a:r>
              <a:rPr lang="en-US" altLang="zh-CN" sz="3200" dirty="0">
                <a:solidFill>
                  <a:schemeClr val="bg1"/>
                </a:solidFill>
                <a:cs typeface="+mn-ea"/>
                <a:sym typeface="+mn-lt"/>
              </a:rPr>
              <a:t>59 872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020722" y="2812762"/>
            <a:ext cx="1013305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lvl="0" indent="-514350">
              <a:buAutoNum type="alphaLcParenR"/>
            </a:pP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,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nào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là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chẵn</a:t>
            </a:r>
            <a:r>
              <a:rPr lang="en-US" altLang="zh-CN" sz="3000" b="1" dirty="0">
                <a:cs typeface="+mn-ea"/>
                <a:sym typeface="+mn-lt"/>
              </a:rPr>
              <a:t>,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nào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là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lẻ</a:t>
            </a:r>
            <a:r>
              <a:rPr lang="en-US" altLang="zh-CN" sz="3000" b="1" dirty="0">
                <a:cs typeface="+mn-ea"/>
                <a:sym typeface="+mn-lt"/>
              </a:rPr>
              <a:t>?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>
                <a:cs typeface="+mn-ea"/>
                <a:sym typeface="+mn-lt"/>
              </a:rPr>
              <a:t>Viết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theo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thứ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tự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từ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bé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lớn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>
                <a:cs typeface="+mn-ea"/>
                <a:sym typeface="+mn-lt"/>
              </a:rPr>
              <a:t>Làm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tròn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bé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nhất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hàng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chục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  <a:p>
            <a:pPr marL="514350" lvl="0" indent="-514350">
              <a:buAutoNum type="alphaLcParenR"/>
            </a:pPr>
            <a:r>
              <a:rPr lang="en-US" altLang="zh-CN" sz="3000" b="1" dirty="0" err="1">
                <a:cs typeface="+mn-ea"/>
                <a:sym typeface="+mn-lt"/>
              </a:rPr>
              <a:t>Làm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tròn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lớn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nhất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trong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các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số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trên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đến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hàng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chục</a:t>
            </a:r>
            <a:r>
              <a:rPr lang="en-US" altLang="zh-CN" sz="3000" b="1" dirty="0">
                <a:cs typeface="+mn-ea"/>
                <a:sym typeface="+mn-lt"/>
              </a:rPr>
              <a:t> </a:t>
            </a:r>
            <a:r>
              <a:rPr lang="en-US" altLang="zh-CN" sz="3000" b="1" dirty="0" err="1">
                <a:cs typeface="+mn-ea"/>
                <a:sym typeface="+mn-lt"/>
              </a:rPr>
              <a:t>nghìn</a:t>
            </a:r>
            <a:r>
              <a:rPr lang="en-US" altLang="zh-CN" sz="3000" b="1" dirty="0">
                <a:cs typeface="+mn-ea"/>
                <a:sym typeface="+mn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71556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  <p:bldP spid="12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216</TotalTime>
  <Words>706</Words>
  <Application>Microsoft Macintosh PowerPoint</Application>
  <PresentationFormat>Widescreen</PresentationFormat>
  <Paragraphs>120</Paragraphs>
  <Slides>20</Slides>
  <Notes>11</Notes>
  <HiddenSlides>0</HiddenSlides>
  <MMClips>4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20</vt:i4>
      </vt:variant>
    </vt:vector>
  </HeadingPairs>
  <TitlesOfParts>
    <vt:vector size="31" baseType="lpstr">
      <vt:lpstr>#9Slide07 HoneyCream</vt:lpstr>
      <vt:lpstr>Calibri</vt:lpstr>
      <vt:lpstr>#9Slide07 SVNDessert Menu Scrip</vt:lpstr>
      <vt:lpstr>Baloo 2</vt:lpstr>
      <vt:lpstr>Arial</vt:lpstr>
      <vt:lpstr>#9Slide05 IcielRukola</vt:lpstr>
      <vt:lpstr>Caveat Brush</vt:lpstr>
      <vt:lpstr>Calibri Light</vt:lpstr>
      <vt:lpstr>SVN-Channel</vt:lpstr>
      <vt:lpstr>Office Theme</vt:lpstr>
      <vt:lpstr>Kawaii Bubble Tea Bran MK Plan by Slidesgo</vt:lpstr>
      <vt:lpstr>PowerPoint Presentation</vt:lpstr>
      <vt:lpstr>Ở đây có bán trà sữa</vt:lpstr>
      <vt:lpstr>Đâu là số chẵn?</vt:lpstr>
      <vt:lpstr>Số lớn nhất là?</vt:lpstr>
      <vt:lpstr>Giá trị của biểu thức 50 000 – 15 000 x 2</vt:lpstr>
      <vt:lpstr>Làm tròn số 23 857 đến hàng chục nghìn ta được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Laptop T&amp;T</dc:creator>
  <cp:lastModifiedBy>Microsoft Office User</cp:lastModifiedBy>
  <cp:revision>55</cp:revision>
  <dcterms:created xsi:type="dcterms:W3CDTF">2023-07-20T17:11:34Z</dcterms:created>
  <dcterms:modified xsi:type="dcterms:W3CDTF">2023-09-18T14:34:09Z</dcterms:modified>
</cp:coreProperties>
</file>