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4" r:id="rId9"/>
    <p:sldId id="265" r:id="rId10"/>
    <p:sldId id="266" r:id="rId11"/>
    <p:sldId id="267" r:id="rId12"/>
    <p:sldId id="268" r:id="rId13"/>
    <p:sldId id="269" r:id="rId14"/>
    <p:sldId id="270" r:id="rId15"/>
    <p:sldId id="263" r:id="rId16"/>
    <p:sldId id="271" r:id="rId17"/>
    <p:sldId id="273" r:id="rId18"/>
    <p:sldId id="274" r:id="rId19"/>
    <p:sldId id="272" r:id="rId20"/>
    <p:sldId id="276" r:id="rId21"/>
    <p:sldId id="277" r:id="rId22"/>
    <p:sldId id="278" r:id="rId23"/>
    <p:sldId id="279" r:id="rId24"/>
    <p:sldId id="281" r:id="rId25"/>
    <p:sldId id="28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FFCC66"/>
    <a:srgbClr val="33CC33"/>
    <a:srgbClr val="00CC00"/>
    <a:srgbClr val="00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039" autoAdjust="0"/>
    <p:restoredTop sz="94660"/>
  </p:normalViewPr>
  <p:slideViewPr>
    <p:cSldViewPr snapToGrid="0">
      <p:cViewPr varScale="1">
        <p:scale>
          <a:sx n="89" d="100"/>
          <a:sy n="89" d="100"/>
        </p:scale>
        <p:origin x="46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矩形 1"/>
          <p:cNvSpPr/>
          <p:nvPr userDrawn="1"/>
        </p:nvSpPr>
        <p:spPr>
          <a:xfrm>
            <a:off x="259080" y="243840"/>
            <a:ext cx="11658600" cy="6324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Bold" panose="020B0800000000000000" pitchFamily="34" charset="-122"/>
              <a:ea typeface="思源黑体 CN Bold" panose="020B0800000000000000" pitchFamily="34" charset="-122"/>
            </a:endParaRPr>
          </a:p>
        </p:txBody>
      </p:sp>
    </p:spTree>
    <p:extLst>
      <p:ext uri="{BB962C8B-B14F-4D97-AF65-F5344CB8AC3E}">
        <p14:creationId xmlns:p14="http://schemas.microsoft.com/office/powerpoint/2010/main" val="582358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46392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3297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6328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7046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10"/>
          <p:cNvPicPr>
            <a:picLocks noChangeAspect="1"/>
          </p:cNvPicPr>
          <p:nvPr userDrawn="1"/>
        </p:nvPicPr>
        <p:blipFill>
          <a:blip r:embed="rId7"/>
          <a:srcRect t="34435"/>
          <a:stretch>
            <a:fillRect/>
          </a:stretch>
        </p:blipFill>
        <p:spPr>
          <a:xfrm>
            <a:off x="0" y="0"/>
            <a:ext cx="12192000" cy="6858000"/>
          </a:xfrm>
          <a:prstGeom prst="rect">
            <a:avLst/>
          </a:prstGeom>
        </p:spPr>
      </p:pic>
      <p:pic>
        <p:nvPicPr>
          <p:cNvPr id="8" name="Picture 7"/>
          <p:cNvPicPr>
            <a:picLocks noChangeAspect="1"/>
          </p:cNvPicPr>
          <p:nvPr userDrawn="1"/>
        </p:nvPicPr>
        <p:blipFill>
          <a:blip r:embed="rId8"/>
          <a:stretch>
            <a:fillRect/>
          </a:stretch>
        </p:blipFill>
        <p:spPr>
          <a:xfrm>
            <a:off x="-5112616" y="-1247833"/>
            <a:ext cx="17680425" cy="14586162"/>
          </a:xfrm>
          <a:prstGeom prst="rect">
            <a:avLst/>
          </a:prstGeom>
        </p:spPr>
      </p:pic>
      <p:sp>
        <p:nvSpPr>
          <p:cNvPr id="9"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6600"/>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6600"/>
              </a:solidFill>
              <a:effectLst/>
              <a:uLnTx/>
              <a:uFillTx/>
              <a:latin typeface="#9Slide07 HoneyCream" pitchFamily="2" charset="0"/>
              <a:ea typeface="+mj-ea"/>
              <a:cs typeface="+mj-cs"/>
              <a:sym typeface="Arial"/>
            </a:endParaRPr>
          </a:p>
        </p:txBody>
      </p:sp>
      <p:sp>
        <p:nvSpPr>
          <p:cNvPr id="10"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6600"/>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6600"/>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548185550"/>
      </p:ext>
    </p:extLst>
  </p:cSld>
  <p:clrMap bg1="lt1" tx1="dk1" bg2="lt2" tx2="dk2" accent1="accent1" accent2="accent2" accent3="accent3" accent4="accent4" accent5="accent5" accent6="accent6" hlink="hlink" folHlink="folHlink"/>
  <p:sldLayoutIdLst>
    <p:sldLayoutId id="2147483649" r:id="rId1"/>
    <p:sldLayoutId id="2147483655" r:id="rId2"/>
    <p:sldLayoutId id="2147483657" r:id="rId3"/>
    <p:sldLayoutId id="2147483658" r:id="rId4"/>
    <p:sldLayoutId id="2147483659" r:id="rId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microsoft.com/office/2007/relationships/hdphoto" Target="../media/hdphoto1.wdp"/><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xml"/><Relationship Id="rId6" Type="http://schemas.openxmlformats.org/officeDocument/2006/relationships/image" Target="../media/image29.png"/><Relationship Id="rId5" Type="http://schemas.microsoft.com/office/2007/relationships/hdphoto" Target="../media/hdphoto6.wdp"/><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e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34.jpg"/><Relationship Id="rId4" Type="http://schemas.openxmlformats.org/officeDocument/2006/relationships/image" Target="../media/image33.jpg"/></Relationships>
</file>

<file path=ppt/slides/_rels/slide14.xml.rels><?xml version="1.0" encoding="UTF-8" standalone="yes"?>
<Relationships xmlns="http://schemas.openxmlformats.org/package/2006/relationships"><Relationship Id="rId3" Type="http://schemas.microsoft.com/office/2007/relationships/hdphoto" Target="../media/hdphoto6.wdp"/><Relationship Id="rId7"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38.png"/><Relationship Id="rId2" Type="http://schemas.openxmlformats.org/officeDocument/2006/relationships/image" Target="../media/image3.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2.png"/><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49.png"/><Relationship Id="rId18" Type="http://schemas.microsoft.com/office/2007/relationships/hdphoto" Target="../media/hdphoto15.wdp"/><Relationship Id="rId3" Type="http://schemas.openxmlformats.org/officeDocument/2006/relationships/image" Target="../media/image44.png"/><Relationship Id="rId7" Type="http://schemas.openxmlformats.org/officeDocument/2006/relationships/image" Target="../media/image46.png"/><Relationship Id="rId12" Type="http://schemas.microsoft.com/office/2007/relationships/hdphoto" Target="../media/hdphoto12.wdp"/><Relationship Id="rId17" Type="http://schemas.openxmlformats.org/officeDocument/2006/relationships/image" Target="../media/image51.png"/><Relationship Id="rId2" Type="http://schemas.openxmlformats.org/officeDocument/2006/relationships/image" Target="../media/image43.png"/><Relationship Id="rId16" Type="http://schemas.microsoft.com/office/2007/relationships/hdphoto" Target="../media/hdphoto14.wdp"/><Relationship Id="rId1" Type="http://schemas.openxmlformats.org/officeDocument/2006/relationships/slideLayout" Target="../slideLayouts/slideLayout1.xml"/><Relationship Id="rId6" Type="http://schemas.microsoft.com/office/2007/relationships/hdphoto" Target="../media/hdphoto9.wdp"/><Relationship Id="rId11" Type="http://schemas.openxmlformats.org/officeDocument/2006/relationships/image" Target="../media/image48.png"/><Relationship Id="rId5" Type="http://schemas.openxmlformats.org/officeDocument/2006/relationships/image" Target="../media/image45.png"/><Relationship Id="rId15" Type="http://schemas.openxmlformats.org/officeDocument/2006/relationships/image" Target="../media/image50.png"/><Relationship Id="rId10" Type="http://schemas.microsoft.com/office/2007/relationships/hdphoto" Target="../media/hdphoto11.wdp"/><Relationship Id="rId4" Type="http://schemas.microsoft.com/office/2007/relationships/hdphoto" Target="../media/hdphoto8.wdp"/><Relationship Id="rId9" Type="http://schemas.openxmlformats.org/officeDocument/2006/relationships/image" Target="../media/image47.png"/><Relationship Id="rId14" Type="http://schemas.microsoft.com/office/2007/relationships/hdphoto" Target="../media/hdphoto13.wdp"/></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1.xml"/><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hdphoto" Target="../media/hdphoto1.wdp"/><Relationship Id="rId7"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2"/>
          <a:stretch>
            <a:fillRect/>
          </a:stretch>
        </p:blipFill>
        <p:spPr>
          <a:xfrm>
            <a:off x="-5112616" y="-1247833"/>
            <a:ext cx="17680425" cy="14586162"/>
          </a:xfrm>
          <a:prstGeom prst="rect">
            <a:avLst/>
          </a:prstGeom>
        </p:spPr>
      </p:pic>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057" y="0"/>
            <a:ext cx="12193057" cy="6925656"/>
          </a:xfrm>
          <a:prstGeom prst="rect">
            <a:avLst/>
          </a:prstGeom>
        </p:spPr>
      </p:pic>
      <p:pic>
        <p:nvPicPr>
          <p:cNvPr id="5" name="图片 3" descr="C:/Users/Administrator/AppData/Local/Temp/picturecompress_20211101145934/output_1.pngoutput_1"/>
          <p:cNvPicPr>
            <a:picLocks noChangeAspect="1"/>
          </p:cNvPicPr>
          <p:nvPr/>
        </p:nvPicPr>
        <p:blipFill>
          <a:blip r:embed="rId5"/>
          <a:stretch>
            <a:fillRect/>
          </a:stretch>
        </p:blipFill>
        <p:spPr>
          <a:xfrm>
            <a:off x="7806518" y="2837120"/>
            <a:ext cx="4453721" cy="4453721"/>
          </a:xfrm>
          <a:prstGeom prst="rect">
            <a:avLst/>
          </a:prstGeom>
        </p:spPr>
      </p:pic>
      <p:pic>
        <p:nvPicPr>
          <p:cNvPr id="6" name="图片 3" descr="千库网_乡村振兴美丽乡村三农农民富裕_元素编号13156958"/>
          <p:cNvPicPr>
            <a:picLocks noChangeAspect="1"/>
          </p:cNvPicPr>
          <p:nvPr/>
        </p:nvPicPr>
        <p:blipFill>
          <a:blip r:embed="rId6"/>
          <a:stretch>
            <a:fillRect/>
          </a:stretch>
        </p:blipFill>
        <p:spPr>
          <a:xfrm>
            <a:off x="-554143" y="3766674"/>
            <a:ext cx="3398944" cy="3398944"/>
          </a:xfrm>
          <a:prstGeom prst="rect">
            <a:avLst/>
          </a:prstGeom>
        </p:spPr>
      </p:pic>
      <p:pic>
        <p:nvPicPr>
          <p:cNvPr id="7" name="Picture 6">
            <a:extLst>
              <a:ext uri="{FF2B5EF4-FFF2-40B4-BE49-F238E27FC236}">
                <a16:creationId xmlns:a16="http://schemas.microsoft.com/office/drawing/2014/main" id="{C1FCE2A4-87F2-5B73-4F14-038B746E89C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173" y="-53526"/>
            <a:ext cx="1361866" cy="1361866"/>
          </a:xfrm>
          <a:prstGeom prst="rect">
            <a:avLst/>
          </a:prstGeom>
        </p:spPr>
      </p:pic>
      <p:pic>
        <p:nvPicPr>
          <p:cNvPr id="8" name="Picture 7">
            <a:extLst>
              <a:ext uri="{FF2B5EF4-FFF2-40B4-BE49-F238E27FC236}">
                <a16:creationId xmlns:a16="http://schemas.microsoft.com/office/drawing/2014/main" id="{49243760-C26D-E1D0-486D-502F3064344F}"/>
              </a:ext>
            </a:extLst>
          </p:cNvPr>
          <p:cNvPicPr>
            <a:picLocks noChangeAspect="1"/>
          </p:cNvPicPr>
          <p:nvPr/>
        </p:nvPicPr>
        <p:blipFill>
          <a:blip r:embed="rId8"/>
          <a:stretch>
            <a:fillRect/>
          </a:stretch>
        </p:blipFill>
        <p:spPr>
          <a:xfrm>
            <a:off x="3546832" y="161401"/>
            <a:ext cx="4858933" cy="1225402"/>
          </a:xfrm>
          <a:prstGeom prst="rect">
            <a:avLst/>
          </a:prstGeom>
        </p:spPr>
      </p:pic>
      <p:pic>
        <p:nvPicPr>
          <p:cNvPr id="15" name="Picture 14"/>
          <p:cNvPicPr>
            <a:picLocks noChangeAspect="1"/>
          </p:cNvPicPr>
          <p:nvPr/>
        </p:nvPicPr>
        <p:blipFill>
          <a:blip r:embed="rId9"/>
          <a:stretch>
            <a:fillRect/>
          </a:stretch>
        </p:blipFill>
        <p:spPr>
          <a:xfrm>
            <a:off x="4604723" y="1079774"/>
            <a:ext cx="2517866" cy="1341236"/>
          </a:xfrm>
          <a:prstGeom prst="rect">
            <a:avLst/>
          </a:prstGeom>
        </p:spPr>
      </p:pic>
      <p:grpSp>
        <p:nvGrpSpPr>
          <p:cNvPr id="25" name="Group 24"/>
          <p:cNvGrpSpPr/>
          <p:nvPr/>
        </p:nvGrpSpPr>
        <p:grpSpPr>
          <a:xfrm>
            <a:off x="1321546" y="1978541"/>
            <a:ext cx="9084219" cy="4473715"/>
            <a:chOff x="1321546" y="1978541"/>
            <a:chExt cx="9084219" cy="4473715"/>
          </a:xfrm>
        </p:grpSpPr>
        <p:pic>
          <p:nvPicPr>
            <p:cNvPr id="16" name="Picture 15"/>
            <p:cNvPicPr>
              <a:picLocks noChangeAspect="1"/>
            </p:cNvPicPr>
            <p:nvPr/>
          </p:nvPicPr>
          <p:blipFill>
            <a:blip r:embed="rId10"/>
            <a:stretch>
              <a:fillRect/>
            </a:stretch>
          </p:blipFill>
          <p:spPr>
            <a:xfrm>
              <a:off x="3336755" y="4390097"/>
              <a:ext cx="4685523" cy="1317803"/>
            </a:xfrm>
            <a:prstGeom prst="rect">
              <a:avLst/>
            </a:prstGeom>
          </p:spPr>
        </p:pic>
        <p:pic>
          <p:nvPicPr>
            <p:cNvPr id="23" name="Picture 22"/>
            <p:cNvPicPr>
              <a:picLocks noChangeAspect="1"/>
            </p:cNvPicPr>
            <p:nvPr/>
          </p:nvPicPr>
          <p:blipFill>
            <a:blip r:embed="rId11"/>
            <a:stretch>
              <a:fillRect/>
            </a:stretch>
          </p:blipFill>
          <p:spPr>
            <a:xfrm>
              <a:off x="1321546" y="1978541"/>
              <a:ext cx="9084219" cy="2411556"/>
            </a:xfrm>
            <a:prstGeom prst="rect">
              <a:avLst/>
            </a:prstGeom>
          </p:spPr>
        </p:pic>
        <p:pic>
          <p:nvPicPr>
            <p:cNvPr id="24" name="Picture 23"/>
            <p:cNvPicPr>
              <a:picLocks noChangeAspect="1"/>
            </p:cNvPicPr>
            <p:nvPr/>
          </p:nvPicPr>
          <p:blipFill>
            <a:blip r:embed="rId12"/>
            <a:stretch>
              <a:fillRect/>
            </a:stretch>
          </p:blipFill>
          <p:spPr>
            <a:xfrm>
              <a:off x="4903453" y="5489005"/>
              <a:ext cx="1920406" cy="963251"/>
            </a:xfrm>
            <a:prstGeom prst="rect">
              <a:avLst/>
            </a:prstGeom>
          </p:spPr>
        </p:pic>
      </p:grpSp>
      <p:pic>
        <p:nvPicPr>
          <p:cNvPr id="26" name="图片 25">
            <a:extLst>
              <a:ext uri="{FF2B5EF4-FFF2-40B4-BE49-F238E27FC236}">
                <a16:creationId xmlns:a16="http://schemas.microsoft.com/office/drawing/2014/main" id="{1E5D6137-0932-CB46-958E-B46AFB7AEDD5}"/>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flipH="1">
            <a:off x="9366709" y="-242059"/>
            <a:ext cx="2832100" cy="2832100"/>
          </a:xfrm>
          <a:prstGeom prst="rect">
            <a:avLst/>
          </a:prstGeom>
        </p:spPr>
      </p:pic>
      <p:pic>
        <p:nvPicPr>
          <p:cNvPr id="27" name="图片 30">
            <a:extLst>
              <a:ext uri="{FF2B5EF4-FFF2-40B4-BE49-F238E27FC236}">
                <a16:creationId xmlns:a16="http://schemas.microsoft.com/office/drawing/2014/main" id="{FC0BCADC-ECE5-B843-A2AC-2E4CCD4EA90C}"/>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60208" y="2425663"/>
            <a:ext cx="556451" cy="556451"/>
          </a:xfrm>
          <a:prstGeom prst="rect">
            <a:avLst/>
          </a:prstGeom>
        </p:spPr>
      </p:pic>
      <p:sp>
        <p:nvSpPr>
          <p:cNvPr id="29" name="Title 1">
            <a:extLst>
              <a:ext uri="{FF2B5EF4-FFF2-40B4-BE49-F238E27FC236}">
                <a16:creationId xmlns:a16="http://schemas.microsoft.com/office/drawing/2014/main" id="{839CB496-B064-1976-8A73-F5C96C8179F1}"/>
              </a:ext>
            </a:extLst>
          </p:cNvPr>
          <p:cNvSpPr txBox="1">
            <a:spLocks/>
          </p:cNvSpPr>
          <p:nvPr/>
        </p:nvSpPr>
        <p:spPr>
          <a:xfrm>
            <a:off x="10427673" y="6260122"/>
            <a:ext cx="2151791" cy="719060"/>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6600"/>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6600"/>
              </a:solidFill>
              <a:effectLst/>
              <a:uLnTx/>
              <a:uFillTx/>
              <a:latin typeface="#9Slide07 HoneyCream" pitchFamily="2" charset="0"/>
              <a:ea typeface="+mj-ea"/>
              <a:cs typeface="+mj-cs"/>
              <a:sym typeface="Arial"/>
            </a:endParaRPr>
          </a:p>
        </p:txBody>
      </p:sp>
      <p:sp>
        <p:nvSpPr>
          <p:cNvPr id="30"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6600"/>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6600"/>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335804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randombar(horizontal)">
                                      <p:cBhvr>
                                        <p:cTn id="17" dur="500"/>
                                        <p:tgtEl>
                                          <p:spTgt spid="25"/>
                                        </p:tgtEl>
                                      </p:cBhvr>
                                    </p:animEffect>
                                  </p:childTnLst>
                                </p:cTn>
                              </p:par>
                              <p:par>
                                <p:cTn id="18" presetID="9" presetClass="entr" presetSubtype="0"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dissolve">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108378" y="316523"/>
            <a:ext cx="6031721" cy="6029686"/>
            <a:chOff x="284228" y="316523"/>
            <a:chExt cx="6031721" cy="6029686"/>
          </a:xfrm>
        </p:grpSpPr>
        <p:sp>
          <p:nvSpPr>
            <p:cNvPr id="3" name="Rounded Rectangle 2"/>
            <p:cNvSpPr/>
            <p:nvPr/>
          </p:nvSpPr>
          <p:spPr>
            <a:xfrm>
              <a:off x="284228" y="316523"/>
              <a:ext cx="5974045" cy="6029686"/>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3897" y="645846"/>
              <a:ext cx="5356580" cy="30104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p:cNvSpPr txBox="1"/>
            <p:nvPr/>
          </p:nvSpPr>
          <p:spPr>
            <a:xfrm>
              <a:off x="670536" y="4555057"/>
              <a:ext cx="5477977" cy="1477328"/>
            </a:xfrm>
            <a:prstGeom prst="rect">
              <a:avLst/>
            </a:prstGeom>
            <a:noFill/>
          </p:spPr>
          <p:txBody>
            <a:bodyPr wrap="square" rtlCol="0">
              <a:spAutoFit/>
            </a:bodyPr>
            <a:lstStyle/>
            <a:p>
              <a:pPr algn="just"/>
              <a:r>
                <a:rPr lang="en-US" sz="3000">
                  <a:solidFill>
                    <a:srgbClr val="002060"/>
                  </a:solidFill>
                  <a:latin typeface="Cambria" panose="02040503050406030204" pitchFamily="18" charset="0"/>
                  <a:ea typeface="Cambria" panose="02040503050406030204" pitchFamily="18" charset="0"/>
                </a:rPr>
                <a:t>   Giếng làng trước đây là nơi cung cấp nguồn nước sinh hoạt chính cho dân làng.</a:t>
              </a:r>
            </a:p>
          </p:txBody>
        </p:sp>
        <p:pic>
          <p:nvPicPr>
            <p:cNvPr id="12" name="Picture 11"/>
            <p:cNvPicPr>
              <a:picLocks noChangeAspect="1"/>
            </p:cNvPicPr>
            <p:nvPr/>
          </p:nvPicPr>
          <p:blipFill>
            <a:blip r:embed="rId3"/>
            <a:stretch>
              <a:fillRect/>
            </a:stretch>
          </p:blipFill>
          <p:spPr>
            <a:xfrm>
              <a:off x="353417" y="3739697"/>
              <a:ext cx="5962532" cy="638872"/>
            </a:xfrm>
            <a:prstGeom prst="rect">
              <a:avLst/>
            </a:prstGeom>
          </p:spPr>
        </p:pic>
      </p:grpSp>
      <p:grpSp>
        <p:nvGrpSpPr>
          <p:cNvPr id="21" name="Group 20"/>
          <p:cNvGrpSpPr/>
          <p:nvPr/>
        </p:nvGrpSpPr>
        <p:grpSpPr>
          <a:xfrm>
            <a:off x="6276797" y="316523"/>
            <a:ext cx="5793993" cy="6344694"/>
            <a:chOff x="6276797" y="316523"/>
            <a:chExt cx="5793993" cy="6344694"/>
          </a:xfrm>
        </p:grpSpPr>
        <p:sp>
          <p:nvSpPr>
            <p:cNvPr id="13" name="Rounded Rectangle 12"/>
            <p:cNvSpPr/>
            <p:nvPr/>
          </p:nvSpPr>
          <p:spPr>
            <a:xfrm>
              <a:off x="6276797" y="316523"/>
              <a:ext cx="5793993" cy="6344694"/>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rotWithShape="1">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t="8702"/>
            <a:stretch/>
          </p:blipFill>
          <p:spPr>
            <a:xfrm>
              <a:off x="6803656" y="519768"/>
              <a:ext cx="4883277" cy="29864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 name="TextBox 14"/>
            <p:cNvSpPr txBox="1"/>
            <p:nvPr/>
          </p:nvSpPr>
          <p:spPr>
            <a:xfrm>
              <a:off x="6451146" y="4067126"/>
              <a:ext cx="5365715" cy="2400657"/>
            </a:xfrm>
            <a:prstGeom prst="rect">
              <a:avLst/>
            </a:prstGeom>
            <a:noFill/>
          </p:spPr>
          <p:txBody>
            <a:bodyPr wrap="square" rtlCol="0">
              <a:spAutoFit/>
            </a:bodyPr>
            <a:lstStyle/>
            <a:p>
              <a:pPr algn="just"/>
              <a:r>
                <a:rPr lang="en-US" sz="2900">
                  <a:solidFill>
                    <a:srgbClr val="002060"/>
                  </a:solidFill>
                  <a:latin typeface="Cambria" panose="02040503050406030204" pitchFamily="18" charset="0"/>
                  <a:ea typeface="Cambria" panose="02040503050406030204" pitchFamily="18" charset="0"/>
                </a:rPr>
                <a:t>   Đình là nơi thờ Thành hoàng, thường được xây dựng ở vị trí trung tâm. Sân đình là nơi diễn ra các sinh hoạt văn hóa chung của làng.</a:t>
              </a:r>
            </a:p>
          </p:txBody>
        </p:sp>
        <p:pic>
          <p:nvPicPr>
            <p:cNvPr id="20" name="Picture 19"/>
            <p:cNvPicPr>
              <a:picLocks noChangeAspect="1"/>
            </p:cNvPicPr>
            <p:nvPr/>
          </p:nvPicPr>
          <p:blipFill>
            <a:blip r:embed="rId6"/>
            <a:stretch>
              <a:fillRect/>
            </a:stretch>
          </p:blipFill>
          <p:spPr>
            <a:xfrm>
              <a:off x="6644581" y="3582173"/>
              <a:ext cx="5189865" cy="646232"/>
            </a:xfrm>
            <a:prstGeom prst="rect">
              <a:avLst/>
            </a:prstGeom>
          </p:spPr>
        </p:pic>
      </p:grpSp>
    </p:spTree>
    <p:extLst>
      <p:ext uri="{BB962C8B-B14F-4D97-AF65-F5344CB8AC3E}">
        <p14:creationId xmlns:p14="http://schemas.microsoft.com/office/powerpoint/2010/main" val="71865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8160" y="2624409"/>
            <a:ext cx="6203941" cy="4233591"/>
          </a:xfrm>
          <a:prstGeom prst="rect">
            <a:avLst/>
          </a:prstGeom>
        </p:spPr>
      </p:pic>
      <p:grpSp>
        <p:nvGrpSpPr>
          <p:cNvPr id="6" name="Group 5"/>
          <p:cNvGrpSpPr/>
          <p:nvPr/>
        </p:nvGrpSpPr>
        <p:grpSpPr>
          <a:xfrm>
            <a:off x="670601" y="526461"/>
            <a:ext cx="10795975" cy="1722534"/>
            <a:chOff x="749449" y="875643"/>
            <a:chExt cx="10691167" cy="1029300"/>
          </a:xfrm>
        </p:grpSpPr>
        <p:sp>
          <p:nvSpPr>
            <p:cNvPr id="7" name="Rounded Rectangle 6"/>
            <p:cNvSpPr/>
            <p:nvPr/>
          </p:nvSpPr>
          <p:spPr>
            <a:xfrm>
              <a:off x="749449" y="875643"/>
              <a:ext cx="10691167" cy="1029300"/>
            </a:xfrm>
            <a:prstGeom prst="roundRect">
              <a:avLst/>
            </a:prstGeom>
            <a:solidFill>
              <a:schemeClr val="bg1"/>
            </a:solidFill>
            <a:ln w="38100">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84651" y="968133"/>
              <a:ext cx="10257401" cy="790821"/>
            </a:xfrm>
            <a:prstGeom prst="rect">
              <a:avLst/>
            </a:prstGeom>
          </p:spPr>
          <p:txBody>
            <a:bodyPr wrap="square">
              <a:spAutoFit/>
            </a:bodyPr>
            <a:lstStyle/>
            <a:p>
              <a:pPr algn="just">
                <a:spcBef>
                  <a:spcPts val="600"/>
                </a:spcBef>
                <a:spcAft>
                  <a:spcPts val="600"/>
                </a:spcAft>
              </a:pPr>
              <a:r>
                <a:rPr lang="en-US" sz="4000" b="1">
                  <a:solidFill>
                    <a:srgbClr val="002060"/>
                  </a:solidFill>
                  <a:latin typeface="Cambria" panose="02040503050406030204" pitchFamily="18" charset="0"/>
                  <a:ea typeface="Cambria" panose="02040503050406030204" pitchFamily="18" charset="0"/>
                </a:rPr>
                <a:t>   Mô tả một số nét văn hoá nổi bật của làng quê truyền thống vùng Đồng bằng Bắc Bộ.</a:t>
              </a:r>
              <a:endParaRPr lang="en-US" sz="7200" b="1">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4360779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09954" y="1152447"/>
            <a:ext cx="11209798" cy="5002168"/>
            <a:chOff x="404447" y="1978925"/>
            <a:chExt cx="11209798" cy="5002168"/>
          </a:xfrm>
        </p:grpSpPr>
        <p:sp>
          <p:nvSpPr>
            <p:cNvPr id="3" name="Rounded Rectangle 2"/>
            <p:cNvSpPr/>
            <p:nvPr/>
          </p:nvSpPr>
          <p:spPr>
            <a:xfrm>
              <a:off x="404447" y="1978925"/>
              <a:ext cx="11209798" cy="5002168"/>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7280031" y="2146781"/>
              <a:ext cx="3970385" cy="3784050"/>
            </a:xfrm>
            <a:prstGeom prst="rect">
              <a:avLst/>
            </a:prstGeom>
            <a:ln>
              <a:noFill/>
            </a:ln>
            <a:effectLst>
              <a:outerShdw blurRad="190500" algn="tl" rotWithShape="0">
                <a:srgbClr val="000000">
                  <a:alpha val="70000"/>
                </a:srgbClr>
              </a:outerShdw>
            </a:effectLst>
          </p:spPr>
        </p:pic>
        <p:sp>
          <p:nvSpPr>
            <p:cNvPr id="5" name="TextBox 4"/>
            <p:cNvSpPr txBox="1"/>
            <p:nvPr/>
          </p:nvSpPr>
          <p:spPr>
            <a:xfrm>
              <a:off x="7527535" y="5930831"/>
              <a:ext cx="4086710" cy="707886"/>
            </a:xfrm>
            <a:prstGeom prst="rect">
              <a:avLst/>
            </a:prstGeom>
            <a:noFill/>
          </p:spPr>
          <p:txBody>
            <a:bodyPr wrap="square" rtlCol="0">
              <a:spAutoFit/>
            </a:bodyPr>
            <a:lstStyle/>
            <a:p>
              <a:pPr algn="ctr"/>
              <a:r>
                <a:rPr lang="en-US" sz="2000" b="1" dirty="0" err="1">
                  <a:latin typeface="Cambria" panose="02040503050406030204" pitchFamily="18" charset="0"/>
                  <a:ea typeface="Cambria" panose="02040503050406030204" pitchFamily="18" charset="0"/>
                </a:rPr>
                <a:t>Hình</a:t>
              </a:r>
              <a:r>
                <a:rPr lang="en-US" sz="2000" b="1" dirty="0">
                  <a:latin typeface="Cambria" panose="02040503050406030204" pitchFamily="18" charset="0"/>
                  <a:ea typeface="Cambria" panose="02040503050406030204" pitchFamily="18" charset="0"/>
                </a:rPr>
                <a:t> 2</a:t>
              </a:r>
              <a:r>
                <a:rPr lang="en-US" sz="2000"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Cổng</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làng</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Đường</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Lâm</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thành</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phố</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Hà</a:t>
              </a:r>
              <a:r>
                <a:rPr lang="en-US" sz="2000" i="1" dirty="0">
                  <a:latin typeface="Cambria" panose="02040503050406030204" pitchFamily="18" charset="0"/>
                  <a:ea typeface="Cambria" panose="02040503050406030204" pitchFamily="18" charset="0"/>
                </a:rPr>
                <a:t> </a:t>
              </a:r>
              <a:r>
                <a:rPr lang="en-US" sz="2000" i="1" dirty="0" err="1">
                  <a:latin typeface="Cambria" panose="02040503050406030204" pitchFamily="18" charset="0"/>
                  <a:ea typeface="Cambria" panose="02040503050406030204" pitchFamily="18" charset="0"/>
                </a:rPr>
                <a:t>Nội</a:t>
              </a:r>
              <a:r>
                <a:rPr lang="en-US" sz="2000" i="1" dirty="0">
                  <a:latin typeface="Cambria" panose="02040503050406030204" pitchFamily="18" charset="0"/>
                  <a:ea typeface="Cambria" panose="02040503050406030204" pitchFamily="18" charset="0"/>
                </a:rPr>
                <a:t>)</a:t>
              </a:r>
            </a:p>
          </p:txBody>
        </p:sp>
        <p:sp>
          <p:nvSpPr>
            <p:cNvPr id="6" name="TextBox 5"/>
            <p:cNvSpPr txBox="1"/>
            <p:nvPr/>
          </p:nvSpPr>
          <p:spPr>
            <a:xfrm>
              <a:off x="676638" y="2146781"/>
              <a:ext cx="6239564" cy="4524315"/>
            </a:xfrm>
            <a:prstGeom prst="rect">
              <a:avLst/>
            </a:prstGeom>
            <a:noFill/>
          </p:spPr>
          <p:txBody>
            <a:bodyPr wrap="square" rtlCol="0">
              <a:spAutoFit/>
            </a:bodyPr>
            <a:lstStyle/>
            <a:p>
              <a:pPr algn="just"/>
              <a:r>
                <a:rPr lang="en-US" sz="3200" b="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Đây</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là</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hình</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ảnh</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một</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trong</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những</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cổng</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làng</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tiêu</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biểu</a:t>
              </a:r>
              <a:r>
                <a:rPr lang="en-US" sz="3200" b="1" i="1" dirty="0">
                  <a:solidFill>
                    <a:srgbClr val="002060"/>
                  </a:solidFill>
                  <a:latin typeface="Cambria" panose="02040503050406030204" pitchFamily="18" charset="0"/>
                  <a:ea typeface="Cambria" panose="02040503050406030204" pitchFamily="18" charset="0"/>
                </a:rPr>
                <a:t> ở </a:t>
              </a:r>
              <a:r>
                <a:rPr lang="en-US" sz="3200" b="1" i="1" dirty="0" err="1">
                  <a:solidFill>
                    <a:srgbClr val="002060"/>
                  </a:solidFill>
                  <a:latin typeface="Cambria" panose="02040503050406030204" pitchFamily="18" charset="0"/>
                  <a:ea typeface="Cambria" panose="02040503050406030204" pitchFamily="18" charset="0"/>
                </a:rPr>
                <a:t>làng</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quê</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vùng</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Đồng</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bằng</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Bắc</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Bộ</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Cổng</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làng</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là</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cửa</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ngõ</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ra</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vào</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làng</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bên</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cạnh</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có</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cây</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đa</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toả</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bóng</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mát</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nơi</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người</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dân</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dừng</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chân</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nghỉ</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ngơi</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cũng</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là</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nơi</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trẻ</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em</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tụ</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tập</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cùng</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vui</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đùa</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hóng</a:t>
              </a:r>
              <a:r>
                <a:rPr lang="en-US" sz="3200" b="1" i="1" dirty="0">
                  <a:solidFill>
                    <a:srgbClr val="002060"/>
                  </a:solidFill>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mát</a:t>
              </a:r>
              <a:r>
                <a:rPr lang="en-US" sz="3200" b="1" i="1" dirty="0">
                  <a:solidFill>
                    <a:srgbClr val="002060"/>
                  </a:solidFill>
                  <a:latin typeface="Cambria" panose="02040503050406030204" pitchFamily="18" charset="0"/>
                  <a:ea typeface="Cambria" panose="02040503050406030204" pitchFamily="18" charset="0"/>
                </a:rPr>
                <a:t>,...</a:t>
              </a:r>
              <a:endParaRPr lang="en-US" sz="3200" b="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731795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02126" y="663430"/>
            <a:ext cx="4169912" cy="23435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525" y="4220309"/>
            <a:ext cx="4013523" cy="22511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2773" y="4220308"/>
            <a:ext cx="3387718" cy="22511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9696" y="4044463"/>
            <a:ext cx="3652342" cy="24270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p:cNvSpPr txBox="1"/>
          <p:nvPr/>
        </p:nvSpPr>
        <p:spPr>
          <a:xfrm>
            <a:off x="404525" y="282811"/>
            <a:ext cx="6928260" cy="3785652"/>
          </a:xfrm>
          <a:prstGeom prst="rect">
            <a:avLst/>
          </a:prstGeom>
          <a:noFill/>
        </p:spPr>
        <p:txBody>
          <a:bodyPr wrap="square" rtlCol="0">
            <a:spAutoFit/>
          </a:bodyPr>
          <a:lstStyle/>
          <a:p>
            <a:pPr algn="just"/>
            <a:r>
              <a:rPr lang="en-US" sz="3000" b="1">
                <a:solidFill>
                  <a:srgbClr val="002060"/>
                </a:solidFill>
                <a:latin typeface="Cambria" panose="02040503050406030204" pitchFamily="18" charset="0"/>
                <a:ea typeface="Cambria" panose="02040503050406030204" pitchFamily="18" charset="0"/>
              </a:rPr>
              <a:t>      </a:t>
            </a:r>
            <a:r>
              <a:rPr lang="en-US" sz="3000" b="1" i="1">
                <a:solidFill>
                  <a:srgbClr val="002060"/>
                </a:solidFill>
                <a:latin typeface="Cambria" panose="02040503050406030204" pitchFamily="18" charset="0"/>
                <a:ea typeface="Cambria" panose="02040503050406030204" pitchFamily="18" charset="0"/>
              </a:rPr>
              <a:t>Đây là hình ảnh một trong những giếng làng truyền thống ở Đồng bằng Bắc Bộ vẫn còn được lưu giữ đến ngày nay. Giếng làng thường to, rộng, nằm ở vị trí giao thông thuận tiện của làng. Giếng nước là nơi cung cấp nước sinh hoạt, đồng thời cũng là nơi tắm, giặt của nhiều người dân trong làng.</a:t>
            </a:r>
            <a:endParaRPr lang="en-US" sz="3000" b="1">
              <a:solidFill>
                <a:srgbClr val="002060"/>
              </a:solidFill>
              <a:latin typeface="Cambria" panose="02040503050406030204" pitchFamily="18" charset="0"/>
              <a:ea typeface="Cambria" panose="02040503050406030204" pitchFamily="18" charset="0"/>
            </a:endParaRPr>
          </a:p>
        </p:txBody>
      </p:sp>
      <p:pic>
        <p:nvPicPr>
          <p:cNvPr id="7" name="Picture 6"/>
          <p:cNvPicPr>
            <a:picLocks noChangeAspect="1"/>
          </p:cNvPicPr>
          <p:nvPr/>
        </p:nvPicPr>
        <p:blipFill>
          <a:blip r:embed="rId6"/>
          <a:stretch>
            <a:fillRect/>
          </a:stretch>
        </p:blipFill>
        <p:spPr>
          <a:xfrm>
            <a:off x="7278850" y="3186078"/>
            <a:ext cx="4816464" cy="638872"/>
          </a:xfrm>
          <a:prstGeom prst="rect">
            <a:avLst/>
          </a:prstGeom>
        </p:spPr>
      </p:pic>
    </p:spTree>
    <p:extLst>
      <p:ext uri="{BB962C8B-B14F-4D97-AF65-F5344CB8AC3E}">
        <p14:creationId xmlns:p14="http://schemas.microsoft.com/office/powerpoint/2010/main" val="26117515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par>
                                <p:cTn id="20" presetID="16" presetClass="entr" presetSubtype="21"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4525" y="282811"/>
            <a:ext cx="6928260" cy="4093428"/>
          </a:xfrm>
          <a:prstGeom prst="rect">
            <a:avLst/>
          </a:prstGeom>
          <a:noFill/>
        </p:spPr>
        <p:txBody>
          <a:bodyPr wrap="square" rtlCol="0">
            <a:spAutoFit/>
          </a:bodyPr>
          <a:lstStyle/>
          <a:p>
            <a:pPr algn="just"/>
            <a:r>
              <a:rPr lang="en-US" sz="2600" b="1">
                <a:solidFill>
                  <a:srgbClr val="002060"/>
                </a:solidFill>
                <a:latin typeface="Cambria" panose="02040503050406030204" pitchFamily="18" charset="0"/>
                <a:ea typeface="Cambria" panose="02040503050406030204" pitchFamily="18" charset="0"/>
              </a:rPr>
              <a:t>      </a:t>
            </a:r>
            <a:r>
              <a:rPr lang="en-US" sz="2600" i="1">
                <a:latin typeface="Cambria" panose="02040503050406030204" pitchFamily="18" charset="0"/>
                <a:ea typeface="Cambria" panose="02040503050406030204" pitchFamily="18" charset="0"/>
              </a:rPr>
              <a:t>Đây là một trong những ngôi đình cổ kính nhất của đất Kinh Bắc ở thành phố Từ Sơn (tỉnh Bắc Ninh) vẫn còn giữ được nguyên vẹn cho đến ngày nay. Đình được xây dựng vào đầu thế kỉ XVIII, thờ các vị Thành hoàng gồm: Cao Sơn đại vương (thần Núi), Thuỷ Bá đại vương (thần Nước) và Bách Lệ đại vương (thần Đất) cùng các vị thần có công lập làng. Đình có sân rất rộng, bằng phẳng, là nơi diễn ra nhiều hoạt động văn hoá chung của làng.</a:t>
            </a:r>
            <a:endParaRPr lang="en-US" sz="2600" b="1">
              <a:solidFill>
                <a:srgbClr val="002060"/>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8702"/>
          <a:stretch/>
        </p:blipFill>
        <p:spPr>
          <a:xfrm>
            <a:off x="7332785" y="414477"/>
            <a:ext cx="4438695" cy="27145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8460"/>
          <a:stretch/>
        </p:blipFill>
        <p:spPr>
          <a:xfrm>
            <a:off x="7825154" y="4026877"/>
            <a:ext cx="3946326" cy="248018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t="7678"/>
          <a:stretch/>
        </p:blipFill>
        <p:spPr>
          <a:xfrm>
            <a:off x="3851038" y="4376239"/>
            <a:ext cx="3798277" cy="2144139"/>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t="10797" r="10513"/>
          <a:stretch/>
        </p:blipFill>
        <p:spPr>
          <a:xfrm>
            <a:off x="57128" y="4376238"/>
            <a:ext cx="3723576" cy="2144139"/>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7"/>
          <a:stretch>
            <a:fillRect/>
          </a:stretch>
        </p:blipFill>
        <p:spPr>
          <a:xfrm>
            <a:off x="7438303" y="3237265"/>
            <a:ext cx="4403518" cy="646232"/>
          </a:xfrm>
          <a:prstGeom prst="rect">
            <a:avLst/>
          </a:prstGeom>
        </p:spPr>
      </p:pic>
    </p:spTree>
    <p:extLst>
      <p:ext uri="{BB962C8B-B14F-4D97-AF65-F5344CB8AC3E}">
        <p14:creationId xmlns:p14="http://schemas.microsoft.com/office/powerpoint/2010/main" val="208990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par>
                                <p:cTn id="13" presetID="21" presetClass="entr" presetSubtype="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heel(1)">
                                      <p:cBhvr>
                                        <p:cTn id="15" dur="2000"/>
                                        <p:tgtEl>
                                          <p:spTgt spid="4"/>
                                        </p:tgtEl>
                                      </p:cBhvr>
                                    </p:animEffect>
                                  </p:childTnLst>
                                </p:cTn>
                              </p:par>
                              <p:par>
                                <p:cTn id="16" presetID="21" presetClass="entr" presetSubtype="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heel(1)">
                                      <p:cBhvr>
                                        <p:cTn id="18" dur="2000"/>
                                        <p:tgtEl>
                                          <p:spTgt spid="5"/>
                                        </p:tgtEl>
                                      </p:cBhvr>
                                    </p:animEffect>
                                  </p:childTnLst>
                                </p:cTn>
                              </p:par>
                              <p:par>
                                <p:cTn id="19" presetID="21" presetClass="entr" presetSubtype="1"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heel(1)">
                                      <p:cBhvr>
                                        <p:cTn id="21" dur="2000"/>
                                        <p:tgtEl>
                                          <p:spTgt spid="6"/>
                                        </p:tgtEl>
                                      </p:cBhvr>
                                    </p:animEffect>
                                  </p:childTnLst>
                                </p:cTn>
                              </p:par>
                              <p:par>
                                <p:cTn id="22" presetID="21" presetClass="entr" presetSubtype="1"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heel(1)">
                                      <p:cBhvr>
                                        <p:cTn id="2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057" y="0"/>
            <a:ext cx="12193057" cy="6925656"/>
          </a:xfrm>
          <a:prstGeom prst="rect">
            <a:avLst/>
          </a:prstGeom>
        </p:spPr>
      </p:pic>
      <p:pic>
        <p:nvPicPr>
          <p:cNvPr id="3" name="图片 1" descr="68a8eab112f109b55565139a8fe40bde"/>
          <p:cNvPicPr>
            <a:picLocks noChangeAspect="1"/>
          </p:cNvPicPr>
          <p:nvPr/>
        </p:nvPicPr>
        <p:blipFill>
          <a:blip r:embed="rId4"/>
          <a:stretch>
            <a:fillRect/>
          </a:stretch>
        </p:blipFill>
        <p:spPr>
          <a:xfrm>
            <a:off x="232012" y="-488157"/>
            <a:ext cx="8293470" cy="6493172"/>
          </a:xfrm>
          <a:prstGeom prst="rect">
            <a:avLst/>
          </a:prstGeom>
        </p:spPr>
      </p:pic>
      <p:pic>
        <p:nvPicPr>
          <p:cNvPr id="4" name="Picture 3"/>
          <p:cNvPicPr>
            <a:picLocks noChangeAspect="1"/>
          </p:cNvPicPr>
          <p:nvPr/>
        </p:nvPicPr>
        <p:blipFill>
          <a:blip r:embed="rId5" cstate="print">
            <a:extLst>
              <a:ext uri="{BEBA8EAE-BF5A-486C-A8C5-ECC9F3942E4B}">
                <a14:imgProps xmlns:a14="http://schemas.microsoft.com/office/drawing/2010/main">
                  <a14:imgLayer r:embed="rId6">
                    <a14:imgEffect>
                      <a14:backgroundRemoval t="2667" b="93333" l="2705" r="98735">
                        <a14:foregroundMark x1="78839" y1="10303" x2="76091" y2="77515"/>
                        <a14:foregroundMark x1="78839" y1="57515" x2="92714" y2="72970"/>
                        <a14:foregroundMark x1="69939" y1="78848" x2="70899" y2="78667"/>
                        <a14:foregroundMark x1="67627" y1="86848" x2="87347" y2="87212"/>
                        <a14:foregroundMark x1="56763" y1="49879" x2="52792" y2="46303"/>
                        <a14:foregroundMark x1="57199" y1="51636" x2="56501" y2="54121"/>
                        <a14:foregroundMark x1="20681" y1="61879" x2="17670" y2="62667"/>
                        <a14:foregroundMark x1="22862" y1="71455" x2="18063" y2="77515"/>
                        <a14:foregroundMark x1="31545" y1="74667" x2="30148" y2="82121"/>
                        <a14:foregroundMark x1="11911" y1="86485" x2="39223" y2="87636"/>
                        <a14:foregroundMark x1="52094" y1="48182" x2="49651" y2="52182"/>
                        <a14:foregroundMark x1="68608" y1="29660" x2="69245" y2="48535"/>
                        <a14:foregroundMark x1="63239" y1="31184" x2="62966" y2="43376"/>
                        <a14:foregroundMark x1="76979" y1="37866" x2="64604" y2="39977"/>
                        <a14:foregroundMark x1="65241" y1="56272" x2="59782" y2="57327"/>
                        <a14:foregroundMark x1="75796" y1="73154" x2="76069" y2="81712"/>
                        <a14:foregroundMark x1="33758" y1="34467" x2="30573" y2="48535"/>
                        <a14:foregroundMark x1="40855" y1="47011" x2="34031" y2="52521"/>
                      </a14:backgroundRemoval>
                    </a14:imgEffect>
                  </a14:imgLayer>
                </a14:imgProps>
              </a:ext>
              <a:ext uri="{28A0092B-C50C-407E-A947-70E740481C1C}">
                <a14:useLocalDpi xmlns:a14="http://schemas.microsoft.com/office/drawing/2010/main" val="0"/>
              </a:ext>
            </a:extLst>
          </a:blip>
          <a:stretch>
            <a:fillRect/>
          </a:stretch>
        </p:blipFill>
        <p:spPr>
          <a:xfrm>
            <a:off x="6873082" y="3120420"/>
            <a:ext cx="5533970" cy="4293393"/>
          </a:xfrm>
          <a:prstGeom prst="rect">
            <a:avLst/>
          </a:prstGeom>
        </p:spPr>
      </p:pic>
      <p:pic>
        <p:nvPicPr>
          <p:cNvPr id="9" name="Picture 8"/>
          <p:cNvPicPr>
            <a:picLocks noChangeAspect="1"/>
          </p:cNvPicPr>
          <p:nvPr/>
        </p:nvPicPr>
        <p:blipFill>
          <a:blip r:embed="rId7"/>
          <a:stretch>
            <a:fillRect/>
          </a:stretch>
        </p:blipFill>
        <p:spPr>
          <a:xfrm>
            <a:off x="2634024" y="1368420"/>
            <a:ext cx="3999323" cy="2780017"/>
          </a:xfrm>
          <a:prstGeom prst="rect">
            <a:avLst/>
          </a:prstGeom>
        </p:spPr>
      </p:pic>
    </p:spTree>
    <p:extLst>
      <p:ext uri="{BB962C8B-B14F-4D97-AF65-F5344CB8AC3E}">
        <p14:creationId xmlns:p14="http://schemas.microsoft.com/office/powerpoint/2010/main" val="1234394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food, corn&#10;&#10;Description automatically generated">
            <a:extLst>
              <a:ext uri="{FF2B5EF4-FFF2-40B4-BE49-F238E27FC236}">
                <a16:creationId xmlns:a16="http://schemas.microsoft.com/office/drawing/2014/main" id="{0A199504-DE6B-48A0-A017-3999DF061D3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351" b="99481" l="2442" r="98721">
                        <a14:foregroundMark x1="4070" y1="62857" x2="4070" y2="62857"/>
                        <a14:foregroundMark x1="12326" y1="93247" x2="27310" y2="93920"/>
                        <a14:foregroundMark x1="63964" y1="95263" x2="64812" y2="95253"/>
                        <a14:foregroundMark x1="93372" y1="77403" x2="93372" y2="77403"/>
                        <a14:foregroundMark x1="97558" y1="91429" x2="97558" y2="91429"/>
                        <a14:foregroundMark x1="96628" y1="62078" x2="96628" y2="62078"/>
                        <a14:foregroundMark x1="63778" y1="98779" x2="62884" y2="98796"/>
                        <a14:foregroundMark x1="5814" y1="94026" x2="5233" y2="94026"/>
                        <a14:foregroundMark x1="2442" y1="92468" x2="2442" y2="92468"/>
                        <a14:foregroundMark x1="25000" y1="99221" x2="25842" y2="99120"/>
                        <a14:foregroundMark x1="63773" y1="95885" x2="64605" y2="95959"/>
                        <a14:foregroundMark x1="98200" y1="98147" x2="98372" y2="98182"/>
                        <a14:foregroundMark x1="82326" y1="34545" x2="82326" y2="34545"/>
                        <a14:foregroundMark x1="87093" y1="27013" x2="87093" y2="27013"/>
                        <a14:foregroundMark x1="90349" y1="33766" x2="90349" y2="33766"/>
                        <a14:foregroundMark x1="84884" y1="23896" x2="84884" y2="23896"/>
                        <a14:foregroundMark x1="85698" y1="28831" x2="85698" y2="28831"/>
                        <a14:foregroundMark x1="87791" y1="37143" x2="87791" y2="37143"/>
                        <a14:foregroundMark x1="86977" y1="35584" x2="86977" y2="35584"/>
                        <a14:foregroundMark x1="78721" y1="40779" x2="78721" y2="40779"/>
                        <a14:foregroundMark x1="78372" y1="37143" x2="78372" y2="37143"/>
                        <a14:foregroundMark x1="77558" y1="33766" x2="77093" y2="37403"/>
                        <a14:foregroundMark x1="75930" y1="40000" x2="75930" y2="40000"/>
                        <a14:foregroundMark x1="76512" y1="40519" x2="77093" y2="40519"/>
                        <a14:foregroundMark x1="79302" y1="39221" x2="80349" y2="40519"/>
                        <a14:foregroundMark x1="81744" y1="39481" x2="82326" y2="39481"/>
                        <a14:foregroundMark x1="82907" y1="39481" x2="82907" y2="39481"/>
                        <a14:foregroundMark x1="83837" y1="39481" x2="83837" y2="39481"/>
                        <a14:foregroundMark x1="25116" y1="31948" x2="25116" y2="31948"/>
                        <a14:foregroundMark x1="22674" y1="37922" x2="22674" y2="37922"/>
                        <a14:foregroundMark x1="26163" y1="35325" x2="26163" y2="35325"/>
                        <a14:foregroundMark x1="26512" y1="38961" x2="26279" y2="40519"/>
                        <a14:foregroundMark x1="25233" y1="42597" x2="25233" y2="42597"/>
                        <a14:foregroundMark x1="24186" y1="41558" x2="24186" y2="41558"/>
                        <a14:foregroundMark x1="27093" y1="42338" x2="27093" y2="42338"/>
                        <a14:foregroundMark x1="23605" y1="43636" x2="23605" y2="43636"/>
                        <a14:foregroundMark x1="22558" y1="42338" x2="22558" y2="42338"/>
                        <a14:foregroundMark x1="21279" y1="38701" x2="21279" y2="38701"/>
                        <a14:foregroundMark x1="20233" y1="40519" x2="20349" y2="41558"/>
                        <a14:foregroundMark x1="21279" y1="43636" x2="21279" y2="43636"/>
                        <a14:foregroundMark x1="22674" y1="44935" x2="23488" y2="44935"/>
                        <a14:foregroundMark x1="25814" y1="44935" x2="26163" y2="44416"/>
                        <a14:foregroundMark x1="21163" y1="43896" x2="21163" y2="43896"/>
                        <a14:foregroundMark x1="20233" y1="44935" x2="20233" y2="44935"/>
                        <a14:foregroundMark x1="14302" y1="35844" x2="14302" y2="35844"/>
                        <a14:foregroundMark x1="13488" y1="30649" x2="13488" y2="30649"/>
                        <a14:foregroundMark x1="8140" y1="34805" x2="8140" y2="34805"/>
                        <a14:foregroundMark x1="39419" y1="22597" x2="39419" y2="22597"/>
                        <a14:foregroundMark x1="72209" y1="31948" x2="72209" y2="31948"/>
                        <a14:foregroundMark x1="83721" y1="41558" x2="83721" y2="41558"/>
                        <a14:foregroundMark x1="85000" y1="40000" x2="85000" y2="40000"/>
                        <a14:foregroundMark x1="83953" y1="39481" x2="83953" y2="39481"/>
                        <a14:foregroundMark x1="83256" y1="41299" x2="83256" y2="42078"/>
                        <a14:foregroundMark x1="62674" y1="98182" x2="64019" y2="97960"/>
                        <a14:foregroundMark x1="98233" y1="98269" x2="98721" y2="98182"/>
                        <a14:foregroundMark x1="98721" y1="98182" x2="98721" y2="98182"/>
                        <a14:foregroundMark x1="64186" y1="96364" x2="64186" y2="96364"/>
                        <a14:foregroundMark x1="13140" y1="28052" x2="13140" y2="28052"/>
                        <a14:foregroundMark x1="23605" y1="31948" x2="23605" y2="31948"/>
                        <a14:foregroundMark x1="26512" y1="30649" x2="26512" y2="30649"/>
                        <a14:foregroundMark x1="23140" y1="36623" x2="23140" y2="36623"/>
                        <a14:foregroundMark x1="21860" y1="35325" x2="21860" y2="35325"/>
                        <a14:foregroundMark x1="17791" y1="31948" x2="17791" y2="31948"/>
                        <a14:foregroundMark x1="39070" y1="33506" x2="39070" y2="33506"/>
                        <a14:foregroundMark x1="39884" y1="41039" x2="39884" y2="41039"/>
                        <a14:foregroundMark x1="39302" y1="37143" x2="39302" y2="52727"/>
                        <a14:backgroundMark x1="85930" y1="47792" x2="85930" y2="47792"/>
                        <a14:backgroundMark x1="82442" y1="47532" x2="82442" y2="47532"/>
                        <a14:backgroundMark x1="81395" y1="45714" x2="81395" y2="45714"/>
                        <a14:backgroundMark x1="25814" y1="99221" x2="57209" y2="98182"/>
                        <a14:backgroundMark x1="57209" y1="98182" x2="62342" y2="99402"/>
                        <a14:backgroundMark x1="85233" y1="47532" x2="85233" y2="47532"/>
                        <a14:backgroundMark x1="22907" y1="48312" x2="22907" y2="48312"/>
                        <a14:backgroundMark x1="63953" y1="98182" x2="77209" y2="99481"/>
                        <a14:backgroundMark x1="77209" y1="99481" x2="91395" y2="97922"/>
                        <a14:backgroundMark x1="91395" y1="97922" x2="91395" y2="97922"/>
                        <a14:backgroundMark x1="94302" y1="98442" x2="94302" y2="98442"/>
                        <a14:backgroundMark x1="96163" y1="98961" x2="96628" y2="99481"/>
                        <a14:backgroundMark x1="98488" y1="99221" x2="92442" y2="97922"/>
                        <a14:backgroundMark x1="92209" y1="98442" x2="92209" y2="98442"/>
                        <a14:backgroundMark x1="91744" y1="99221" x2="91744" y2="99221"/>
                        <a14:backgroundMark x1="91047" y1="99481" x2="93140" y2="97922"/>
                      </a14:backgroundRemoval>
                    </a14:imgEffect>
                  </a14:imgLayer>
                </a14:imgProps>
              </a:ext>
              <a:ext uri="{28A0092B-C50C-407E-A947-70E740481C1C}">
                <a14:useLocalDpi xmlns:a14="http://schemas.microsoft.com/office/drawing/2010/main" val="0"/>
              </a:ext>
            </a:extLst>
          </a:blip>
          <a:stretch>
            <a:fillRect/>
          </a:stretch>
        </p:blipFill>
        <p:spPr>
          <a:xfrm>
            <a:off x="-163773" y="3532850"/>
            <a:ext cx="12511029" cy="3876575"/>
          </a:xfrm>
          <a:prstGeom prst="rect">
            <a:avLst/>
          </a:prstGeom>
        </p:spPr>
      </p:pic>
      <p:grpSp>
        <p:nvGrpSpPr>
          <p:cNvPr id="2" name="Group 1"/>
          <p:cNvGrpSpPr/>
          <p:nvPr/>
        </p:nvGrpSpPr>
        <p:grpSpPr>
          <a:xfrm>
            <a:off x="655093" y="541425"/>
            <a:ext cx="10931856" cy="809703"/>
            <a:chOff x="891092" y="916590"/>
            <a:chExt cx="10531413" cy="1548922"/>
          </a:xfrm>
        </p:grpSpPr>
        <p:sp>
          <p:nvSpPr>
            <p:cNvPr id="3" name="Rounded Rectangle 2"/>
            <p:cNvSpPr/>
            <p:nvPr/>
          </p:nvSpPr>
          <p:spPr>
            <a:xfrm>
              <a:off x="891092" y="916590"/>
              <a:ext cx="10531413" cy="1548922"/>
            </a:xfrm>
            <a:prstGeom prst="roundRect">
              <a:avLst/>
            </a:prstGeom>
            <a:solidFill>
              <a:srgbClr val="FFCC66"/>
            </a:solidFill>
            <a:ln w="19050">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023460" y="946455"/>
              <a:ext cx="10257401" cy="1236400"/>
            </a:xfrm>
            <a:prstGeom prst="rect">
              <a:avLst/>
            </a:prstGeom>
          </p:spPr>
          <p:txBody>
            <a:bodyPr wrap="square">
              <a:spAutoFit/>
            </a:bodyPr>
            <a:lstStyle/>
            <a:p>
              <a:pPr algn="ctr" defTabSz="609585">
                <a:spcBef>
                  <a:spcPct val="50000"/>
                </a:spcBef>
              </a:pPr>
              <a:r>
                <a:rPr lang="en-US" sz="3600" b="1">
                  <a:solidFill>
                    <a:srgbClr val="002060"/>
                  </a:solidFill>
                  <a:latin typeface="Cambria" panose="02040503050406030204" pitchFamily="18" charset="0"/>
                  <a:ea typeface="Cambria" panose="02040503050406030204" pitchFamily="18" charset="0"/>
                  <a:cs typeface="Times New Roman" pitchFamily="18" charset="0"/>
                </a:rPr>
                <a:t>Đọc thông tin và quan sát hình 5, 6, em hãy:</a:t>
              </a:r>
              <a:endParaRPr lang="en-US" sz="3600" b="1" i="1">
                <a:solidFill>
                  <a:srgbClr val="002060"/>
                </a:solidFill>
                <a:latin typeface="Cambria" panose="02040503050406030204" pitchFamily="18" charset="0"/>
                <a:ea typeface="Cambria" panose="02040503050406030204" pitchFamily="18" charset="0"/>
                <a:cs typeface="Times New Roman" pitchFamily="18" charset="0"/>
              </a:endParaRPr>
            </a:p>
          </p:txBody>
        </p:sp>
      </p:grpSp>
      <p:grpSp>
        <p:nvGrpSpPr>
          <p:cNvPr id="5" name="Group 4"/>
          <p:cNvGrpSpPr/>
          <p:nvPr/>
        </p:nvGrpSpPr>
        <p:grpSpPr>
          <a:xfrm>
            <a:off x="670601" y="1880475"/>
            <a:ext cx="10795975" cy="3342155"/>
            <a:chOff x="749449" y="875643"/>
            <a:chExt cx="10691167" cy="1029300"/>
          </a:xfrm>
        </p:grpSpPr>
        <p:sp>
          <p:nvSpPr>
            <p:cNvPr id="6" name="Rounded Rectangle 5"/>
            <p:cNvSpPr/>
            <p:nvPr/>
          </p:nvSpPr>
          <p:spPr>
            <a:xfrm>
              <a:off x="749449" y="875643"/>
              <a:ext cx="10691167" cy="1029300"/>
            </a:xfrm>
            <a:prstGeom prst="roundRect">
              <a:avLst/>
            </a:prstGeom>
            <a:solidFill>
              <a:schemeClr val="bg1"/>
            </a:solidFill>
            <a:ln w="38100">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84651" y="935637"/>
              <a:ext cx="10257401" cy="881523"/>
            </a:xfrm>
            <a:prstGeom prst="rect">
              <a:avLst/>
            </a:prstGeom>
          </p:spPr>
          <p:txBody>
            <a:bodyPr wrap="square">
              <a:spAutoFit/>
            </a:bodyPr>
            <a:lstStyle/>
            <a:p>
              <a:pPr algn="just"/>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Mô</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tả</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nét</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chính</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về</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nhà</a:t>
              </a:r>
              <a:r>
                <a:rPr lang="en-US" sz="3600" b="1" i="1" dirty="0">
                  <a:solidFill>
                    <a:schemeClr val="accent2">
                      <a:lumMod val="50000"/>
                    </a:schemeClr>
                  </a:solidFill>
                  <a:latin typeface="Cambria" panose="02040503050406030204" pitchFamily="18" charset="0"/>
                  <a:ea typeface="Cambria" panose="02040503050406030204" pitchFamily="18" charset="0"/>
                </a:rPr>
                <a:t> ở </a:t>
              </a:r>
              <a:r>
                <a:rPr lang="en-US" sz="3600" b="1" i="1" dirty="0" err="1">
                  <a:solidFill>
                    <a:schemeClr val="accent2">
                      <a:lumMod val="50000"/>
                    </a:schemeClr>
                  </a:solidFill>
                  <a:latin typeface="Cambria" panose="02040503050406030204" pitchFamily="18" charset="0"/>
                  <a:ea typeface="Cambria" panose="02040503050406030204" pitchFamily="18" charset="0"/>
                </a:rPr>
                <a:t>truyền</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thống</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của</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người</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dân</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vùng</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Đồng</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bằng</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Bắc</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Bộ</a:t>
              </a:r>
              <a:r>
                <a:rPr lang="en-US" sz="3600" b="1" i="1" dirty="0">
                  <a:solidFill>
                    <a:schemeClr val="accent2">
                      <a:lumMod val="50000"/>
                    </a:schemeClr>
                  </a:solidFill>
                  <a:latin typeface="Cambria" panose="02040503050406030204" pitchFamily="18" charset="0"/>
                  <a:ea typeface="Cambria" panose="02040503050406030204" pitchFamily="18" charset="0"/>
                </a:rPr>
                <a:t>.</a:t>
              </a:r>
              <a:endParaRPr lang="en-US" sz="3600" b="1" dirty="0">
                <a:solidFill>
                  <a:schemeClr val="accent2">
                    <a:lumMod val="50000"/>
                  </a:schemeClr>
                </a:solidFill>
                <a:latin typeface="Cambria" panose="02040503050406030204" pitchFamily="18" charset="0"/>
                <a:ea typeface="Cambria" panose="02040503050406030204" pitchFamily="18" charset="0"/>
              </a:endParaRPr>
            </a:p>
            <a:p>
              <a:pPr algn="just"/>
              <a:r>
                <a:rPr lang="en-US" sz="3600" b="1" i="1" dirty="0">
                  <a:solidFill>
                    <a:schemeClr val="accent2">
                      <a:lumMod val="50000"/>
                    </a:schemeClr>
                  </a:solidFill>
                  <a:latin typeface="Cambria" panose="02040503050406030204" pitchFamily="18" charset="0"/>
                  <a:ea typeface="Cambria" panose="02040503050406030204" pitchFamily="18" charset="0"/>
                </a:rPr>
                <a:t>+ Cho </a:t>
              </a:r>
              <a:r>
                <a:rPr lang="en-US" sz="3600" b="1" i="1" dirty="0" err="1">
                  <a:solidFill>
                    <a:schemeClr val="accent2">
                      <a:lumMod val="50000"/>
                    </a:schemeClr>
                  </a:solidFill>
                  <a:latin typeface="Cambria" panose="02040503050406030204" pitchFamily="18" charset="0"/>
                  <a:ea typeface="Cambria" panose="02040503050406030204" pitchFamily="18" charset="0"/>
                </a:rPr>
                <a:t>biết</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điểm</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khác</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nhau</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giữa</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nhà</a:t>
              </a:r>
              <a:r>
                <a:rPr lang="en-US" sz="3600" b="1" i="1" dirty="0">
                  <a:solidFill>
                    <a:schemeClr val="accent2">
                      <a:lumMod val="50000"/>
                    </a:schemeClr>
                  </a:solidFill>
                  <a:latin typeface="Cambria" panose="02040503050406030204" pitchFamily="18" charset="0"/>
                  <a:ea typeface="Cambria" panose="02040503050406030204" pitchFamily="18" charset="0"/>
                </a:rPr>
                <a:t> ở </a:t>
              </a:r>
              <a:r>
                <a:rPr lang="en-US" sz="3600" b="1" i="1" dirty="0" err="1">
                  <a:solidFill>
                    <a:schemeClr val="accent2">
                      <a:lumMod val="50000"/>
                    </a:schemeClr>
                  </a:solidFill>
                  <a:latin typeface="Cambria" panose="02040503050406030204" pitchFamily="18" charset="0"/>
                  <a:ea typeface="Cambria" panose="02040503050406030204" pitchFamily="18" charset="0"/>
                </a:rPr>
                <a:t>hiện</a:t>
              </a:r>
              <a:r>
                <a:rPr lang="en-US" sz="3600" b="1" i="1" dirty="0">
                  <a:solidFill>
                    <a:schemeClr val="accent2">
                      <a:lumMod val="50000"/>
                    </a:schemeClr>
                  </a:solidFill>
                  <a:latin typeface="Cambria" panose="02040503050406030204" pitchFamily="18" charset="0"/>
                  <a:ea typeface="Cambria" panose="02040503050406030204" pitchFamily="18" charset="0"/>
                </a:rPr>
                <a:t> nay </a:t>
              </a:r>
              <a:r>
                <a:rPr lang="en-US" sz="3600" b="1" i="1" dirty="0" err="1">
                  <a:solidFill>
                    <a:schemeClr val="accent2">
                      <a:lumMod val="50000"/>
                    </a:schemeClr>
                  </a:solidFill>
                  <a:latin typeface="Cambria" panose="02040503050406030204" pitchFamily="18" charset="0"/>
                  <a:ea typeface="Cambria" panose="02040503050406030204" pitchFamily="18" charset="0"/>
                </a:rPr>
                <a:t>với</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nhà</a:t>
              </a:r>
              <a:r>
                <a:rPr lang="en-US" sz="3600" b="1" i="1" dirty="0">
                  <a:solidFill>
                    <a:schemeClr val="accent2">
                      <a:lumMod val="50000"/>
                    </a:schemeClr>
                  </a:solidFill>
                  <a:latin typeface="Cambria" panose="02040503050406030204" pitchFamily="18" charset="0"/>
                  <a:ea typeface="Cambria" panose="02040503050406030204" pitchFamily="18" charset="0"/>
                </a:rPr>
                <a:t> ở </a:t>
              </a:r>
              <a:r>
                <a:rPr lang="en-US" sz="3600" b="1" i="1" dirty="0" err="1">
                  <a:solidFill>
                    <a:schemeClr val="accent2">
                      <a:lumMod val="50000"/>
                    </a:schemeClr>
                  </a:solidFill>
                  <a:latin typeface="Cambria" panose="02040503050406030204" pitchFamily="18" charset="0"/>
                  <a:ea typeface="Cambria" panose="02040503050406030204" pitchFamily="18" charset="0"/>
                </a:rPr>
                <a:t>truyền</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thống</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của</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người</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dân</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vùng</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Đồng</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bằng</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Bắc</a:t>
              </a:r>
              <a:r>
                <a:rPr lang="en-US" sz="3600" b="1" i="1" dirty="0">
                  <a:solidFill>
                    <a:schemeClr val="accent2">
                      <a:lumMod val="50000"/>
                    </a:schemeClr>
                  </a:solidFill>
                  <a:latin typeface="Cambria" panose="02040503050406030204" pitchFamily="18" charset="0"/>
                  <a:ea typeface="Cambria" panose="02040503050406030204" pitchFamily="18" charset="0"/>
                </a:rPr>
                <a:t> </a:t>
              </a:r>
              <a:r>
                <a:rPr lang="en-US" sz="3600" b="1" i="1" dirty="0" err="1">
                  <a:solidFill>
                    <a:schemeClr val="accent2">
                      <a:lumMod val="50000"/>
                    </a:schemeClr>
                  </a:solidFill>
                  <a:latin typeface="Cambria" panose="02040503050406030204" pitchFamily="18" charset="0"/>
                  <a:ea typeface="Cambria" panose="02040503050406030204" pitchFamily="18" charset="0"/>
                </a:rPr>
                <a:t>Bộ</a:t>
              </a:r>
              <a:r>
                <a:rPr lang="en-US" sz="3600" b="1" i="1" dirty="0">
                  <a:solidFill>
                    <a:schemeClr val="accent2">
                      <a:lumMod val="50000"/>
                    </a:schemeClr>
                  </a:solidFill>
                  <a:latin typeface="Cambria" panose="02040503050406030204" pitchFamily="18" charset="0"/>
                  <a:ea typeface="Cambria" panose="02040503050406030204" pitchFamily="18" charset="0"/>
                </a:rPr>
                <a:t>.</a:t>
              </a:r>
              <a:endParaRPr lang="en-US" sz="13800" b="1" dirty="0">
                <a:solidFill>
                  <a:schemeClr val="accent2">
                    <a:lumMod val="50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882085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2245" y="1335075"/>
            <a:ext cx="6094851" cy="5083310"/>
          </a:xfrm>
          <a:prstGeom prst="rect">
            <a:avLst/>
          </a:prstGeom>
        </p:spPr>
      </p:pic>
      <p:sp>
        <p:nvSpPr>
          <p:cNvPr id="3" name="TextBox 2"/>
          <p:cNvSpPr txBox="1"/>
          <p:nvPr/>
        </p:nvSpPr>
        <p:spPr>
          <a:xfrm>
            <a:off x="404525" y="282811"/>
            <a:ext cx="5099460" cy="6001643"/>
          </a:xfrm>
          <a:prstGeom prst="rect">
            <a:avLst/>
          </a:prstGeom>
          <a:noFill/>
        </p:spPr>
        <p:txBody>
          <a:bodyPr wrap="square" rtlCol="0">
            <a:spAutoFit/>
          </a:bodyPr>
          <a:lstStyle/>
          <a:p>
            <a:pPr algn="just"/>
            <a:r>
              <a:rPr lang="en-US" sz="3200" b="1">
                <a:solidFill>
                  <a:srgbClr val="002060"/>
                </a:solidFill>
                <a:latin typeface="Cambria" panose="02040503050406030204" pitchFamily="18" charset="0"/>
                <a:ea typeface="Cambria" panose="02040503050406030204" pitchFamily="18" charset="0"/>
              </a:rPr>
              <a:t>   Trước đây, người dân vùng Đồng bằng Bắc Bộ thường ở trong những ngôi nhà được đắp bằng đất hoặc xây bằng gạch, mái lợp lá hoặc ngói. Nhà thường có ba gian. Gian chính là nơi thờ cúng và tiếp khách. Hai gian bên gọi là buồng, dùng làm phòng ngủ hoặc chứa thóc, gạo, đồ dùng,… </a:t>
            </a:r>
          </a:p>
        </p:txBody>
      </p:sp>
    </p:spTree>
    <p:extLst>
      <p:ext uri="{BB962C8B-B14F-4D97-AF65-F5344CB8AC3E}">
        <p14:creationId xmlns:p14="http://schemas.microsoft.com/office/powerpoint/2010/main" val="3743999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04524" y="282811"/>
            <a:ext cx="11429921" cy="1200329"/>
          </a:xfrm>
          <a:prstGeom prst="rect">
            <a:avLst/>
          </a:prstGeom>
          <a:noFill/>
        </p:spPr>
        <p:txBody>
          <a:bodyPr wrap="square" rtlCol="0">
            <a:spAutoFit/>
          </a:bodyPr>
          <a:lstStyle/>
          <a:p>
            <a:pPr algn="just"/>
            <a:r>
              <a:rPr lang="en-US" sz="3600" b="1">
                <a:solidFill>
                  <a:srgbClr val="002060"/>
                </a:solidFill>
                <a:latin typeface="Cambria" panose="02040503050406030204" pitchFamily="18" charset="0"/>
                <a:ea typeface="Cambria" panose="02040503050406030204" pitchFamily="18" charset="0"/>
              </a:rPr>
              <a:t>   Ngày nay, nhà ở của người dân có sự thay đổi theo hướng hiện đại và tiện nghi hơn.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5044" y="1686136"/>
            <a:ext cx="9145385" cy="4944025"/>
          </a:xfrm>
          <a:prstGeom prst="rect">
            <a:avLst/>
          </a:prstGeom>
        </p:spPr>
      </p:pic>
    </p:spTree>
    <p:extLst>
      <p:ext uri="{BB962C8B-B14F-4D97-AF65-F5344CB8AC3E}">
        <p14:creationId xmlns:p14="http://schemas.microsoft.com/office/powerpoint/2010/main" val="827233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9424" y="2538526"/>
            <a:ext cx="6588998" cy="4069676"/>
          </a:xfrm>
          <a:prstGeom prst="rect">
            <a:avLst/>
          </a:prstGeom>
        </p:spPr>
      </p:pic>
      <p:grpSp>
        <p:nvGrpSpPr>
          <p:cNvPr id="3" name="Group 2"/>
          <p:cNvGrpSpPr/>
          <p:nvPr/>
        </p:nvGrpSpPr>
        <p:grpSpPr>
          <a:xfrm>
            <a:off x="351693" y="403366"/>
            <a:ext cx="11465170" cy="2116217"/>
            <a:chOff x="749449" y="875643"/>
            <a:chExt cx="10691167" cy="651742"/>
          </a:xfrm>
        </p:grpSpPr>
        <p:sp>
          <p:nvSpPr>
            <p:cNvPr id="4" name="Rounded Rectangle 3"/>
            <p:cNvSpPr/>
            <p:nvPr/>
          </p:nvSpPr>
          <p:spPr>
            <a:xfrm>
              <a:off x="749449" y="875643"/>
              <a:ext cx="10691167" cy="651742"/>
            </a:xfrm>
            <a:prstGeom prst="roundRect">
              <a:avLst/>
            </a:prstGeom>
            <a:solidFill>
              <a:schemeClr val="bg1"/>
            </a:solidFill>
            <a:ln w="38100">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984651" y="881477"/>
              <a:ext cx="10257401" cy="635076"/>
            </a:xfrm>
            <a:prstGeom prst="rect">
              <a:avLst/>
            </a:prstGeom>
          </p:spPr>
          <p:txBody>
            <a:bodyPr wrap="square">
              <a:spAutoFit/>
            </a:bodyPr>
            <a:lstStyle/>
            <a:p>
              <a:pPr algn="just"/>
              <a:r>
                <a:rPr lang="en-US" sz="3200" b="1" i="1">
                  <a:solidFill>
                    <a:schemeClr val="accent2">
                      <a:lumMod val="50000"/>
                    </a:schemeClr>
                  </a:solidFill>
                  <a:latin typeface="Cambria" panose="02040503050406030204" pitchFamily="18" charset="0"/>
                  <a:ea typeface="Cambria" panose="02040503050406030204" pitchFamily="18" charset="0"/>
                </a:rPr>
                <a:t>+ Mô tả nét chính về nhà ở truyền thống của người dân vùng Đồng bằng Bắc Bộ.</a:t>
              </a:r>
              <a:endParaRPr lang="en-US" sz="3200" b="1">
                <a:solidFill>
                  <a:schemeClr val="accent2">
                    <a:lumMod val="50000"/>
                  </a:schemeClr>
                </a:solidFill>
                <a:latin typeface="Cambria" panose="02040503050406030204" pitchFamily="18" charset="0"/>
                <a:ea typeface="Cambria" panose="02040503050406030204" pitchFamily="18" charset="0"/>
              </a:endParaRPr>
            </a:p>
            <a:p>
              <a:pPr algn="just"/>
              <a:r>
                <a:rPr lang="en-US" sz="3200" b="1" i="1">
                  <a:solidFill>
                    <a:schemeClr val="accent2">
                      <a:lumMod val="50000"/>
                    </a:schemeClr>
                  </a:solidFill>
                  <a:latin typeface="Cambria" panose="02040503050406030204" pitchFamily="18" charset="0"/>
                  <a:ea typeface="Cambria" panose="02040503050406030204" pitchFamily="18" charset="0"/>
                </a:rPr>
                <a:t>+ Cho biết điểm khác nhau giữa nhà ở hiện nay với nhà ở truyền thống của người dân vùng Đồng bằng Bắc Bộ.</a:t>
              </a:r>
              <a:endParaRPr lang="en-US" sz="11500" b="1">
                <a:solidFill>
                  <a:schemeClr val="accent2">
                    <a:lumMod val="50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03400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9AA456-D2BE-5B1E-601E-8F730080D2AD}"/>
              </a:ext>
            </a:extLst>
          </p:cNvPr>
          <p:cNvPicPr>
            <a:picLocks noChangeAspect="1"/>
          </p:cNvPicPr>
          <p:nvPr/>
        </p:nvPicPr>
        <p:blipFill>
          <a:blip r:embed="rId2"/>
          <a:stretch>
            <a:fillRect/>
          </a:stretch>
        </p:blipFill>
        <p:spPr>
          <a:xfrm>
            <a:off x="2798468" y="180478"/>
            <a:ext cx="6290261" cy="1528309"/>
          </a:xfrm>
          <a:prstGeom prst="rect">
            <a:avLst/>
          </a:prstGeom>
        </p:spPr>
      </p:pic>
      <p:pic>
        <p:nvPicPr>
          <p:cNvPr id="3" name="Picture 2" descr="A close-up of some wheat&#10;&#10;Description automatically generated with low confidence">
            <a:extLst>
              <a:ext uri="{FF2B5EF4-FFF2-40B4-BE49-F238E27FC236}">
                <a16:creationId xmlns:a16="http://schemas.microsoft.com/office/drawing/2014/main" id="{053E5D60-5418-4C5B-B585-93F933C1DD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748" y="4475977"/>
            <a:ext cx="6367347" cy="2551105"/>
          </a:xfrm>
          <a:prstGeom prst="rect">
            <a:avLst/>
          </a:prstGeom>
        </p:spPr>
      </p:pic>
      <p:pic>
        <p:nvPicPr>
          <p:cNvPr id="4" name="Picture 3" descr="A close-up of some wheat&#10;&#10;Description automatically generated with low confidence">
            <a:extLst>
              <a:ext uri="{FF2B5EF4-FFF2-40B4-BE49-F238E27FC236}">
                <a16:creationId xmlns:a16="http://schemas.microsoft.com/office/drawing/2014/main" id="{D7275690-431D-4A64-B117-480F340E8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3979" y="3909745"/>
            <a:ext cx="6848834" cy="3233442"/>
          </a:xfrm>
          <a:prstGeom prst="rect">
            <a:avLst/>
          </a:prstGeom>
        </p:spPr>
      </p:pic>
      <p:sp>
        <p:nvSpPr>
          <p:cNvPr id="5" name="TextBox 4"/>
          <p:cNvSpPr txBox="1"/>
          <p:nvPr/>
        </p:nvSpPr>
        <p:spPr>
          <a:xfrm>
            <a:off x="641445" y="1269243"/>
            <a:ext cx="10877265" cy="3754874"/>
          </a:xfrm>
          <a:prstGeom prst="rect">
            <a:avLst/>
          </a:prstGeom>
          <a:noFill/>
        </p:spPr>
        <p:txBody>
          <a:bodyPr wrap="square" rtlCol="0">
            <a:spAutoFit/>
          </a:bodyPr>
          <a:lstStyle/>
          <a:p>
            <a:pPr algn="just"/>
            <a:r>
              <a:rPr lang="en-US" sz="3400" b="1">
                <a:solidFill>
                  <a:srgbClr val="C00000"/>
                </a:solidFill>
                <a:latin typeface="Cambria" panose="02040503050406030204" pitchFamily="18" charset="0"/>
                <a:ea typeface="Cambria" panose="02040503050406030204" pitchFamily="18" charset="0"/>
              </a:rPr>
              <a:t>* Năng lực đặc thù:</a:t>
            </a:r>
          </a:p>
          <a:p>
            <a:pPr algn="just"/>
            <a:r>
              <a:rPr lang="en-US" sz="3400" b="1">
                <a:solidFill>
                  <a:schemeClr val="accent2">
                    <a:lumMod val="75000"/>
                  </a:schemeClr>
                </a:solidFill>
                <a:latin typeface="Cambria" panose="02040503050406030204" pitchFamily="18" charset="0"/>
                <a:ea typeface="Cambria" panose="02040503050406030204" pitchFamily="18" charset="0"/>
              </a:rPr>
              <a:t>- HS tìm hiểu lịch sử thông qua việc mô tả được một số nét văn hóa ở làng quê truyền thống và nhà ở của người dân vùng Đồng bằng Bắc Bộ.</a:t>
            </a:r>
          </a:p>
          <a:p>
            <a:pPr algn="just"/>
            <a:r>
              <a:rPr lang="en-US" sz="3400" b="1">
                <a:solidFill>
                  <a:srgbClr val="C00000"/>
                </a:solidFill>
                <a:latin typeface="Cambria" panose="02040503050406030204" pitchFamily="18" charset="0"/>
                <a:ea typeface="Cambria" panose="02040503050406030204" pitchFamily="18" charset="0"/>
              </a:rPr>
              <a:t>* Năng lực chung: </a:t>
            </a:r>
            <a:r>
              <a:rPr lang="en-US" sz="3400" b="1">
                <a:solidFill>
                  <a:schemeClr val="accent2">
                    <a:lumMod val="75000"/>
                  </a:schemeClr>
                </a:solidFill>
                <a:latin typeface="Cambria" panose="02040503050406030204" pitchFamily="18" charset="0"/>
                <a:ea typeface="Cambria" panose="02040503050406030204" pitchFamily="18" charset="0"/>
              </a:rPr>
              <a:t>năng lực tự chủ, giao tiếp, hợp tác, </a:t>
            </a:r>
          </a:p>
          <a:p>
            <a:pPr algn="just"/>
            <a:r>
              <a:rPr lang="en-US" sz="3400" b="1">
                <a:solidFill>
                  <a:srgbClr val="C00000"/>
                </a:solidFill>
                <a:latin typeface="Cambria" panose="02040503050406030204" pitchFamily="18" charset="0"/>
                <a:ea typeface="Cambria" panose="02040503050406030204" pitchFamily="18" charset="0"/>
              </a:rPr>
              <a:t>* Phẩm chất: </a:t>
            </a:r>
            <a:r>
              <a:rPr lang="en-US" sz="3400" b="1">
                <a:solidFill>
                  <a:schemeClr val="accent2">
                    <a:lumMod val="75000"/>
                  </a:schemeClr>
                </a:solidFill>
                <a:latin typeface="Cambria" panose="02040503050406030204" pitchFamily="18" charset="0"/>
                <a:ea typeface="Cambria" panose="02040503050406030204" pitchFamily="18" charset="0"/>
              </a:rPr>
              <a:t>yêu nước, giữ gìn truyền thống, ham học hỏi, tìm tòi.</a:t>
            </a:r>
          </a:p>
        </p:txBody>
      </p:sp>
    </p:spTree>
    <p:extLst>
      <p:ext uri="{BB962C8B-B14F-4D97-AF65-F5344CB8AC3E}">
        <p14:creationId xmlns:p14="http://schemas.microsoft.com/office/powerpoint/2010/main" val="2513325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5221" y="1333486"/>
            <a:ext cx="4304630" cy="3590206"/>
          </a:xfrm>
          <a:prstGeom prst="rect">
            <a:avLst/>
          </a:prstGeom>
        </p:spPr>
      </p:pic>
      <p:sp>
        <p:nvSpPr>
          <p:cNvPr id="3" name="TextBox 2"/>
          <p:cNvSpPr txBox="1"/>
          <p:nvPr/>
        </p:nvSpPr>
        <p:spPr>
          <a:xfrm>
            <a:off x="404525" y="282811"/>
            <a:ext cx="6875506" cy="6340197"/>
          </a:xfrm>
          <a:prstGeom prst="rect">
            <a:avLst/>
          </a:prstGeom>
          <a:noFill/>
        </p:spPr>
        <p:txBody>
          <a:bodyPr wrap="square" rtlCol="0">
            <a:spAutoFit/>
          </a:bodyPr>
          <a:lstStyle/>
          <a:p>
            <a:pPr algn="just"/>
            <a:r>
              <a:rPr lang="en-US" sz="2900" b="1" dirty="0">
                <a:solidFill>
                  <a:schemeClr val="accent2">
                    <a:lumMod val="50000"/>
                  </a:schemeClr>
                </a:solidFill>
                <a:latin typeface="Cambria" panose="02040503050406030204" pitchFamily="18" charset="0"/>
                <a:ea typeface="Cambria" panose="02040503050406030204" pitchFamily="18" charset="0"/>
              </a:rPr>
              <a:t>   </a:t>
            </a:r>
            <a:r>
              <a:rPr lang="pt-BR" sz="2900" b="1" i="1" dirty="0" err="1">
                <a:solidFill>
                  <a:schemeClr val="accent2">
                    <a:lumMod val="50000"/>
                  </a:schemeClr>
                </a:solidFill>
                <a:latin typeface="Cambria" panose="02040503050406030204" pitchFamily="18" charset="0"/>
                <a:ea typeface="Cambria" panose="02040503050406030204" pitchFamily="18" charset="0"/>
              </a:rPr>
              <a:t>Đây</a:t>
            </a:r>
            <a:r>
              <a:rPr lang="pt-BR" sz="2900" b="1" i="1" dirty="0">
                <a:solidFill>
                  <a:schemeClr val="accent2">
                    <a:lumMod val="50000"/>
                  </a:schemeClr>
                </a:solidFill>
                <a:latin typeface="Cambria" panose="02040503050406030204" pitchFamily="18" charset="0"/>
                <a:ea typeface="Cambria" panose="02040503050406030204" pitchFamily="18" charset="0"/>
              </a:rPr>
              <a:t> </a:t>
            </a:r>
            <a:r>
              <a:rPr lang="pt-BR" sz="2900" b="1" i="1" dirty="0" err="1">
                <a:solidFill>
                  <a:schemeClr val="accent2">
                    <a:lumMod val="50000"/>
                  </a:schemeClr>
                </a:solidFill>
                <a:latin typeface="Cambria" panose="02040503050406030204" pitchFamily="18" charset="0"/>
                <a:ea typeface="Cambria" panose="02040503050406030204" pitchFamily="18" charset="0"/>
              </a:rPr>
              <a:t>là</a:t>
            </a:r>
            <a:r>
              <a:rPr lang="pt-BR" sz="2900" b="1" i="1" dirty="0">
                <a:solidFill>
                  <a:schemeClr val="accent2">
                    <a:lumMod val="50000"/>
                  </a:schemeClr>
                </a:solidFill>
                <a:latin typeface="Cambria" panose="02040503050406030204" pitchFamily="18" charset="0"/>
                <a:ea typeface="Cambria" panose="02040503050406030204" pitchFamily="18" charset="0"/>
              </a:rPr>
              <a:t> </a:t>
            </a:r>
            <a:r>
              <a:rPr lang="pt-BR" sz="2900" b="1" i="1" dirty="0" err="1">
                <a:solidFill>
                  <a:schemeClr val="accent2">
                    <a:lumMod val="50000"/>
                  </a:schemeClr>
                </a:solidFill>
                <a:latin typeface="Cambria" panose="02040503050406030204" pitchFamily="18" charset="0"/>
                <a:ea typeface="Cambria" panose="02040503050406030204" pitchFamily="18" charset="0"/>
              </a:rPr>
              <a:t>hình</a:t>
            </a:r>
            <a:r>
              <a:rPr lang="pt-BR" sz="2900" b="1" i="1" dirty="0">
                <a:solidFill>
                  <a:schemeClr val="accent2">
                    <a:lumMod val="50000"/>
                  </a:schemeClr>
                </a:solidFill>
                <a:latin typeface="Cambria" panose="02040503050406030204" pitchFamily="18" charset="0"/>
                <a:ea typeface="Cambria" panose="02040503050406030204" pitchFamily="18" charset="0"/>
              </a:rPr>
              <a:t> </a:t>
            </a:r>
            <a:r>
              <a:rPr lang="pt-BR" sz="2900" b="1" i="1" dirty="0" err="1">
                <a:solidFill>
                  <a:schemeClr val="accent2">
                    <a:lumMod val="50000"/>
                  </a:schemeClr>
                </a:solidFill>
                <a:latin typeface="Cambria" panose="02040503050406030204" pitchFamily="18" charset="0"/>
                <a:ea typeface="Cambria" panose="02040503050406030204" pitchFamily="18" charset="0"/>
              </a:rPr>
              <a:t>ảnh</a:t>
            </a:r>
            <a:r>
              <a:rPr lang="pt-BR" sz="2900" b="1" i="1" dirty="0">
                <a:solidFill>
                  <a:schemeClr val="accent2">
                    <a:lumMod val="50000"/>
                  </a:schemeClr>
                </a:solidFill>
                <a:latin typeface="Cambria" panose="02040503050406030204" pitchFamily="18" charset="0"/>
                <a:ea typeface="Cambria" panose="02040503050406030204" pitchFamily="18" charset="0"/>
              </a:rPr>
              <a:t> </a:t>
            </a:r>
            <a:r>
              <a:rPr lang="pt-BR" sz="2900" b="1" i="1" dirty="0" err="1">
                <a:solidFill>
                  <a:schemeClr val="accent2">
                    <a:lumMod val="50000"/>
                  </a:schemeClr>
                </a:solidFill>
                <a:latin typeface="Cambria" panose="02040503050406030204" pitchFamily="18" charset="0"/>
                <a:ea typeface="Cambria" panose="02040503050406030204" pitchFamily="18" charset="0"/>
              </a:rPr>
              <a:t>ngôi</a:t>
            </a:r>
            <a:r>
              <a:rPr lang="pt-BR" sz="2900" b="1" i="1" dirty="0">
                <a:solidFill>
                  <a:schemeClr val="accent2">
                    <a:lumMod val="50000"/>
                  </a:schemeClr>
                </a:solidFill>
                <a:latin typeface="Cambria" panose="02040503050406030204" pitchFamily="18" charset="0"/>
                <a:ea typeface="Cambria" panose="02040503050406030204" pitchFamily="18" charset="0"/>
              </a:rPr>
              <a:t> </a:t>
            </a:r>
            <a:r>
              <a:rPr lang="pt-BR" sz="2900" b="1" i="1" dirty="0" err="1">
                <a:solidFill>
                  <a:schemeClr val="accent2">
                    <a:lumMod val="50000"/>
                  </a:schemeClr>
                </a:solidFill>
                <a:latin typeface="Cambria" panose="02040503050406030204" pitchFamily="18" charset="0"/>
                <a:ea typeface="Cambria" panose="02040503050406030204" pitchFamily="18" charset="0"/>
              </a:rPr>
              <a:t>nhà</a:t>
            </a:r>
            <a:r>
              <a:rPr lang="pt-BR" sz="2900" b="1" i="1" dirty="0">
                <a:solidFill>
                  <a:schemeClr val="accent2">
                    <a:lumMod val="50000"/>
                  </a:schemeClr>
                </a:solidFill>
                <a:latin typeface="Cambria" panose="02040503050406030204" pitchFamily="18" charset="0"/>
                <a:ea typeface="Cambria" panose="02040503050406030204" pitchFamily="18" charset="0"/>
              </a:rPr>
              <a:t> </a:t>
            </a:r>
            <a:r>
              <a:rPr lang="pt-BR" sz="2900" b="1" i="1" dirty="0" err="1">
                <a:solidFill>
                  <a:schemeClr val="accent2">
                    <a:lumMod val="50000"/>
                  </a:schemeClr>
                </a:solidFill>
                <a:latin typeface="Cambria" panose="02040503050406030204" pitchFamily="18" charset="0"/>
                <a:ea typeface="Cambria" panose="02040503050406030204" pitchFamily="18" charset="0"/>
              </a:rPr>
              <a:t>truyền</a:t>
            </a:r>
            <a:r>
              <a:rPr lang="pt-BR" sz="2900" b="1" i="1" dirty="0">
                <a:solidFill>
                  <a:schemeClr val="accent2">
                    <a:lumMod val="50000"/>
                  </a:schemeClr>
                </a:solidFill>
                <a:latin typeface="Cambria" panose="02040503050406030204" pitchFamily="18" charset="0"/>
                <a:ea typeface="Cambria" panose="02040503050406030204" pitchFamily="18" charset="0"/>
              </a:rPr>
              <a:t> </a:t>
            </a:r>
            <a:r>
              <a:rPr lang="pt-BR" sz="2900" b="1" i="1" dirty="0" err="1">
                <a:solidFill>
                  <a:schemeClr val="accent2">
                    <a:lumMod val="50000"/>
                  </a:schemeClr>
                </a:solidFill>
                <a:latin typeface="Cambria" panose="02040503050406030204" pitchFamily="18" charset="0"/>
                <a:ea typeface="Cambria" panose="02040503050406030204" pitchFamily="18" charset="0"/>
              </a:rPr>
              <a:t>thống</a:t>
            </a:r>
            <a:r>
              <a:rPr lang="pt-BR" sz="2900" b="1" i="1" dirty="0">
                <a:solidFill>
                  <a:schemeClr val="accent2">
                    <a:lumMod val="50000"/>
                  </a:schemeClr>
                </a:solidFill>
                <a:latin typeface="Cambria" panose="02040503050406030204" pitchFamily="18" charset="0"/>
                <a:ea typeface="Cambria" panose="02040503050406030204" pitchFamily="18" charset="0"/>
              </a:rPr>
              <a:t> </a:t>
            </a:r>
            <a:r>
              <a:rPr lang="pt-BR" sz="2900" b="1" i="1" dirty="0" err="1">
                <a:solidFill>
                  <a:schemeClr val="accent2">
                    <a:lumMod val="50000"/>
                  </a:schemeClr>
                </a:solidFill>
                <a:latin typeface="Cambria" panose="02040503050406030204" pitchFamily="18" charset="0"/>
                <a:ea typeface="Cambria" panose="02040503050406030204" pitchFamily="18" charset="0"/>
              </a:rPr>
              <a:t>ở</a:t>
            </a:r>
            <a:r>
              <a:rPr lang="pt-BR" sz="2900" b="1" i="1" dirty="0">
                <a:solidFill>
                  <a:schemeClr val="accent2">
                    <a:lumMod val="50000"/>
                  </a:schemeClr>
                </a:solidFill>
                <a:latin typeface="Cambria" panose="02040503050406030204" pitchFamily="18" charset="0"/>
                <a:ea typeface="Cambria" panose="02040503050406030204" pitchFamily="18" charset="0"/>
              </a:rPr>
              <a:t> </a:t>
            </a:r>
            <a:r>
              <a:rPr lang="pt-BR" sz="2900" b="1" i="1" dirty="0" err="1">
                <a:solidFill>
                  <a:schemeClr val="accent2">
                    <a:lumMod val="50000"/>
                  </a:schemeClr>
                </a:solidFill>
                <a:latin typeface="Cambria" panose="02040503050406030204" pitchFamily="18" charset="0"/>
                <a:ea typeface="Cambria" panose="02040503050406030204" pitchFamily="18" charset="0"/>
              </a:rPr>
              <a:t>huyện</a:t>
            </a:r>
            <a:r>
              <a:rPr lang="pt-BR" sz="2900" b="1" i="1" dirty="0">
                <a:solidFill>
                  <a:schemeClr val="accent2">
                    <a:lumMod val="50000"/>
                  </a:schemeClr>
                </a:solidFill>
                <a:latin typeface="Cambria" panose="02040503050406030204" pitchFamily="18" charset="0"/>
                <a:ea typeface="Cambria" panose="02040503050406030204" pitchFamily="18" charset="0"/>
              </a:rPr>
              <a:t> </a:t>
            </a:r>
            <a:r>
              <a:rPr lang="pt-BR" sz="2900" b="1" i="1" dirty="0" err="1">
                <a:solidFill>
                  <a:schemeClr val="accent2">
                    <a:lumMod val="50000"/>
                  </a:schemeClr>
                </a:solidFill>
                <a:latin typeface="Cambria" panose="02040503050406030204" pitchFamily="18" charset="0"/>
                <a:ea typeface="Cambria" panose="02040503050406030204" pitchFamily="18" charset="0"/>
              </a:rPr>
              <a:t>Chương</a:t>
            </a:r>
            <a:r>
              <a:rPr lang="pt-BR" sz="2900" b="1" i="1" dirty="0">
                <a:solidFill>
                  <a:schemeClr val="accent2">
                    <a:lumMod val="50000"/>
                  </a:schemeClr>
                </a:solidFill>
                <a:latin typeface="Cambria" panose="02040503050406030204" pitchFamily="18" charset="0"/>
                <a:ea typeface="Cambria" panose="02040503050406030204" pitchFamily="18" charset="0"/>
              </a:rPr>
              <a:t> </a:t>
            </a:r>
            <a:r>
              <a:rPr lang="pt-BR" sz="2900" b="1" i="1" dirty="0" err="1">
                <a:solidFill>
                  <a:schemeClr val="accent2">
                    <a:lumMod val="50000"/>
                  </a:schemeClr>
                </a:solidFill>
                <a:latin typeface="Cambria" panose="02040503050406030204" pitchFamily="18" charset="0"/>
                <a:ea typeface="Cambria" panose="02040503050406030204" pitchFamily="18" charset="0"/>
              </a:rPr>
              <a:t>Mỹ</a:t>
            </a:r>
            <a:r>
              <a:rPr lang="pt-BR" sz="2900" b="1" i="1" dirty="0">
                <a:solidFill>
                  <a:schemeClr val="accent2">
                    <a:lumMod val="50000"/>
                  </a:schemeClr>
                </a:solidFill>
                <a:latin typeface="Cambria" panose="02040503050406030204" pitchFamily="18" charset="0"/>
                <a:ea typeface="Cambria" panose="02040503050406030204" pitchFamily="18" charset="0"/>
              </a:rPr>
              <a:t> (</a:t>
            </a:r>
            <a:r>
              <a:rPr lang="pt-BR" sz="2900" b="1" i="1" dirty="0" err="1">
                <a:solidFill>
                  <a:schemeClr val="accent2">
                    <a:lumMod val="50000"/>
                  </a:schemeClr>
                </a:solidFill>
                <a:latin typeface="Cambria" panose="02040503050406030204" pitchFamily="18" charset="0"/>
                <a:ea typeface="Cambria" panose="02040503050406030204" pitchFamily="18" charset="0"/>
              </a:rPr>
              <a:t>thành</a:t>
            </a:r>
            <a:r>
              <a:rPr lang="pt-BR" sz="2900" b="1" i="1" dirty="0">
                <a:solidFill>
                  <a:schemeClr val="accent2">
                    <a:lumMod val="50000"/>
                  </a:schemeClr>
                </a:solidFill>
                <a:latin typeface="Cambria" panose="02040503050406030204" pitchFamily="18" charset="0"/>
                <a:ea typeface="Cambria" panose="02040503050406030204" pitchFamily="18" charset="0"/>
              </a:rPr>
              <a:t> </a:t>
            </a:r>
            <a:r>
              <a:rPr lang="pt-BR" sz="2900" b="1" i="1" dirty="0" err="1">
                <a:solidFill>
                  <a:schemeClr val="accent2">
                    <a:lumMod val="50000"/>
                  </a:schemeClr>
                </a:solidFill>
                <a:latin typeface="Cambria" panose="02040503050406030204" pitchFamily="18" charset="0"/>
                <a:ea typeface="Cambria" panose="02040503050406030204" pitchFamily="18" charset="0"/>
              </a:rPr>
              <a:t>phố</a:t>
            </a:r>
            <a:r>
              <a:rPr lang="pt-BR" sz="2900" b="1" i="1" dirty="0">
                <a:solidFill>
                  <a:schemeClr val="accent2">
                    <a:lumMod val="50000"/>
                  </a:schemeClr>
                </a:solidFill>
                <a:latin typeface="Cambria" panose="02040503050406030204" pitchFamily="18" charset="0"/>
                <a:ea typeface="Cambria" panose="02040503050406030204" pitchFamily="18" charset="0"/>
              </a:rPr>
              <a:t> </a:t>
            </a:r>
            <a:r>
              <a:rPr lang="pt-BR" sz="2900" b="1" i="1" dirty="0" err="1">
                <a:solidFill>
                  <a:schemeClr val="accent2">
                    <a:lumMod val="50000"/>
                  </a:schemeClr>
                </a:solidFill>
                <a:latin typeface="Cambria" panose="02040503050406030204" pitchFamily="18" charset="0"/>
                <a:ea typeface="Cambria" panose="02040503050406030204" pitchFamily="18" charset="0"/>
              </a:rPr>
              <a:t>Hà</a:t>
            </a:r>
            <a:r>
              <a:rPr lang="pt-BR" sz="2900" b="1" i="1" dirty="0">
                <a:solidFill>
                  <a:schemeClr val="accent2">
                    <a:lumMod val="50000"/>
                  </a:schemeClr>
                </a:solidFill>
                <a:latin typeface="Cambria" panose="02040503050406030204" pitchFamily="18" charset="0"/>
                <a:ea typeface="Cambria" panose="02040503050406030204" pitchFamily="18" charset="0"/>
              </a:rPr>
              <a:t> </a:t>
            </a:r>
            <a:r>
              <a:rPr lang="pt-BR" sz="2900" b="1" i="1" dirty="0" err="1">
                <a:solidFill>
                  <a:schemeClr val="accent2">
                    <a:lumMod val="50000"/>
                  </a:schemeClr>
                </a:solidFill>
                <a:latin typeface="Cambria" panose="02040503050406030204" pitchFamily="18" charset="0"/>
                <a:ea typeface="Cambria" panose="02040503050406030204" pitchFamily="18" charset="0"/>
              </a:rPr>
              <a:t>Nội</a:t>
            </a:r>
            <a:r>
              <a:rPr lang="pt-BR" sz="2900" b="1" i="1" dirty="0">
                <a:solidFill>
                  <a:schemeClr val="accent2">
                    <a:lumMod val="50000"/>
                  </a:schemeClr>
                </a:solidFill>
                <a:latin typeface="Cambria" panose="02040503050406030204" pitchFamily="18" charset="0"/>
                <a:ea typeface="Cambria" panose="02040503050406030204" pitchFamily="18" charset="0"/>
              </a:rPr>
              <a:t>) </a:t>
            </a:r>
            <a:r>
              <a:rPr lang="pt-BR" sz="2900" b="1" i="1" dirty="0" err="1">
                <a:solidFill>
                  <a:schemeClr val="accent2">
                    <a:lumMod val="50000"/>
                  </a:schemeClr>
                </a:solidFill>
                <a:latin typeface="Cambria" panose="02040503050406030204" pitchFamily="18" charset="0"/>
                <a:ea typeface="Cambria" panose="02040503050406030204" pitchFamily="18" charset="0"/>
              </a:rPr>
              <a:t>hiện</a:t>
            </a:r>
            <a:r>
              <a:rPr lang="pt-BR" sz="2900" b="1" i="1" dirty="0">
                <a:solidFill>
                  <a:schemeClr val="accent2">
                    <a:lumMod val="50000"/>
                  </a:schemeClr>
                </a:solidFill>
                <a:latin typeface="Cambria" panose="02040503050406030204" pitchFamily="18" charset="0"/>
                <a:ea typeface="Cambria" panose="02040503050406030204" pitchFamily="18" charset="0"/>
              </a:rPr>
              <a:t> </a:t>
            </a:r>
            <a:r>
              <a:rPr lang="pt-BR" sz="2900" b="1" i="1" dirty="0" err="1">
                <a:solidFill>
                  <a:schemeClr val="accent2">
                    <a:lumMod val="50000"/>
                  </a:schemeClr>
                </a:solidFill>
                <a:latin typeface="Cambria" panose="02040503050406030204" pitchFamily="18" charset="0"/>
                <a:ea typeface="Cambria" panose="02040503050406030204" pitchFamily="18" charset="0"/>
              </a:rPr>
              <a:t>nay</a:t>
            </a:r>
            <a:r>
              <a:rPr lang="pt-BR" sz="2900" b="1" i="1" dirty="0">
                <a:solidFill>
                  <a:schemeClr val="accent2">
                    <a:lumMod val="50000"/>
                  </a:schemeClr>
                </a:solidFill>
                <a:latin typeface="Cambria" panose="02040503050406030204" pitchFamily="18" charset="0"/>
                <a:ea typeface="Cambria" panose="02040503050406030204" pitchFamily="18" charset="0"/>
              </a:rPr>
              <a:t> </a:t>
            </a:r>
            <a:r>
              <a:rPr lang="pt-BR" sz="2900" b="1" i="1" dirty="0" err="1">
                <a:solidFill>
                  <a:schemeClr val="accent2">
                    <a:lumMod val="50000"/>
                  </a:schemeClr>
                </a:solidFill>
                <a:latin typeface="Cambria" panose="02040503050406030204" pitchFamily="18" charset="0"/>
                <a:ea typeface="Cambria" panose="02040503050406030204" pitchFamily="18" charset="0"/>
              </a:rPr>
              <a:t>vẫn</a:t>
            </a:r>
            <a:r>
              <a:rPr lang="pt-BR" sz="2900" b="1" i="1" dirty="0">
                <a:solidFill>
                  <a:schemeClr val="accent2">
                    <a:lumMod val="50000"/>
                  </a:schemeClr>
                </a:solidFill>
                <a:latin typeface="Cambria" panose="02040503050406030204" pitchFamily="18" charset="0"/>
                <a:ea typeface="Cambria" panose="02040503050406030204" pitchFamily="18" charset="0"/>
              </a:rPr>
              <a:t> </a:t>
            </a:r>
            <a:r>
              <a:rPr lang="pt-BR" sz="2900" b="1" i="1" dirty="0" err="1">
                <a:solidFill>
                  <a:schemeClr val="accent2">
                    <a:lumMod val="50000"/>
                  </a:schemeClr>
                </a:solidFill>
                <a:latin typeface="Cambria" panose="02040503050406030204" pitchFamily="18" charset="0"/>
                <a:ea typeface="Cambria" panose="02040503050406030204" pitchFamily="18" charset="0"/>
              </a:rPr>
              <a:t>được</a:t>
            </a:r>
            <a:r>
              <a:rPr lang="pt-BR" sz="2900" b="1" i="1" dirty="0">
                <a:solidFill>
                  <a:schemeClr val="accent2">
                    <a:lumMod val="50000"/>
                  </a:schemeClr>
                </a:solidFill>
                <a:latin typeface="Cambria" panose="02040503050406030204" pitchFamily="18" charset="0"/>
                <a:ea typeface="Cambria" panose="02040503050406030204" pitchFamily="18" charset="0"/>
              </a:rPr>
              <a:t> </a:t>
            </a:r>
            <a:r>
              <a:rPr lang="pt-BR" sz="2900" b="1" i="1" dirty="0" err="1">
                <a:solidFill>
                  <a:schemeClr val="accent2">
                    <a:lumMod val="50000"/>
                  </a:schemeClr>
                </a:solidFill>
                <a:latin typeface="Cambria" panose="02040503050406030204" pitchFamily="18" charset="0"/>
                <a:ea typeface="Cambria" panose="02040503050406030204" pitchFamily="18" charset="0"/>
              </a:rPr>
              <a:t>lưu</a:t>
            </a:r>
            <a:r>
              <a:rPr lang="pt-BR" sz="2900" b="1" i="1" dirty="0">
                <a:solidFill>
                  <a:schemeClr val="accent2">
                    <a:lumMod val="50000"/>
                  </a:schemeClr>
                </a:solidFill>
                <a:latin typeface="Cambria" panose="02040503050406030204" pitchFamily="18" charset="0"/>
                <a:ea typeface="Cambria" panose="02040503050406030204" pitchFamily="18" charset="0"/>
              </a:rPr>
              <a:t> </a:t>
            </a:r>
            <a:r>
              <a:rPr lang="pt-BR" sz="2900" b="1" i="1" dirty="0" err="1">
                <a:solidFill>
                  <a:schemeClr val="accent2">
                    <a:lumMod val="50000"/>
                  </a:schemeClr>
                </a:solidFill>
                <a:latin typeface="Cambria" panose="02040503050406030204" pitchFamily="18" charset="0"/>
                <a:ea typeface="Cambria" panose="02040503050406030204" pitchFamily="18" charset="0"/>
              </a:rPr>
              <a:t>giữ</a:t>
            </a:r>
            <a:r>
              <a:rPr lang="pt-BR" sz="2900" b="1" i="1" dirty="0">
                <a:solidFill>
                  <a:schemeClr val="accent2">
                    <a:lumMod val="50000"/>
                  </a:schemeClr>
                </a:solidFill>
                <a:latin typeface="Cambria" panose="02040503050406030204" pitchFamily="18" charset="0"/>
                <a:ea typeface="Cambria" panose="02040503050406030204" pitchFamily="18" charset="0"/>
              </a:rPr>
              <a:t>. </a:t>
            </a:r>
            <a:r>
              <a:rPr lang="pt-BR" sz="2900" b="1" i="1" dirty="0" err="1">
                <a:solidFill>
                  <a:schemeClr val="accent2">
                    <a:lumMod val="50000"/>
                  </a:schemeClr>
                </a:solidFill>
                <a:latin typeface="Cambria" panose="02040503050406030204" pitchFamily="18" charset="0"/>
                <a:ea typeface="Cambria" panose="02040503050406030204" pitchFamily="18" charset="0"/>
              </a:rPr>
              <a:t>Trước</a:t>
            </a:r>
            <a:r>
              <a:rPr lang="pt-BR" sz="2900" b="1" i="1" dirty="0">
                <a:solidFill>
                  <a:schemeClr val="accent2">
                    <a:lumMod val="50000"/>
                  </a:schemeClr>
                </a:solidFill>
                <a:latin typeface="Cambria" panose="02040503050406030204" pitchFamily="18" charset="0"/>
                <a:ea typeface="Cambria" panose="02040503050406030204" pitchFamily="18" charset="0"/>
              </a:rPr>
              <a:t> </a:t>
            </a:r>
            <a:r>
              <a:rPr lang="pt-BR" sz="2900" b="1" i="1" dirty="0" err="1">
                <a:solidFill>
                  <a:schemeClr val="accent2">
                    <a:lumMod val="50000"/>
                  </a:schemeClr>
                </a:solidFill>
                <a:latin typeface="Cambria" panose="02040503050406030204" pitchFamily="18" charset="0"/>
                <a:ea typeface="Cambria" panose="02040503050406030204" pitchFamily="18" charset="0"/>
              </a:rPr>
              <a:t>đây</a:t>
            </a:r>
            <a:r>
              <a:rPr lang="pt-BR" sz="2900" b="1" i="1" dirty="0">
                <a:solidFill>
                  <a:schemeClr val="accent2">
                    <a:lumMod val="50000"/>
                  </a:schemeClr>
                </a:solidFill>
                <a:latin typeface="Cambria" panose="02040503050406030204" pitchFamily="18" charset="0"/>
                <a:ea typeface="Cambria" panose="02040503050406030204" pitchFamily="18" charset="0"/>
              </a:rPr>
              <a:t>, </a:t>
            </a:r>
            <a:r>
              <a:rPr lang="pt-BR" sz="2900" b="1" i="1" dirty="0" err="1">
                <a:solidFill>
                  <a:schemeClr val="accent2">
                    <a:lumMod val="50000"/>
                  </a:schemeClr>
                </a:solidFill>
                <a:latin typeface="Cambria" panose="02040503050406030204" pitchFamily="18" charset="0"/>
                <a:ea typeface="Cambria" panose="02040503050406030204" pitchFamily="18" charset="0"/>
              </a:rPr>
              <a:t>ngôi</a:t>
            </a:r>
            <a:r>
              <a:rPr lang="pt-BR" sz="2900" b="1" i="1" dirty="0">
                <a:solidFill>
                  <a:schemeClr val="accent2">
                    <a:lumMod val="50000"/>
                  </a:schemeClr>
                </a:solidFill>
                <a:latin typeface="Cambria" panose="02040503050406030204" pitchFamily="18" charset="0"/>
                <a:ea typeface="Cambria" panose="02040503050406030204" pitchFamily="18" charset="0"/>
              </a:rPr>
              <a:t> </a:t>
            </a:r>
            <a:r>
              <a:rPr lang="pt-BR" sz="2900" b="1" i="1" dirty="0" err="1">
                <a:solidFill>
                  <a:schemeClr val="accent2">
                    <a:lumMod val="50000"/>
                  </a:schemeClr>
                </a:solidFill>
                <a:latin typeface="Cambria" panose="02040503050406030204" pitchFamily="18" charset="0"/>
                <a:ea typeface="Cambria" panose="02040503050406030204" pitchFamily="18" charset="0"/>
              </a:rPr>
              <a:t>nhà</a:t>
            </a:r>
            <a:r>
              <a:rPr lang="pt-BR" sz="2900" b="1" i="1" dirty="0">
                <a:solidFill>
                  <a:schemeClr val="accent2">
                    <a:lumMod val="50000"/>
                  </a:schemeClr>
                </a:solidFill>
                <a:latin typeface="Cambria" panose="02040503050406030204" pitchFamily="18" charset="0"/>
                <a:ea typeface="Cambria" panose="02040503050406030204" pitchFamily="18" charset="0"/>
              </a:rPr>
              <a:t> </a:t>
            </a:r>
            <a:r>
              <a:rPr lang="pt-BR" sz="2900" b="1" i="1" dirty="0" err="1">
                <a:solidFill>
                  <a:schemeClr val="accent2">
                    <a:lumMod val="50000"/>
                  </a:schemeClr>
                </a:solidFill>
                <a:latin typeface="Cambria" panose="02040503050406030204" pitchFamily="18" charset="0"/>
                <a:ea typeface="Cambria" panose="02040503050406030204" pitchFamily="18" charset="0"/>
              </a:rPr>
              <a:t>truyền</a:t>
            </a:r>
            <a:r>
              <a:rPr lang="pt-BR" sz="2900" b="1" i="1" dirty="0">
                <a:solidFill>
                  <a:schemeClr val="accent2">
                    <a:lumMod val="50000"/>
                  </a:schemeClr>
                </a:solidFill>
                <a:latin typeface="Cambria" panose="02040503050406030204" pitchFamily="18" charset="0"/>
                <a:ea typeface="Cambria" panose="02040503050406030204" pitchFamily="18" charset="0"/>
              </a:rPr>
              <a:t> </a:t>
            </a:r>
            <a:r>
              <a:rPr lang="pt-BR" sz="2900" b="1" i="1" dirty="0" err="1">
                <a:solidFill>
                  <a:schemeClr val="accent2">
                    <a:lumMod val="50000"/>
                  </a:schemeClr>
                </a:solidFill>
                <a:latin typeface="Cambria" panose="02040503050406030204" pitchFamily="18" charset="0"/>
                <a:ea typeface="Cambria" panose="02040503050406030204" pitchFamily="18" charset="0"/>
              </a:rPr>
              <a:t>thống</a:t>
            </a:r>
            <a:r>
              <a:rPr lang="pt-BR" sz="2900" b="1" i="1" dirty="0">
                <a:solidFill>
                  <a:schemeClr val="accent2">
                    <a:lumMod val="50000"/>
                  </a:schemeClr>
                </a:solidFill>
                <a:latin typeface="Cambria" panose="02040503050406030204" pitchFamily="18" charset="0"/>
                <a:ea typeface="Cambria" panose="02040503050406030204" pitchFamily="18" charset="0"/>
              </a:rPr>
              <a:t> </a:t>
            </a:r>
            <a:r>
              <a:rPr lang="pt-BR" sz="2900" b="1" i="1" dirty="0" err="1">
                <a:solidFill>
                  <a:schemeClr val="accent2">
                    <a:lumMod val="50000"/>
                  </a:schemeClr>
                </a:solidFill>
                <a:latin typeface="Cambria" panose="02040503050406030204" pitchFamily="18" charset="0"/>
                <a:ea typeface="Cambria" panose="02040503050406030204" pitchFamily="18" charset="0"/>
              </a:rPr>
              <a:t>ở</a:t>
            </a:r>
            <a:r>
              <a:rPr lang="pt-BR" sz="2900" b="1" i="1" dirty="0">
                <a:solidFill>
                  <a:schemeClr val="accent2">
                    <a:lumMod val="50000"/>
                  </a:schemeClr>
                </a:solidFill>
                <a:latin typeface="Cambria" panose="02040503050406030204" pitchFamily="18" charset="0"/>
                <a:ea typeface="Cambria" panose="02040503050406030204" pitchFamily="18" charset="0"/>
              </a:rPr>
              <a:t> </a:t>
            </a:r>
            <a:r>
              <a:rPr lang="pt-BR" sz="2900" b="1" i="1" dirty="0" err="1">
                <a:solidFill>
                  <a:schemeClr val="accent2">
                    <a:lumMod val="50000"/>
                  </a:schemeClr>
                </a:solidFill>
                <a:latin typeface="Cambria" panose="02040503050406030204" pitchFamily="18" charset="0"/>
                <a:ea typeface="Cambria" panose="02040503050406030204" pitchFamily="18" charset="0"/>
              </a:rPr>
              <a:t>vùng</a:t>
            </a:r>
            <a:r>
              <a:rPr lang="pt-BR" sz="2900" b="1" i="1" dirty="0">
                <a:solidFill>
                  <a:schemeClr val="accent2">
                    <a:lumMod val="50000"/>
                  </a:schemeClr>
                </a:solidFill>
                <a:latin typeface="Cambria" panose="02040503050406030204" pitchFamily="18" charset="0"/>
                <a:ea typeface="Cambria" panose="02040503050406030204" pitchFamily="18" charset="0"/>
              </a:rPr>
              <a:t> </a:t>
            </a:r>
            <a:r>
              <a:rPr lang="pt-BR" sz="2900" b="1" i="1" dirty="0" err="1">
                <a:solidFill>
                  <a:schemeClr val="accent2">
                    <a:lumMod val="50000"/>
                  </a:schemeClr>
                </a:solidFill>
                <a:latin typeface="Cambria" panose="02040503050406030204" pitchFamily="18" charset="0"/>
                <a:ea typeface="Cambria" panose="02040503050406030204" pitchFamily="18" charset="0"/>
              </a:rPr>
              <a:t>Đồng</a:t>
            </a:r>
            <a:r>
              <a:rPr lang="pt-BR" sz="2900" b="1" i="1" dirty="0">
                <a:solidFill>
                  <a:schemeClr val="accent2">
                    <a:lumMod val="50000"/>
                  </a:schemeClr>
                </a:solidFill>
                <a:latin typeface="Cambria" panose="02040503050406030204" pitchFamily="18" charset="0"/>
                <a:ea typeface="Cambria" panose="02040503050406030204" pitchFamily="18" charset="0"/>
              </a:rPr>
              <a:t> </a:t>
            </a:r>
            <a:r>
              <a:rPr lang="pt-BR" sz="2900" b="1" i="1" dirty="0" err="1">
                <a:solidFill>
                  <a:schemeClr val="accent2">
                    <a:lumMod val="50000"/>
                  </a:schemeClr>
                </a:solidFill>
                <a:latin typeface="Cambria" panose="02040503050406030204" pitchFamily="18" charset="0"/>
                <a:ea typeface="Cambria" panose="02040503050406030204" pitchFamily="18" charset="0"/>
              </a:rPr>
              <a:t>bằng</a:t>
            </a:r>
            <a:r>
              <a:rPr lang="pt-BR" sz="2900" b="1" i="1" dirty="0">
                <a:solidFill>
                  <a:schemeClr val="accent2">
                    <a:lumMod val="50000"/>
                  </a:schemeClr>
                </a:solidFill>
                <a:latin typeface="Cambria" panose="02040503050406030204" pitchFamily="18" charset="0"/>
                <a:ea typeface="Cambria" panose="02040503050406030204" pitchFamily="18" charset="0"/>
              </a:rPr>
              <a:t> </a:t>
            </a:r>
            <a:r>
              <a:rPr lang="pt-BR" sz="2900" b="1" i="1" dirty="0" err="1">
                <a:solidFill>
                  <a:schemeClr val="accent2">
                    <a:lumMod val="50000"/>
                  </a:schemeClr>
                </a:solidFill>
                <a:latin typeface="Cambria" panose="02040503050406030204" pitchFamily="18" charset="0"/>
                <a:ea typeface="Cambria" panose="02040503050406030204" pitchFamily="18" charset="0"/>
              </a:rPr>
              <a:t>Bắc</a:t>
            </a:r>
            <a:r>
              <a:rPr lang="pt-BR" sz="2900" b="1" i="1" dirty="0">
                <a:solidFill>
                  <a:schemeClr val="accent2">
                    <a:lumMod val="50000"/>
                  </a:schemeClr>
                </a:solidFill>
                <a:latin typeface="Cambria" panose="02040503050406030204" pitchFamily="18" charset="0"/>
                <a:ea typeface="Cambria" panose="02040503050406030204" pitchFamily="18" charset="0"/>
              </a:rPr>
              <a:t> </a:t>
            </a:r>
            <a:r>
              <a:rPr lang="pt-BR" sz="2900" b="1" i="1" dirty="0" err="1">
                <a:solidFill>
                  <a:schemeClr val="accent2">
                    <a:lumMod val="50000"/>
                  </a:schemeClr>
                </a:solidFill>
                <a:latin typeface="Cambria" panose="02040503050406030204" pitchFamily="18" charset="0"/>
                <a:ea typeface="Cambria" panose="02040503050406030204" pitchFamily="18" charset="0"/>
              </a:rPr>
              <a:t>Bộ</a:t>
            </a:r>
            <a:r>
              <a:rPr lang="pt-BR" sz="2900" b="1" i="1" dirty="0">
                <a:solidFill>
                  <a:schemeClr val="accent2">
                    <a:lumMod val="50000"/>
                  </a:schemeClr>
                </a:solidFill>
                <a:latin typeface="Cambria" panose="02040503050406030204" pitchFamily="18" charset="0"/>
                <a:ea typeface="Cambria" panose="02040503050406030204" pitchFamily="18" charset="0"/>
              </a:rPr>
              <a:t> </a:t>
            </a:r>
            <a:r>
              <a:rPr lang="pt-BR" sz="2900" b="1" i="1" dirty="0" err="1">
                <a:solidFill>
                  <a:schemeClr val="accent2">
                    <a:lumMod val="50000"/>
                  </a:schemeClr>
                </a:solidFill>
                <a:latin typeface="Cambria" panose="02040503050406030204" pitchFamily="18" charset="0"/>
                <a:ea typeface="Cambria" panose="02040503050406030204" pitchFamily="18" charset="0"/>
              </a:rPr>
              <a:t>thường</a:t>
            </a:r>
            <a:r>
              <a:rPr lang="pt-BR" sz="2900" b="1" i="1" dirty="0">
                <a:solidFill>
                  <a:schemeClr val="accent2">
                    <a:lumMod val="50000"/>
                  </a:schemeClr>
                </a:solidFill>
                <a:latin typeface="Cambria" panose="02040503050406030204" pitchFamily="18" charset="0"/>
                <a:ea typeface="Cambria" panose="02040503050406030204" pitchFamily="18" charset="0"/>
              </a:rPr>
              <a:t> </a:t>
            </a:r>
            <a:r>
              <a:rPr lang="pt-BR" sz="2900" b="1" i="1" dirty="0" err="1">
                <a:solidFill>
                  <a:schemeClr val="accent2">
                    <a:lumMod val="50000"/>
                  </a:schemeClr>
                </a:solidFill>
                <a:latin typeface="Cambria" panose="02040503050406030204" pitchFamily="18" charset="0"/>
                <a:ea typeface="Cambria" panose="02040503050406030204" pitchFamily="18" charset="0"/>
              </a:rPr>
              <a:t>được</a:t>
            </a:r>
            <a:r>
              <a:rPr lang="pt-BR" sz="2900" b="1" i="1" dirty="0">
                <a:solidFill>
                  <a:schemeClr val="accent2">
                    <a:lumMod val="50000"/>
                  </a:schemeClr>
                </a:solidFill>
                <a:latin typeface="Cambria" panose="02040503050406030204" pitchFamily="18" charset="0"/>
                <a:ea typeface="Cambria" panose="02040503050406030204" pitchFamily="18" charset="0"/>
              </a:rPr>
              <a:t> </a:t>
            </a:r>
            <a:r>
              <a:rPr lang="pt-BR" sz="2900" b="1" i="1" dirty="0" err="1">
                <a:solidFill>
                  <a:schemeClr val="accent2">
                    <a:lumMod val="50000"/>
                  </a:schemeClr>
                </a:solidFill>
                <a:latin typeface="Cambria" panose="02040503050406030204" pitchFamily="18" charset="0"/>
                <a:ea typeface="Cambria" panose="02040503050406030204" pitchFamily="18" charset="0"/>
              </a:rPr>
              <a:t>đắp</a:t>
            </a:r>
            <a:r>
              <a:rPr lang="pt-BR" sz="2900" b="1" i="1" dirty="0">
                <a:solidFill>
                  <a:schemeClr val="accent2">
                    <a:lumMod val="50000"/>
                  </a:schemeClr>
                </a:solidFill>
                <a:latin typeface="Cambria" panose="02040503050406030204" pitchFamily="18" charset="0"/>
                <a:ea typeface="Cambria" panose="02040503050406030204" pitchFamily="18" charset="0"/>
              </a:rPr>
              <a:t> </a:t>
            </a:r>
            <a:r>
              <a:rPr lang="pt-BR" sz="2900" b="1" i="1" dirty="0" err="1">
                <a:solidFill>
                  <a:schemeClr val="accent2">
                    <a:lumMod val="50000"/>
                  </a:schemeClr>
                </a:solidFill>
                <a:latin typeface="Cambria" panose="02040503050406030204" pitchFamily="18" charset="0"/>
                <a:ea typeface="Cambria" panose="02040503050406030204" pitchFamily="18" charset="0"/>
              </a:rPr>
              <a:t>bằng</a:t>
            </a:r>
            <a:r>
              <a:rPr lang="pt-BR" sz="2900" b="1" i="1" dirty="0">
                <a:solidFill>
                  <a:schemeClr val="accent2">
                    <a:lumMod val="50000"/>
                  </a:schemeClr>
                </a:solidFill>
                <a:latin typeface="Cambria" panose="02040503050406030204" pitchFamily="18" charset="0"/>
                <a:ea typeface="Cambria" panose="02040503050406030204" pitchFamily="18" charset="0"/>
              </a:rPr>
              <a:t> </a:t>
            </a:r>
            <a:r>
              <a:rPr lang="pt-BR" sz="2900" b="1" i="1" dirty="0" err="1">
                <a:solidFill>
                  <a:schemeClr val="accent2">
                    <a:lumMod val="50000"/>
                  </a:schemeClr>
                </a:solidFill>
                <a:latin typeface="Cambria" panose="02040503050406030204" pitchFamily="18" charset="0"/>
                <a:ea typeface="Cambria" panose="02040503050406030204" pitchFamily="18" charset="0"/>
              </a:rPr>
              <a:t>đất</a:t>
            </a:r>
            <a:r>
              <a:rPr lang="pt-BR" sz="2900" b="1" i="1" dirty="0">
                <a:solidFill>
                  <a:schemeClr val="accent2">
                    <a:lumMod val="50000"/>
                  </a:schemeClr>
                </a:solidFill>
                <a:latin typeface="Cambria" panose="02040503050406030204" pitchFamily="18" charset="0"/>
                <a:ea typeface="Cambria" panose="02040503050406030204" pitchFamily="18" charset="0"/>
              </a:rPr>
              <a:t> </a:t>
            </a:r>
            <a:r>
              <a:rPr lang="pt-BR" sz="2900" b="1" i="1" dirty="0" err="1">
                <a:solidFill>
                  <a:schemeClr val="accent2">
                    <a:lumMod val="50000"/>
                  </a:schemeClr>
                </a:solidFill>
                <a:latin typeface="Cambria" panose="02040503050406030204" pitchFamily="18" charset="0"/>
                <a:ea typeface="Cambria" panose="02040503050406030204" pitchFamily="18" charset="0"/>
              </a:rPr>
              <a:t>hoặc</a:t>
            </a:r>
            <a:r>
              <a:rPr lang="pt-BR" sz="2900" b="1" i="1" dirty="0">
                <a:solidFill>
                  <a:schemeClr val="accent2">
                    <a:lumMod val="50000"/>
                  </a:schemeClr>
                </a:solidFill>
                <a:latin typeface="Cambria" panose="02040503050406030204" pitchFamily="18" charset="0"/>
                <a:ea typeface="Cambria" panose="02040503050406030204" pitchFamily="18" charset="0"/>
              </a:rPr>
              <a:t> </a:t>
            </a:r>
            <a:r>
              <a:rPr lang="pt-BR" sz="2900" b="1" i="1" dirty="0" err="1">
                <a:solidFill>
                  <a:schemeClr val="accent2">
                    <a:lumMod val="50000"/>
                  </a:schemeClr>
                </a:solidFill>
                <a:latin typeface="Cambria" panose="02040503050406030204" pitchFamily="18" charset="0"/>
                <a:ea typeface="Cambria" panose="02040503050406030204" pitchFamily="18" charset="0"/>
              </a:rPr>
              <a:t>xây</a:t>
            </a:r>
            <a:r>
              <a:rPr lang="pt-BR" sz="2900" b="1" i="1" dirty="0">
                <a:solidFill>
                  <a:schemeClr val="accent2">
                    <a:lumMod val="50000"/>
                  </a:schemeClr>
                </a:solidFill>
                <a:latin typeface="Cambria" panose="02040503050406030204" pitchFamily="18" charset="0"/>
                <a:ea typeface="Cambria" panose="02040503050406030204" pitchFamily="18" charset="0"/>
              </a:rPr>
              <a:t> </a:t>
            </a:r>
            <a:r>
              <a:rPr lang="pt-BR" sz="2900" b="1" i="1" dirty="0" err="1">
                <a:solidFill>
                  <a:schemeClr val="accent2">
                    <a:lumMod val="50000"/>
                  </a:schemeClr>
                </a:solidFill>
                <a:latin typeface="Cambria" panose="02040503050406030204" pitchFamily="18" charset="0"/>
                <a:ea typeface="Cambria" panose="02040503050406030204" pitchFamily="18" charset="0"/>
              </a:rPr>
              <a:t>bằng</a:t>
            </a:r>
            <a:r>
              <a:rPr lang="pt-BR" sz="2900" b="1" i="1" dirty="0">
                <a:solidFill>
                  <a:schemeClr val="accent2">
                    <a:lumMod val="50000"/>
                  </a:schemeClr>
                </a:solidFill>
                <a:latin typeface="Cambria" panose="02040503050406030204" pitchFamily="18" charset="0"/>
                <a:ea typeface="Cambria" panose="02040503050406030204" pitchFamily="18" charset="0"/>
              </a:rPr>
              <a:t> </a:t>
            </a:r>
            <a:r>
              <a:rPr lang="pt-BR" sz="2900" b="1" i="1" dirty="0" err="1">
                <a:solidFill>
                  <a:schemeClr val="accent2">
                    <a:lumMod val="50000"/>
                  </a:schemeClr>
                </a:solidFill>
                <a:latin typeface="Cambria" panose="02040503050406030204" pitchFamily="18" charset="0"/>
                <a:ea typeface="Cambria" panose="02040503050406030204" pitchFamily="18" charset="0"/>
              </a:rPr>
              <a:t>gạch</a:t>
            </a:r>
            <a:r>
              <a:rPr lang="pt-BR" sz="2900" b="1" i="1" dirty="0">
                <a:solidFill>
                  <a:schemeClr val="accent2">
                    <a:lumMod val="50000"/>
                  </a:schemeClr>
                </a:solidFill>
                <a:latin typeface="Cambria" panose="02040503050406030204" pitchFamily="18" charset="0"/>
                <a:ea typeface="Cambria" panose="02040503050406030204" pitchFamily="18" charset="0"/>
              </a:rPr>
              <a:t>, </a:t>
            </a:r>
            <a:r>
              <a:rPr lang="pt-BR" sz="2900" b="1" i="1" dirty="0" err="1">
                <a:solidFill>
                  <a:schemeClr val="accent2">
                    <a:lumMod val="50000"/>
                  </a:schemeClr>
                </a:solidFill>
                <a:latin typeface="Cambria" panose="02040503050406030204" pitchFamily="18" charset="0"/>
                <a:ea typeface="Cambria" panose="02040503050406030204" pitchFamily="18" charset="0"/>
              </a:rPr>
              <a:t>mái</a:t>
            </a:r>
            <a:r>
              <a:rPr lang="pt-BR" sz="2900" b="1" i="1" dirty="0">
                <a:solidFill>
                  <a:schemeClr val="accent2">
                    <a:lumMod val="50000"/>
                  </a:schemeClr>
                </a:solidFill>
                <a:latin typeface="Cambria" panose="02040503050406030204" pitchFamily="18" charset="0"/>
                <a:ea typeface="Cambria" panose="02040503050406030204" pitchFamily="18" charset="0"/>
              </a:rPr>
              <a:t> </a:t>
            </a:r>
            <a:r>
              <a:rPr lang="pt-BR" sz="2900" b="1" i="1" dirty="0" err="1">
                <a:solidFill>
                  <a:schemeClr val="accent2">
                    <a:lumMod val="50000"/>
                  </a:schemeClr>
                </a:solidFill>
                <a:latin typeface="Cambria" panose="02040503050406030204" pitchFamily="18" charset="0"/>
                <a:ea typeface="Cambria" panose="02040503050406030204" pitchFamily="18" charset="0"/>
              </a:rPr>
              <a:t>lợp</a:t>
            </a:r>
            <a:r>
              <a:rPr lang="pt-BR" sz="2900" b="1" i="1" dirty="0">
                <a:solidFill>
                  <a:schemeClr val="accent2">
                    <a:lumMod val="50000"/>
                  </a:schemeClr>
                </a:solidFill>
                <a:latin typeface="Cambria" panose="02040503050406030204" pitchFamily="18" charset="0"/>
                <a:ea typeface="Cambria" panose="02040503050406030204" pitchFamily="18" charset="0"/>
              </a:rPr>
              <a:t> lá </a:t>
            </a:r>
            <a:r>
              <a:rPr lang="pt-BR" sz="2900" b="1" i="1" dirty="0" err="1">
                <a:solidFill>
                  <a:schemeClr val="accent2">
                    <a:lumMod val="50000"/>
                  </a:schemeClr>
                </a:solidFill>
                <a:latin typeface="Cambria" panose="02040503050406030204" pitchFamily="18" charset="0"/>
                <a:ea typeface="Cambria" panose="02040503050406030204" pitchFamily="18" charset="0"/>
              </a:rPr>
              <a:t>hoặc</a:t>
            </a:r>
            <a:r>
              <a:rPr lang="pt-BR" sz="2900" b="1" i="1" dirty="0">
                <a:solidFill>
                  <a:schemeClr val="accent2">
                    <a:lumMod val="50000"/>
                  </a:schemeClr>
                </a:solidFill>
                <a:latin typeface="Cambria" panose="02040503050406030204" pitchFamily="18" charset="0"/>
                <a:ea typeface="Cambria" panose="02040503050406030204" pitchFamily="18" charset="0"/>
              </a:rPr>
              <a:t> </a:t>
            </a:r>
            <a:r>
              <a:rPr lang="pt-BR" sz="2900" b="1" i="1" dirty="0" err="1">
                <a:solidFill>
                  <a:schemeClr val="accent2">
                    <a:lumMod val="50000"/>
                  </a:schemeClr>
                </a:solidFill>
                <a:latin typeface="Cambria" panose="02040503050406030204" pitchFamily="18" charset="0"/>
                <a:ea typeface="Cambria" panose="02040503050406030204" pitchFamily="18" charset="0"/>
              </a:rPr>
              <a:t>ngói</a:t>
            </a:r>
            <a:r>
              <a:rPr lang="pt-BR" sz="2900" b="1" i="1" dirty="0">
                <a:solidFill>
                  <a:schemeClr val="accent2">
                    <a:lumMod val="50000"/>
                  </a:schemeClr>
                </a:solidFill>
                <a:latin typeface="Cambria" panose="02040503050406030204" pitchFamily="18" charset="0"/>
                <a:ea typeface="Cambria" panose="02040503050406030204" pitchFamily="18" charset="0"/>
              </a:rPr>
              <a:t>. </a:t>
            </a:r>
            <a:r>
              <a:rPr lang="pt-BR" sz="2900" b="1" i="1" dirty="0" err="1">
                <a:solidFill>
                  <a:schemeClr val="accent2">
                    <a:lumMod val="50000"/>
                  </a:schemeClr>
                </a:solidFill>
                <a:latin typeface="Cambria" panose="02040503050406030204" pitchFamily="18" charset="0"/>
                <a:ea typeface="Cambria" panose="02040503050406030204" pitchFamily="18" charset="0"/>
              </a:rPr>
              <a:t>Nhà</a:t>
            </a:r>
            <a:r>
              <a:rPr lang="pt-BR" sz="2900" b="1" i="1" dirty="0">
                <a:solidFill>
                  <a:schemeClr val="accent2">
                    <a:lumMod val="50000"/>
                  </a:schemeClr>
                </a:solidFill>
                <a:latin typeface="Cambria" panose="02040503050406030204" pitchFamily="18" charset="0"/>
                <a:ea typeface="Cambria" panose="02040503050406030204" pitchFamily="18" charset="0"/>
              </a:rPr>
              <a:t> </a:t>
            </a:r>
            <a:r>
              <a:rPr lang="pt-BR" sz="2900" b="1" i="1" dirty="0" err="1">
                <a:solidFill>
                  <a:schemeClr val="accent2">
                    <a:lumMod val="50000"/>
                  </a:schemeClr>
                </a:solidFill>
                <a:latin typeface="Cambria" panose="02040503050406030204" pitchFamily="18" charset="0"/>
                <a:ea typeface="Cambria" panose="02040503050406030204" pitchFamily="18" charset="0"/>
              </a:rPr>
              <a:t>thường</a:t>
            </a:r>
            <a:r>
              <a:rPr lang="pt-BR" sz="2900" b="1" i="1" dirty="0">
                <a:solidFill>
                  <a:schemeClr val="accent2">
                    <a:lumMod val="50000"/>
                  </a:schemeClr>
                </a:solidFill>
                <a:latin typeface="Cambria" panose="02040503050406030204" pitchFamily="18" charset="0"/>
                <a:ea typeface="Cambria" panose="02040503050406030204" pitchFamily="18" charset="0"/>
              </a:rPr>
              <a:t> </a:t>
            </a:r>
            <a:r>
              <a:rPr lang="pt-BR" sz="2900" b="1" i="1" dirty="0" err="1">
                <a:solidFill>
                  <a:schemeClr val="accent2">
                    <a:lumMod val="50000"/>
                  </a:schemeClr>
                </a:solidFill>
                <a:latin typeface="Cambria" panose="02040503050406030204" pitchFamily="18" charset="0"/>
                <a:ea typeface="Cambria" panose="02040503050406030204" pitchFamily="18" charset="0"/>
              </a:rPr>
              <a:t>có</a:t>
            </a:r>
            <a:r>
              <a:rPr lang="pt-BR" sz="2900" b="1" i="1" dirty="0">
                <a:solidFill>
                  <a:schemeClr val="accent2">
                    <a:lumMod val="50000"/>
                  </a:schemeClr>
                </a:solidFill>
                <a:latin typeface="Cambria" panose="02040503050406030204" pitchFamily="18" charset="0"/>
                <a:ea typeface="Cambria" panose="02040503050406030204" pitchFamily="18" charset="0"/>
              </a:rPr>
              <a:t> </a:t>
            </a:r>
            <a:r>
              <a:rPr lang="pt-BR" sz="2900" b="1" i="1" dirty="0" err="1">
                <a:solidFill>
                  <a:schemeClr val="accent2">
                    <a:lumMod val="50000"/>
                  </a:schemeClr>
                </a:solidFill>
                <a:latin typeface="Cambria" panose="02040503050406030204" pitchFamily="18" charset="0"/>
                <a:ea typeface="Cambria" panose="02040503050406030204" pitchFamily="18" charset="0"/>
              </a:rPr>
              <a:t>ba</a:t>
            </a:r>
            <a:r>
              <a:rPr lang="pt-BR" sz="2900" b="1" i="1" dirty="0">
                <a:solidFill>
                  <a:schemeClr val="accent2">
                    <a:lumMod val="50000"/>
                  </a:schemeClr>
                </a:solidFill>
                <a:latin typeface="Cambria" panose="02040503050406030204" pitchFamily="18" charset="0"/>
                <a:ea typeface="Cambria" panose="02040503050406030204" pitchFamily="18" charset="0"/>
              </a:rPr>
              <a:t> </a:t>
            </a:r>
            <a:r>
              <a:rPr lang="pt-BR" sz="2900" b="1" i="1" dirty="0" err="1">
                <a:solidFill>
                  <a:schemeClr val="accent2">
                    <a:lumMod val="50000"/>
                  </a:schemeClr>
                </a:solidFill>
                <a:latin typeface="Cambria" panose="02040503050406030204" pitchFamily="18" charset="0"/>
                <a:ea typeface="Cambria" panose="02040503050406030204" pitchFamily="18" charset="0"/>
              </a:rPr>
              <a:t>gian</a:t>
            </a:r>
            <a:r>
              <a:rPr lang="pt-BR" sz="2900" b="1" i="1" dirty="0">
                <a:solidFill>
                  <a:schemeClr val="accent2">
                    <a:lumMod val="50000"/>
                  </a:schemeClr>
                </a:solidFill>
                <a:latin typeface="Cambria" panose="02040503050406030204" pitchFamily="18" charset="0"/>
                <a:ea typeface="Cambria" panose="02040503050406030204" pitchFamily="18" charset="0"/>
              </a:rPr>
              <a:t> </a:t>
            </a:r>
            <a:r>
              <a:rPr lang="pt-BR" sz="2900" b="1" i="1" dirty="0" err="1">
                <a:solidFill>
                  <a:schemeClr val="accent2">
                    <a:lumMod val="50000"/>
                  </a:schemeClr>
                </a:solidFill>
                <a:latin typeface="Cambria" panose="02040503050406030204" pitchFamily="18" charset="0"/>
                <a:ea typeface="Cambria" panose="02040503050406030204" pitchFamily="18" charset="0"/>
              </a:rPr>
              <a:t>hoặc</a:t>
            </a:r>
            <a:r>
              <a:rPr lang="pt-BR" sz="2900" b="1" i="1" dirty="0">
                <a:solidFill>
                  <a:schemeClr val="accent2">
                    <a:lumMod val="50000"/>
                  </a:schemeClr>
                </a:solidFill>
                <a:latin typeface="Cambria" panose="02040503050406030204" pitchFamily="18" charset="0"/>
                <a:ea typeface="Cambria" panose="02040503050406030204" pitchFamily="18" charset="0"/>
              </a:rPr>
              <a:t> </a:t>
            </a:r>
            <a:r>
              <a:rPr lang="pt-BR" sz="2900" b="1" i="1" dirty="0" err="1">
                <a:solidFill>
                  <a:schemeClr val="accent2">
                    <a:lumMod val="50000"/>
                  </a:schemeClr>
                </a:solidFill>
                <a:latin typeface="Cambria" panose="02040503050406030204" pitchFamily="18" charset="0"/>
                <a:ea typeface="Cambria" panose="02040503050406030204" pitchFamily="18" charset="0"/>
              </a:rPr>
              <a:t>năm</a:t>
            </a:r>
            <a:r>
              <a:rPr lang="pt-BR" sz="2900" b="1" i="1" dirty="0">
                <a:solidFill>
                  <a:schemeClr val="accent2">
                    <a:lumMod val="50000"/>
                  </a:schemeClr>
                </a:solidFill>
                <a:latin typeface="Cambria" panose="02040503050406030204" pitchFamily="18" charset="0"/>
                <a:ea typeface="Cambria" panose="02040503050406030204" pitchFamily="18" charset="0"/>
              </a:rPr>
              <a:t> </a:t>
            </a:r>
            <a:r>
              <a:rPr lang="pt-BR" sz="2900" b="1" i="1" dirty="0" err="1">
                <a:solidFill>
                  <a:schemeClr val="accent2">
                    <a:lumMod val="50000"/>
                  </a:schemeClr>
                </a:solidFill>
                <a:latin typeface="Cambria" panose="02040503050406030204" pitchFamily="18" charset="0"/>
                <a:ea typeface="Cambria" panose="02040503050406030204" pitchFamily="18" charset="0"/>
              </a:rPr>
              <a:t>gian</a:t>
            </a:r>
            <a:r>
              <a:rPr lang="pt-BR" sz="2900" b="1" i="1" dirty="0">
                <a:solidFill>
                  <a:schemeClr val="accent2">
                    <a:lumMod val="50000"/>
                  </a:schemeClr>
                </a:solidFill>
                <a:latin typeface="Cambria" panose="02040503050406030204" pitchFamily="18" charset="0"/>
                <a:ea typeface="Cambria" panose="02040503050406030204" pitchFamily="18" charset="0"/>
              </a:rPr>
              <a:t> </a:t>
            </a:r>
            <a:r>
              <a:rPr lang="pt-BR" sz="2900" b="1" i="1" dirty="0" err="1">
                <a:solidFill>
                  <a:schemeClr val="accent2">
                    <a:lumMod val="50000"/>
                  </a:schemeClr>
                </a:solidFill>
                <a:latin typeface="Cambria" panose="02040503050406030204" pitchFamily="18" charset="0"/>
                <a:ea typeface="Cambria" panose="02040503050406030204" pitchFamily="18" charset="0"/>
              </a:rPr>
              <a:t>tùy</a:t>
            </a:r>
            <a:r>
              <a:rPr lang="pt-BR" sz="2900" b="1" i="1" dirty="0">
                <a:solidFill>
                  <a:schemeClr val="accent2">
                    <a:lumMod val="50000"/>
                  </a:schemeClr>
                </a:solidFill>
                <a:latin typeface="Cambria" panose="02040503050406030204" pitchFamily="18" charset="0"/>
                <a:ea typeface="Cambria" panose="02040503050406030204" pitchFamily="18" charset="0"/>
              </a:rPr>
              <a:t> </a:t>
            </a:r>
            <a:r>
              <a:rPr lang="pt-BR" sz="2900" b="1" i="1" dirty="0" err="1">
                <a:solidFill>
                  <a:schemeClr val="accent2">
                    <a:lumMod val="50000"/>
                  </a:schemeClr>
                </a:solidFill>
                <a:latin typeface="Cambria" panose="02040503050406030204" pitchFamily="18" charset="0"/>
                <a:ea typeface="Cambria" panose="02040503050406030204" pitchFamily="18" charset="0"/>
              </a:rPr>
              <a:t>vào</a:t>
            </a:r>
            <a:r>
              <a:rPr lang="pt-BR" sz="2900" b="1" i="1" dirty="0">
                <a:solidFill>
                  <a:schemeClr val="accent2">
                    <a:lumMod val="50000"/>
                  </a:schemeClr>
                </a:solidFill>
                <a:latin typeface="Cambria" panose="02040503050406030204" pitchFamily="18" charset="0"/>
                <a:ea typeface="Cambria" panose="02040503050406030204" pitchFamily="18" charset="0"/>
              </a:rPr>
              <a:t> </a:t>
            </a:r>
            <a:r>
              <a:rPr lang="pt-BR" sz="2900" b="1" i="1" dirty="0" err="1">
                <a:solidFill>
                  <a:schemeClr val="accent2">
                    <a:lumMod val="50000"/>
                  </a:schemeClr>
                </a:solidFill>
                <a:latin typeface="Cambria" panose="02040503050406030204" pitchFamily="18" charset="0"/>
                <a:ea typeface="Cambria" panose="02040503050406030204" pitchFamily="18" charset="0"/>
              </a:rPr>
              <a:t>điều</a:t>
            </a:r>
            <a:r>
              <a:rPr lang="pt-BR" sz="2900" b="1" i="1" dirty="0">
                <a:solidFill>
                  <a:schemeClr val="accent2">
                    <a:lumMod val="50000"/>
                  </a:schemeClr>
                </a:solidFill>
                <a:latin typeface="Cambria" panose="02040503050406030204" pitchFamily="18" charset="0"/>
                <a:ea typeface="Cambria" panose="02040503050406030204" pitchFamily="18" charset="0"/>
              </a:rPr>
              <a:t> </a:t>
            </a:r>
            <a:r>
              <a:rPr lang="pt-BR" sz="2900" b="1" i="1" dirty="0" err="1">
                <a:solidFill>
                  <a:schemeClr val="accent2">
                    <a:lumMod val="50000"/>
                  </a:schemeClr>
                </a:solidFill>
                <a:latin typeface="Cambria" panose="02040503050406030204" pitchFamily="18" charset="0"/>
                <a:ea typeface="Cambria" panose="02040503050406030204" pitchFamily="18" charset="0"/>
              </a:rPr>
              <a:t>kiện</a:t>
            </a:r>
            <a:r>
              <a:rPr lang="pt-BR" sz="2900" b="1" i="1" dirty="0">
                <a:solidFill>
                  <a:schemeClr val="accent2">
                    <a:lumMod val="50000"/>
                  </a:schemeClr>
                </a:solidFill>
                <a:latin typeface="Cambria" panose="02040503050406030204" pitchFamily="18" charset="0"/>
                <a:ea typeface="Cambria" panose="02040503050406030204" pitchFamily="18" charset="0"/>
              </a:rPr>
              <a:t> </a:t>
            </a:r>
            <a:r>
              <a:rPr lang="pt-BR" sz="2900" b="1" i="1" dirty="0" err="1">
                <a:solidFill>
                  <a:schemeClr val="accent2">
                    <a:lumMod val="50000"/>
                  </a:schemeClr>
                </a:solidFill>
                <a:latin typeface="Cambria" panose="02040503050406030204" pitchFamily="18" charset="0"/>
                <a:ea typeface="Cambria" panose="02040503050406030204" pitchFamily="18" charset="0"/>
              </a:rPr>
              <a:t>kinh</a:t>
            </a:r>
            <a:r>
              <a:rPr lang="pt-BR" sz="2900" b="1" i="1" dirty="0">
                <a:solidFill>
                  <a:schemeClr val="accent2">
                    <a:lumMod val="50000"/>
                  </a:schemeClr>
                </a:solidFill>
                <a:latin typeface="Cambria" panose="02040503050406030204" pitchFamily="18" charset="0"/>
                <a:ea typeface="Cambria" panose="02040503050406030204" pitchFamily="18" charset="0"/>
              </a:rPr>
              <a:t> </a:t>
            </a:r>
            <a:r>
              <a:rPr lang="pt-BR" sz="2900" b="1" i="1" dirty="0" err="1">
                <a:solidFill>
                  <a:schemeClr val="accent2">
                    <a:lumMod val="50000"/>
                  </a:schemeClr>
                </a:solidFill>
                <a:latin typeface="Cambria" panose="02040503050406030204" pitchFamily="18" charset="0"/>
                <a:ea typeface="Cambria" panose="02040503050406030204" pitchFamily="18" charset="0"/>
              </a:rPr>
              <a:t>tế</a:t>
            </a:r>
            <a:r>
              <a:rPr lang="pt-BR" sz="2900" b="1" i="1" dirty="0">
                <a:solidFill>
                  <a:schemeClr val="accent2">
                    <a:lumMod val="50000"/>
                  </a:schemeClr>
                </a:solidFill>
                <a:latin typeface="Cambria" panose="02040503050406030204" pitchFamily="18" charset="0"/>
                <a:ea typeface="Cambria" panose="02040503050406030204" pitchFamily="18" charset="0"/>
              </a:rPr>
              <a:t> </a:t>
            </a:r>
            <a:r>
              <a:rPr lang="pt-BR" sz="2900" b="1" i="1" dirty="0" err="1">
                <a:solidFill>
                  <a:schemeClr val="accent2">
                    <a:lumMod val="50000"/>
                  </a:schemeClr>
                </a:solidFill>
                <a:latin typeface="Cambria" panose="02040503050406030204" pitchFamily="18" charset="0"/>
                <a:ea typeface="Cambria" panose="02040503050406030204" pitchFamily="18" charset="0"/>
              </a:rPr>
              <a:t>và</a:t>
            </a:r>
            <a:r>
              <a:rPr lang="pt-BR" sz="2900" b="1" i="1" dirty="0">
                <a:solidFill>
                  <a:schemeClr val="accent2">
                    <a:lumMod val="50000"/>
                  </a:schemeClr>
                </a:solidFill>
                <a:latin typeface="Cambria" panose="02040503050406030204" pitchFamily="18" charset="0"/>
                <a:ea typeface="Cambria" panose="02040503050406030204" pitchFamily="18" charset="0"/>
              </a:rPr>
              <a:t> </a:t>
            </a:r>
            <a:r>
              <a:rPr lang="pt-BR" sz="2900" b="1" i="1" dirty="0" err="1">
                <a:solidFill>
                  <a:schemeClr val="accent2">
                    <a:lumMod val="50000"/>
                  </a:schemeClr>
                </a:solidFill>
                <a:latin typeface="Cambria" panose="02040503050406030204" pitchFamily="18" charset="0"/>
                <a:ea typeface="Cambria" panose="02040503050406030204" pitchFamily="18" charset="0"/>
              </a:rPr>
              <a:t>các</a:t>
            </a:r>
            <a:r>
              <a:rPr lang="pt-BR" sz="2900" b="1" i="1" dirty="0">
                <a:solidFill>
                  <a:schemeClr val="accent2">
                    <a:lumMod val="50000"/>
                  </a:schemeClr>
                </a:solidFill>
                <a:latin typeface="Cambria" panose="02040503050406030204" pitchFamily="18" charset="0"/>
                <a:ea typeface="Cambria" panose="02040503050406030204" pitchFamily="18" charset="0"/>
              </a:rPr>
              <a:t> </a:t>
            </a:r>
            <a:r>
              <a:rPr lang="pt-BR" sz="2900" b="1" i="1" dirty="0" err="1">
                <a:solidFill>
                  <a:schemeClr val="accent2">
                    <a:lumMod val="50000"/>
                  </a:schemeClr>
                </a:solidFill>
                <a:latin typeface="Cambria" panose="02040503050406030204" pitchFamily="18" charset="0"/>
                <a:ea typeface="Cambria" panose="02040503050406030204" pitchFamily="18" charset="0"/>
              </a:rPr>
              <a:t>thành</a:t>
            </a:r>
            <a:r>
              <a:rPr lang="pt-BR" sz="2900" b="1" i="1" dirty="0">
                <a:solidFill>
                  <a:schemeClr val="accent2">
                    <a:lumMod val="50000"/>
                  </a:schemeClr>
                </a:solidFill>
                <a:latin typeface="Cambria" panose="02040503050406030204" pitchFamily="18" charset="0"/>
                <a:ea typeface="Cambria" panose="02040503050406030204" pitchFamily="18" charset="0"/>
              </a:rPr>
              <a:t> </a:t>
            </a:r>
            <a:r>
              <a:rPr lang="pt-BR" sz="2900" b="1" i="1" dirty="0" err="1">
                <a:solidFill>
                  <a:schemeClr val="accent2">
                    <a:lumMod val="50000"/>
                  </a:schemeClr>
                </a:solidFill>
                <a:latin typeface="Cambria" panose="02040503050406030204" pitchFamily="18" charset="0"/>
                <a:ea typeface="Cambria" panose="02040503050406030204" pitchFamily="18" charset="0"/>
              </a:rPr>
              <a:t>viên</a:t>
            </a:r>
            <a:r>
              <a:rPr lang="pt-BR" sz="2900" b="1" i="1" dirty="0">
                <a:solidFill>
                  <a:schemeClr val="accent2">
                    <a:lumMod val="50000"/>
                  </a:schemeClr>
                </a:solidFill>
                <a:latin typeface="Cambria" panose="02040503050406030204" pitchFamily="18" charset="0"/>
                <a:ea typeface="Cambria" panose="02040503050406030204" pitchFamily="18" charset="0"/>
              </a:rPr>
              <a:t> </a:t>
            </a:r>
            <a:r>
              <a:rPr lang="pt-BR" sz="2900" b="1" i="1" dirty="0" err="1">
                <a:solidFill>
                  <a:schemeClr val="accent2">
                    <a:lumMod val="50000"/>
                  </a:schemeClr>
                </a:solidFill>
                <a:latin typeface="Cambria" panose="02040503050406030204" pitchFamily="18" charset="0"/>
                <a:ea typeface="Cambria" panose="02040503050406030204" pitchFamily="18" charset="0"/>
              </a:rPr>
              <a:t>trong</a:t>
            </a:r>
            <a:r>
              <a:rPr lang="pt-BR" sz="2900" b="1" i="1" dirty="0">
                <a:solidFill>
                  <a:schemeClr val="accent2">
                    <a:lumMod val="50000"/>
                  </a:schemeClr>
                </a:solidFill>
                <a:latin typeface="Cambria" panose="02040503050406030204" pitchFamily="18" charset="0"/>
                <a:ea typeface="Cambria" panose="02040503050406030204" pitchFamily="18" charset="0"/>
              </a:rPr>
              <a:t> </a:t>
            </a:r>
            <a:r>
              <a:rPr lang="pt-BR" sz="2900" b="1" i="1" dirty="0" err="1">
                <a:solidFill>
                  <a:schemeClr val="accent2">
                    <a:lumMod val="50000"/>
                  </a:schemeClr>
                </a:solidFill>
                <a:latin typeface="Cambria" panose="02040503050406030204" pitchFamily="18" charset="0"/>
                <a:ea typeface="Cambria" panose="02040503050406030204" pitchFamily="18" charset="0"/>
              </a:rPr>
              <a:t>gia</a:t>
            </a:r>
            <a:r>
              <a:rPr lang="pt-BR" sz="2900" b="1" i="1" dirty="0">
                <a:solidFill>
                  <a:schemeClr val="accent2">
                    <a:lumMod val="50000"/>
                  </a:schemeClr>
                </a:solidFill>
                <a:latin typeface="Cambria" panose="02040503050406030204" pitchFamily="18" charset="0"/>
                <a:ea typeface="Cambria" panose="02040503050406030204" pitchFamily="18" charset="0"/>
              </a:rPr>
              <a:t> </a:t>
            </a:r>
            <a:r>
              <a:rPr lang="pt-BR" sz="2900" b="1" i="1" dirty="0" err="1">
                <a:solidFill>
                  <a:schemeClr val="accent2">
                    <a:lumMod val="50000"/>
                  </a:schemeClr>
                </a:solidFill>
                <a:latin typeface="Cambria" panose="02040503050406030204" pitchFamily="18" charset="0"/>
                <a:ea typeface="Cambria" panose="02040503050406030204" pitchFamily="18" charset="0"/>
              </a:rPr>
              <a:t>đình</a:t>
            </a:r>
            <a:r>
              <a:rPr lang="pt-BR" sz="2900" b="1" i="1" dirty="0">
                <a:solidFill>
                  <a:schemeClr val="accent2">
                    <a:lumMod val="50000"/>
                  </a:schemeClr>
                </a:solidFill>
                <a:latin typeface="Cambria" panose="02040503050406030204" pitchFamily="18" charset="0"/>
                <a:ea typeface="Cambria" panose="02040503050406030204" pitchFamily="18" charset="0"/>
              </a:rPr>
              <a:t>. Gian </a:t>
            </a:r>
            <a:r>
              <a:rPr lang="pt-BR" sz="2900" b="1" i="1" dirty="0" err="1">
                <a:solidFill>
                  <a:schemeClr val="accent2">
                    <a:lumMod val="50000"/>
                  </a:schemeClr>
                </a:solidFill>
                <a:latin typeface="Cambria" panose="02040503050406030204" pitchFamily="18" charset="0"/>
                <a:ea typeface="Cambria" panose="02040503050406030204" pitchFamily="18" charset="0"/>
              </a:rPr>
              <a:t>chính</a:t>
            </a:r>
            <a:r>
              <a:rPr lang="pt-BR" sz="2900" b="1" i="1" dirty="0">
                <a:solidFill>
                  <a:schemeClr val="accent2">
                    <a:lumMod val="50000"/>
                  </a:schemeClr>
                </a:solidFill>
                <a:latin typeface="Cambria" panose="02040503050406030204" pitchFamily="18" charset="0"/>
                <a:ea typeface="Cambria" panose="02040503050406030204" pitchFamily="18" charset="0"/>
              </a:rPr>
              <a:t> </a:t>
            </a:r>
            <a:r>
              <a:rPr lang="pt-BR" sz="2900" b="1" i="1" dirty="0" err="1">
                <a:solidFill>
                  <a:schemeClr val="accent2">
                    <a:lumMod val="50000"/>
                  </a:schemeClr>
                </a:solidFill>
                <a:latin typeface="Cambria" panose="02040503050406030204" pitchFamily="18" charset="0"/>
                <a:ea typeface="Cambria" panose="02040503050406030204" pitchFamily="18" charset="0"/>
              </a:rPr>
              <a:t>là</a:t>
            </a:r>
            <a:r>
              <a:rPr lang="pt-BR" sz="2900" b="1" i="1" dirty="0">
                <a:solidFill>
                  <a:schemeClr val="accent2">
                    <a:lumMod val="50000"/>
                  </a:schemeClr>
                </a:solidFill>
                <a:latin typeface="Cambria" panose="02040503050406030204" pitchFamily="18" charset="0"/>
                <a:ea typeface="Cambria" panose="02040503050406030204" pitchFamily="18" charset="0"/>
              </a:rPr>
              <a:t> </a:t>
            </a:r>
            <a:r>
              <a:rPr lang="pt-BR" sz="2900" b="1" i="1" dirty="0" err="1">
                <a:solidFill>
                  <a:schemeClr val="accent2">
                    <a:lumMod val="50000"/>
                  </a:schemeClr>
                </a:solidFill>
                <a:latin typeface="Cambria" panose="02040503050406030204" pitchFamily="18" charset="0"/>
                <a:ea typeface="Cambria" panose="02040503050406030204" pitchFamily="18" charset="0"/>
              </a:rPr>
              <a:t>nơi</a:t>
            </a:r>
            <a:r>
              <a:rPr lang="pt-BR" sz="2900" b="1" i="1" dirty="0">
                <a:solidFill>
                  <a:schemeClr val="accent2">
                    <a:lumMod val="50000"/>
                  </a:schemeClr>
                </a:solidFill>
                <a:latin typeface="Cambria" panose="02040503050406030204" pitchFamily="18" charset="0"/>
                <a:ea typeface="Cambria" panose="02040503050406030204" pitchFamily="18" charset="0"/>
              </a:rPr>
              <a:t> </a:t>
            </a:r>
            <a:r>
              <a:rPr lang="pt-BR" sz="2900" b="1" i="1" dirty="0" err="1">
                <a:solidFill>
                  <a:schemeClr val="accent2">
                    <a:lumMod val="50000"/>
                  </a:schemeClr>
                </a:solidFill>
                <a:latin typeface="Cambria" panose="02040503050406030204" pitchFamily="18" charset="0"/>
                <a:ea typeface="Cambria" panose="02040503050406030204" pitchFamily="18" charset="0"/>
              </a:rPr>
              <a:t>thờ</a:t>
            </a:r>
            <a:r>
              <a:rPr lang="pt-BR" sz="2900" b="1" i="1" dirty="0">
                <a:solidFill>
                  <a:schemeClr val="accent2">
                    <a:lumMod val="50000"/>
                  </a:schemeClr>
                </a:solidFill>
                <a:latin typeface="Cambria" panose="02040503050406030204" pitchFamily="18" charset="0"/>
                <a:ea typeface="Cambria" panose="02040503050406030204" pitchFamily="18" charset="0"/>
              </a:rPr>
              <a:t> </a:t>
            </a:r>
            <a:r>
              <a:rPr lang="pt-BR" sz="2900" b="1" i="1" dirty="0" err="1">
                <a:solidFill>
                  <a:schemeClr val="accent2">
                    <a:lumMod val="50000"/>
                  </a:schemeClr>
                </a:solidFill>
                <a:latin typeface="Cambria" panose="02040503050406030204" pitchFamily="18" charset="0"/>
                <a:ea typeface="Cambria" panose="02040503050406030204" pitchFamily="18" charset="0"/>
              </a:rPr>
              <a:t>cúng</a:t>
            </a:r>
            <a:r>
              <a:rPr lang="pt-BR" sz="2900" b="1" i="1" dirty="0">
                <a:solidFill>
                  <a:schemeClr val="accent2">
                    <a:lumMod val="50000"/>
                  </a:schemeClr>
                </a:solidFill>
                <a:latin typeface="Cambria" panose="02040503050406030204" pitchFamily="18" charset="0"/>
                <a:ea typeface="Cambria" panose="02040503050406030204" pitchFamily="18" charset="0"/>
              </a:rPr>
              <a:t> </a:t>
            </a:r>
            <a:r>
              <a:rPr lang="pt-BR" sz="2900" b="1" i="1" dirty="0" err="1">
                <a:solidFill>
                  <a:schemeClr val="accent2">
                    <a:lumMod val="50000"/>
                  </a:schemeClr>
                </a:solidFill>
                <a:latin typeface="Cambria" panose="02040503050406030204" pitchFamily="18" charset="0"/>
                <a:ea typeface="Cambria" panose="02040503050406030204" pitchFamily="18" charset="0"/>
              </a:rPr>
              <a:t>và</a:t>
            </a:r>
            <a:r>
              <a:rPr lang="pt-BR" sz="2900" b="1" i="1" dirty="0">
                <a:solidFill>
                  <a:schemeClr val="accent2">
                    <a:lumMod val="50000"/>
                  </a:schemeClr>
                </a:solidFill>
                <a:latin typeface="Cambria" panose="02040503050406030204" pitchFamily="18" charset="0"/>
                <a:ea typeface="Cambria" panose="02040503050406030204" pitchFamily="18" charset="0"/>
              </a:rPr>
              <a:t> </a:t>
            </a:r>
            <a:r>
              <a:rPr lang="pt-BR" sz="2900" b="1" i="1" dirty="0" err="1">
                <a:solidFill>
                  <a:schemeClr val="accent2">
                    <a:lumMod val="50000"/>
                  </a:schemeClr>
                </a:solidFill>
                <a:latin typeface="Cambria" panose="02040503050406030204" pitchFamily="18" charset="0"/>
                <a:ea typeface="Cambria" panose="02040503050406030204" pitchFamily="18" charset="0"/>
              </a:rPr>
              <a:t>tiếp</a:t>
            </a:r>
            <a:r>
              <a:rPr lang="pt-BR" sz="2900" b="1" i="1" dirty="0">
                <a:solidFill>
                  <a:schemeClr val="accent2">
                    <a:lumMod val="50000"/>
                  </a:schemeClr>
                </a:solidFill>
                <a:latin typeface="Cambria" panose="02040503050406030204" pitchFamily="18" charset="0"/>
                <a:ea typeface="Cambria" panose="02040503050406030204" pitchFamily="18" charset="0"/>
              </a:rPr>
              <a:t> </a:t>
            </a:r>
            <a:r>
              <a:rPr lang="pt-BR" sz="2900" b="1" i="1" dirty="0" err="1">
                <a:solidFill>
                  <a:schemeClr val="accent2">
                    <a:lumMod val="50000"/>
                  </a:schemeClr>
                </a:solidFill>
                <a:latin typeface="Cambria" panose="02040503050406030204" pitchFamily="18" charset="0"/>
                <a:ea typeface="Cambria" panose="02040503050406030204" pitchFamily="18" charset="0"/>
              </a:rPr>
              <a:t>khách</a:t>
            </a:r>
            <a:r>
              <a:rPr lang="pt-BR" sz="2900" b="1" i="1" dirty="0">
                <a:solidFill>
                  <a:schemeClr val="accent2">
                    <a:lumMod val="50000"/>
                  </a:schemeClr>
                </a:solidFill>
                <a:latin typeface="Cambria" panose="02040503050406030204" pitchFamily="18" charset="0"/>
                <a:ea typeface="Cambria" panose="02040503050406030204" pitchFamily="18" charset="0"/>
              </a:rPr>
              <a:t>. Hai </a:t>
            </a:r>
            <a:r>
              <a:rPr lang="pt-BR" sz="2900" b="1" i="1" dirty="0" err="1">
                <a:solidFill>
                  <a:schemeClr val="accent2">
                    <a:lumMod val="50000"/>
                  </a:schemeClr>
                </a:solidFill>
                <a:latin typeface="Cambria" panose="02040503050406030204" pitchFamily="18" charset="0"/>
                <a:ea typeface="Cambria" panose="02040503050406030204" pitchFamily="18" charset="0"/>
              </a:rPr>
              <a:t>gian</a:t>
            </a:r>
            <a:r>
              <a:rPr lang="pt-BR" sz="2900" b="1" i="1" dirty="0">
                <a:solidFill>
                  <a:schemeClr val="accent2">
                    <a:lumMod val="50000"/>
                  </a:schemeClr>
                </a:solidFill>
                <a:latin typeface="Cambria" panose="02040503050406030204" pitchFamily="18" charset="0"/>
                <a:ea typeface="Cambria" panose="02040503050406030204" pitchFamily="18" charset="0"/>
              </a:rPr>
              <a:t> </a:t>
            </a:r>
            <a:r>
              <a:rPr lang="pt-BR" sz="2900" b="1" i="1" dirty="0" err="1">
                <a:solidFill>
                  <a:schemeClr val="accent2">
                    <a:lumMod val="50000"/>
                  </a:schemeClr>
                </a:solidFill>
                <a:latin typeface="Cambria" panose="02040503050406030204" pitchFamily="18" charset="0"/>
                <a:ea typeface="Cambria" panose="02040503050406030204" pitchFamily="18" charset="0"/>
              </a:rPr>
              <a:t>bên</a:t>
            </a:r>
            <a:r>
              <a:rPr lang="pt-BR" sz="2900" b="1" i="1" dirty="0">
                <a:solidFill>
                  <a:schemeClr val="accent2">
                    <a:lumMod val="50000"/>
                  </a:schemeClr>
                </a:solidFill>
                <a:latin typeface="Cambria" panose="02040503050406030204" pitchFamily="18" charset="0"/>
                <a:ea typeface="Cambria" panose="02040503050406030204" pitchFamily="18" charset="0"/>
              </a:rPr>
              <a:t> </a:t>
            </a:r>
            <a:r>
              <a:rPr lang="pt-BR" sz="2900" b="1" i="1" dirty="0" err="1">
                <a:solidFill>
                  <a:schemeClr val="accent2">
                    <a:lumMod val="50000"/>
                  </a:schemeClr>
                </a:solidFill>
                <a:latin typeface="Cambria" panose="02040503050406030204" pitchFamily="18" charset="0"/>
                <a:ea typeface="Cambria" panose="02040503050406030204" pitchFamily="18" charset="0"/>
              </a:rPr>
              <a:t>gọi</a:t>
            </a:r>
            <a:r>
              <a:rPr lang="pt-BR" sz="2900" b="1" i="1" dirty="0">
                <a:solidFill>
                  <a:schemeClr val="accent2">
                    <a:lumMod val="50000"/>
                  </a:schemeClr>
                </a:solidFill>
                <a:latin typeface="Cambria" panose="02040503050406030204" pitchFamily="18" charset="0"/>
                <a:ea typeface="Cambria" panose="02040503050406030204" pitchFamily="18" charset="0"/>
              </a:rPr>
              <a:t> </a:t>
            </a:r>
            <a:r>
              <a:rPr lang="pt-BR" sz="2900" b="1" i="1" dirty="0" err="1">
                <a:solidFill>
                  <a:schemeClr val="accent2">
                    <a:lumMod val="50000"/>
                  </a:schemeClr>
                </a:solidFill>
                <a:latin typeface="Cambria" panose="02040503050406030204" pitchFamily="18" charset="0"/>
                <a:ea typeface="Cambria" panose="02040503050406030204" pitchFamily="18" charset="0"/>
              </a:rPr>
              <a:t>là</a:t>
            </a:r>
            <a:r>
              <a:rPr lang="pt-BR" sz="2900" b="1" i="1" dirty="0">
                <a:solidFill>
                  <a:schemeClr val="accent2">
                    <a:lumMod val="50000"/>
                  </a:schemeClr>
                </a:solidFill>
                <a:latin typeface="Cambria" panose="02040503050406030204" pitchFamily="18" charset="0"/>
                <a:ea typeface="Cambria" panose="02040503050406030204" pitchFamily="18" charset="0"/>
              </a:rPr>
              <a:t> </a:t>
            </a:r>
            <a:r>
              <a:rPr lang="pt-BR" sz="2900" b="1" i="1" dirty="0" err="1">
                <a:solidFill>
                  <a:schemeClr val="accent2">
                    <a:lumMod val="50000"/>
                  </a:schemeClr>
                </a:solidFill>
                <a:latin typeface="Cambria" panose="02040503050406030204" pitchFamily="18" charset="0"/>
                <a:ea typeface="Cambria" panose="02040503050406030204" pitchFamily="18" charset="0"/>
              </a:rPr>
              <a:t>buồng</a:t>
            </a:r>
            <a:r>
              <a:rPr lang="pt-BR" sz="2900" b="1" i="1" dirty="0">
                <a:solidFill>
                  <a:schemeClr val="accent2">
                    <a:lumMod val="50000"/>
                  </a:schemeClr>
                </a:solidFill>
                <a:latin typeface="Cambria" panose="02040503050406030204" pitchFamily="18" charset="0"/>
                <a:ea typeface="Cambria" panose="02040503050406030204" pitchFamily="18" charset="0"/>
              </a:rPr>
              <a:t>, </a:t>
            </a:r>
            <a:r>
              <a:rPr lang="pt-BR" sz="2900" b="1" i="1" dirty="0" err="1">
                <a:solidFill>
                  <a:schemeClr val="accent2">
                    <a:lumMod val="50000"/>
                  </a:schemeClr>
                </a:solidFill>
                <a:latin typeface="Cambria" panose="02040503050406030204" pitchFamily="18" charset="0"/>
                <a:ea typeface="Cambria" panose="02040503050406030204" pitchFamily="18" charset="0"/>
              </a:rPr>
              <a:t>dùng</a:t>
            </a:r>
            <a:r>
              <a:rPr lang="pt-BR" sz="2900" b="1" i="1" dirty="0">
                <a:solidFill>
                  <a:schemeClr val="accent2">
                    <a:lumMod val="50000"/>
                  </a:schemeClr>
                </a:solidFill>
                <a:latin typeface="Cambria" panose="02040503050406030204" pitchFamily="18" charset="0"/>
                <a:ea typeface="Cambria" panose="02040503050406030204" pitchFamily="18" charset="0"/>
              </a:rPr>
              <a:t> </a:t>
            </a:r>
            <a:r>
              <a:rPr lang="pt-BR" sz="2900" b="1" i="1" dirty="0" err="1">
                <a:solidFill>
                  <a:schemeClr val="accent2">
                    <a:lumMod val="50000"/>
                  </a:schemeClr>
                </a:solidFill>
                <a:latin typeface="Cambria" panose="02040503050406030204" pitchFamily="18" charset="0"/>
                <a:ea typeface="Cambria" panose="02040503050406030204" pitchFamily="18" charset="0"/>
              </a:rPr>
              <a:t>làm</a:t>
            </a:r>
            <a:r>
              <a:rPr lang="pt-BR" sz="2900" b="1" i="1" dirty="0">
                <a:solidFill>
                  <a:schemeClr val="accent2">
                    <a:lumMod val="50000"/>
                  </a:schemeClr>
                </a:solidFill>
                <a:latin typeface="Cambria" panose="02040503050406030204" pitchFamily="18" charset="0"/>
                <a:ea typeface="Cambria" panose="02040503050406030204" pitchFamily="18" charset="0"/>
              </a:rPr>
              <a:t> </a:t>
            </a:r>
            <a:r>
              <a:rPr lang="pt-BR" sz="2900" b="1" i="1" dirty="0" err="1">
                <a:solidFill>
                  <a:schemeClr val="accent2">
                    <a:lumMod val="50000"/>
                  </a:schemeClr>
                </a:solidFill>
                <a:latin typeface="Cambria" panose="02040503050406030204" pitchFamily="18" charset="0"/>
                <a:ea typeface="Cambria" panose="02040503050406030204" pitchFamily="18" charset="0"/>
              </a:rPr>
              <a:t>phòng</a:t>
            </a:r>
            <a:r>
              <a:rPr lang="pt-BR" sz="2900" b="1" i="1" dirty="0">
                <a:solidFill>
                  <a:schemeClr val="accent2">
                    <a:lumMod val="50000"/>
                  </a:schemeClr>
                </a:solidFill>
                <a:latin typeface="Cambria" panose="02040503050406030204" pitchFamily="18" charset="0"/>
                <a:ea typeface="Cambria" panose="02040503050406030204" pitchFamily="18" charset="0"/>
              </a:rPr>
              <a:t> </a:t>
            </a:r>
            <a:r>
              <a:rPr lang="pt-BR" sz="2900" b="1" i="1" dirty="0" err="1">
                <a:solidFill>
                  <a:schemeClr val="accent2">
                    <a:lumMod val="50000"/>
                  </a:schemeClr>
                </a:solidFill>
                <a:latin typeface="Cambria" panose="02040503050406030204" pitchFamily="18" charset="0"/>
                <a:ea typeface="Cambria" panose="02040503050406030204" pitchFamily="18" charset="0"/>
              </a:rPr>
              <a:t>ngủ</a:t>
            </a:r>
            <a:r>
              <a:rPr lang="pt-BR" sz="2900" b="1" i="1" dirty="0">
                <a:solidFill>
                  <a:schemeClr val="accent2">
                    <a:lumMod val="50000"/>
                  </a:schemeClr>
                </a:solidFill>
                <a:latin typeface="Cambria" panose="02040503050406030204" pitchFamily="18" charset="0"/>
                <a:ea typeface="Cambria" panose="02040503050406030204" pitchFamily="18" charset="0"/>
              </a:rPr>
              <a:t> </a:t>
            </a:r>
            <a:r>
              <a:rPr lang="pt-BR" sz="2900" b="1" i="1" dirty="0" err="1">
                <a:solidFill>
                  <a:schemeClr val="accent2">
                    <a:lumMod val="50000"/>
                  </a:schemeClr>
                </a:solidFill>
                <a:latin typeface="Cambria" panose="02040503050406030204" pitchFamily="18" charset="0"/>
                <a:ea typeface="Cambria" panose="02040503050406030204" pitchFamily="18" charset="0"/>
              </a:rPr>
              <a:t>hoặc</a:t>
            </a:r>
            <a:r>
              <a:rPr lang="pt-BR" sz="2900" b="1" i="1" dirty="0">
                <a:solidFill>
                  <a:schemeClr val="accent2">
                    <a:lumMod val="50000"/>
                  </a:schemeClr>
                </a:solidFill>
                <a:latin typeface="Cambria" panose="02040503050406030204" pitchFamily="18" charset="0"/>
                <a:ea typeface="Cambria" panose="02040503050406030204" pitchFamily="18" charset="0"/>
              </a:rPr>
              <a:t> </a:t>
            </a:r>
            <a:r>
              <a:rPr lang="pt-BR" sz="2900" b="1" i="1" dirty="0" err="1">
                <a:solidFill>
                  <a:schemeClr val="accent2">
                    <a:lumMod val="50000"/>
                  </a:schemeClr>
                </a:solidFill>
                <a:latin typeface="Cambria" panose="02040503050406030204" pitchFamily="18" charset="0"/>
                <a:ea typeface="Cambria" panose="02040503050406030204" pitchFamily="18" charset="0"/>
              </a:rPr>
              <a:t>chứa</a:t>
            </a:r>
            <a:r>
              <a:rPr lang="pt-BR" sz="2900" b="1" i="1" dirty="0">
                <a:solidFill>
                  <a:schemeClr val="accent2">
                    <a:lumMod val="50000"/>
                  </a:schemeClr>
                </a:solidFill>
                <a:latin typeface="Cambria" panose="02040503050406030204" pitchFamily="18" charset="0"/>
                <a:ea typeface="Cambria" panose="02040503050406030204" pitchFamily="18" charset="0"/>
              </a:rPr>
              <a:t> </a:t>
            </a:r>
            <a:r>
              <a:rPr lang="pt-BR" sz="2900" b="1" i="1" dirty="0" err="1">
                <a:solidFill>
                  <a:schemeClr val="accent2">
                    <a:lumMod val="50000"/>
                  </a:schemeClr>
                </a:solidFill>
                <a:latin typeface="Cambria" panose="02040503050406030204" pitchFamily="18" charset="0"/>
                <a:ea typeface="Cambria" panose="02040503050406030204" pitchFamily="18" charset="0"/>
              </a:rPr>
              <a:t>thóc</a:t>
            </a:r>
            <a:r>
              <a:rPr lang="pt-BR" sz="2900" b="1" i="1" dirty="0">
                <a:solidFill>
                  <a:schemeClr val="accent2">
                    <a:lumMod val="50000"/>
                  </a:schemeClr>
                </a:solidFill>
                <a:latin typeface="Cambria" panose="02040503050406030204" pitchFamily="18" charset="0"/>
                <a:ea typeface="Cambria" panose="02040503050406030204" pitchFamily="18" charset="0"/>
              </a:rPr>
              <a:t>, </a:t>
            </a:r>
            <a:r>
              <a:rPr lang="pt-BR" sz="2900" b="1" i="1" dirty="0" err="1">
                <a:solidFill>
                  <a:schemeClr val="accent2">
                    <a:lumMod val="50000"/>
                  </a:schemeClr>
                </a:solidFill>
                <a:latin typeface="Cambria" panose="02040503050406030204" pitchFamily="18" charset="0"/>
                <a:ea typeface="Cambria" panose="02040503050406030204" pitchFamily="18" charset="0"/>
              </a:rPr>
              <a:t>gạo</a:t>
            </a:r>
            <a:r>
              <a:rPr lang="pt-BR" sz="2900" b="1" i="1" dirty="0">
                <a:solidFill>
                  <a:schemeClr val="accent2">
                    <a:lumMod val="50000"/>
                  </a:schemeClr>
                </a:solidFill>
                <a:latin typeface="Cambria" panose="02040503050406030204" pitchFamily="18" charset="0"/>
                <a:ea typeface="Cambria" panose="02040503050406030204" pitchFamily="18" charset="0"/>
              </a:rPr>
              <a:t>, </a:t>
            </a:r>
            <a:r>
              <a:rPr lang="pt-BR" sz="2900" b="1" i="1" dirty="0" err="1">
                <a:solidFill>
                  <a:schemeClr val="accent2">
                    <a:lumMod val="50000"/>
                  </a:schemeClr>
                </a:solidFill>
                <a:latin typeface="Cambria" panose="02040503050406030204" pitchFamily="18" charset="0"/>
                <a:ea typeface="Cambria" panose="02040503050406030204" pitchFamily="18" charset="0"/>
              </a:rPr>
              <a:t>đồ</a:t>
            </a:r>
            <a:r>
              <a:rPr lang="pt-BR" sz="2900" b="1" i="1" dirty="0">
                <a:solidFill>
                  <a:schemeClr val="accent2">
                    <a:lumMod val="50000"/>
                  </a:schemeClr>
                </a:solidFill>
                <a:latin typeface="Cambria" panose="02040503050406030204" pitchFamily="18" charset="0"/>
                <a:ea typeface="Cambria" panose="02040503050406030204" pitchFamily="18" charset="0"/>
              </a:rPr>
              <a:t> </a:t>
            </a:r>
            <a:r>
              <a:rPr lang="pt-BR" sz="2900" b="1" i="1" dirty="0" err="1">
                <a:solidFill>
                  <a:schemeClr val="accent2">
                    <a:lumMod val="50000"/>
                  </a:schemeClr>
                </a:solidFill>
                <a:latin typeface="Cambria" panose="02040503050406030204" pitchFamily="18" charset="0"/>
                <a:ea typeface="Cambria" panose="02040503050406030204" pitchFamily="18" charset="0"/>
              </a:rPr>
              <a:t>dùng</a:t>
            </a:r>
            <a:r>
              <a:rPr lang="pt-BR" sz="2900" b="1" i="1" dirty="0">
                <a:solidFill>
                  <a:schemeClr val="accent2">
                    <a:lumMod val="50000"/>
                  </a:schemeClr>
                </a:solidFill>
                <a:latin typeface="Cambria" panose="02040503050406030204" pitchFamily="18" charset="0"/>
                <a:ea typeface="Cambria" panose="02040503050406030204" pitchFamily="18" charset="0"/>
              </a:rPr>
              <a:t>, ... </a:t>
            </a:r>
            <a:r>
              <a:rPr lang="pt-BR" sz="2900" b="1" i="1" dirty="0" err="1">
                <a:solidFill>
                  <a:schemeClr val="accent2">
                    <a:lumMod val="50000"/>
                  </a:schemeClr>
                </a:solidFill>
                <a:latin typeface="Cambria" panose="02040503050406030204" pitchFamily="18" charset="0"/>
                <a:ea typeface="Cambria" panose="02040503050406030204" pitchFamily="18" charset="0"/>
              </a:rPr>
              <a:t>Những</a:t>
            </a:r>
            <a:r>
              <a:rPr lang="pt-BR" sz="2900" b="1" i="1" dirty="0">
                <a:solidFill>
                  <a:schemeClr val="accent2">
                    <a:lumMod val="50000"/>
                  </a:schemeClr>
                </a:solidFill>
                <a:latin typeface="Cambria" panose="02040503050406030204" pitchFamily="18" charset="0"/>
                <a:ea typeface="Cambria" panose="02040503050406030204" pitchFamily="18" charset="0"/>
              </a:rPr>
              <a:t> </a:t>
            </a:r>
            <a:r>
              <a:rPr lang="pt-BR" sz="2900" b="1" i="1" dirty="0" err="1">
                <a:solidFill>
                  <a:schemeClr val="accent2">
                    <a:lumMod val="50000"/>
                  </a:schemeClr>
                </a:solidFill>
                <a:latin typeface="Cambria" panose="02040503050406030204" pitchFamily="18" charset="0"/>
                <a:ea typeface="Cambria" panose="02040503050406030204" pitchFamily="18" charset="0"/>
              </a:rPr>
              <a:t>tấm</a:t>
            </a:r>
            <a:r>
              <a:rPr lang="pt-BR" sz="2900" b="1" i="1" dirty="0">
                <a:solidFill>
                  <a:schemeClr val="accent2">
                    <a:lumMod val="50000"/>
                  </a:schemeClr>
                </a:solidFill>
                <a:latin typeface="Cambria" panose="02040503050406030204" pitchFamily="18" charset="0"/>
                <a:ea typeface="Cambria" panose="02040503050406030204" pitchFamily="18" charset="0"/>
              </a:rPr>
              <a:t> </a:t>
            </a:r>
            <a:r>
              <a:rPr lang="pt-BR" sz="2900" b="1" i="1" dirty="0" err="1">
                <a:solidFill>
                  <a:schemeClr val="accent2">
                    <a:lumMod val="50000"/>
                  </a:schemeClr>
                </a:solidFill>
                <a:latin typeface="Cambria" panose="02040503050406030204" pitchFamily="18" charset="0"/>
                <a:ea typeface="Cambria" panose="02040503050406030204" pitchFamily="18" charset="0"/>
              </a:rPr>
              <a:t>liếp</a:t>
            </a:r>
            <a:r>
              <a:rPr lang="pt-BR" sz="2900" b="1" i="1" dirty="0">
                <a:solidFill>
                  <a:schemeClr val="accent2">
                    <a:lumMod val="50000"/>
                  </a:schemeClr>
                </a:solidFill>
                <a:latin typeface="Cambria" panose="02040503050406030204" pitchFamily="18" charset="0"/>
                <a:ea typeface="Cambria" panose="02040503050406030204" pitchFamily="18" charset="0"/>
              </a:rPr>
              <a:t> </a:t>
            </a:r>
            <a:r>
              <a:rPr lang="pt-BR" sz="2900" b="1" i="1" dirty="0" err="1">
                <a:solidFill>
                  <a:schemeClr val="accent2">
                    <a:lumMod val="50000"/>
                  </a:schemeClr>
                </a:solidFill>
                <a:latin typeface="Cambria" panose="02040503050406030204" pitchFamily="18" charset="0"/>
                <a:ea typeface="Cambria" panose="02040503050406030204" pitchFamily="18" charset="0"/>
              </a:rPr>
              <a:t>trước</a:t>
            </a:r>
            <a:r>
              <a:rPr lang="pt-BR" sz="2900" b="1" i="1" dirty="0">
                <a:solidFill>
                  <a:schemeClr val="accent2">
                    <a:lumMod val="50000"/>
                  </a:schemeClr>
                </a:solidFill>
                <a:latin typeface="Cambria" panose="02040503050406030204" pitchFamily="18" charset="0"/>
                <a:ea typeface="Cambria" panose="02040503050406030204" pitchFamily="18" charset="0"/>
              </a:rPr>
              <a:t> </a:t>
            </a:r>
            <a:r>
              <a:rPr lang="pt-BR" sz="2900" b="1" i="1" dirty="0" err="1">
                <a:solidFill>
                  <a:schemeClr val="accent2">
                    <a:lumMod val="50000"/>
                  </a:schemeClr>
                </a:solidFill>
                <a:latin typeface="Cambria" panose="02040503050406030204" pitchFamily="18" charset="0"/>
                <a:ea typeface="Cambria" panose="02040503050406030204" pitchFamily="18" charset="0"/>
              </a:rPr>
              <a:t>hiên</a:t>
            </a:r>
            <a:r>
              <a:rPr lang="pt-BR" sz="2900" b="1" i="1" dirty="0">
                <a:solidFill>
                  <a:schemeClr val="accent2">
                    <a:lumMod val="50000"/>
                  </a:schemeClr>
                </a:solidFill>
                <a:latin typeface="Cambria" panose="02040503050406030204" pitchFamily="18" charset="0"/>
                <a:ea typeface="Cambria" panose="02040503050406030204" pitchFamily="18" charset="0"/>
              </a:rPr>
              <a:t> </a:t>
            </a:r>
            <a:r>
              <a:rPr lang="pt-BR" sz="2900" b="1" i="1" dirty="0" err="1">
                <a:solidFill>
                  <a:schemeClr val="accent2">
                    <a:lumMod val="50000"/>
                  </a:schemeClr>
                </a:solidFill>
                <a:latin typeface="Cambria" panose="02040503050406030204" pitchFamily="18" charset="0"/>
                <a:ea typeface="Cambria" panose="02040503050406030204" pitchFamily="18" charset="0"/>
              </a:rPr>
              <a:t>nhà</a:t>
            </a:r>
            <a:r>
              <a:rPr lang="pt-BR" sz="2900" b="1" i="1" dirty="0">
                <a:solidFill>
                  <a:schemeClr val="accent2">
                    <a:lumMod val="50000"/>
                  </a:schemeClr>
                </a:solidFill>
                <a:latin typeface="Cambria" panose="02040503050406030204" pitchFamily="18" charset="0"/>
                <a:ea typeface="Cambria" panose="02040503050406030204" pitchFamily="18" charset="0"/>
              </a:rPr>
              <a:t> </a:t>
            </a:r>
            <a:r>
              <a:rPr lang="pt-BR" sz="2900" b="1" i="1" dirty="0" err="1">
                <a:solidFill>
                  <a:schemeClr val="accent2">
                    <a:lumMod val="50000"/>
                  </a:schemeClr>
                </a:solidFill>
                <a:latin typeface="Cambria" panose="02040503050406030204" pitchFamily="18" charset="0"/>
                <a:ea typeface="Cambria" panose="02040503050406030204" pitchFamily="18" charset="0"/>
              </a:rPr>
              <a:t>được</a:t>
            </a:r>
            <a:r>
              <a:rPr lang="pt-BR" sz="2900" b="1" i="1" dirty="0">
                <a:solidFill>
                  <a:schemeClr val="accent2">
                    <a:lumMod val="50000"/>
                  </a:schemeClr>
                </a:solidFill>
                <a:latin typeface="Cambria" panose="02040503050406030204" pitchFamily="18" charset="0"/>
                <a:ea typeface="Cambria" panose="02040503050406030204" pitchFamily="18" charset="0"/>
              </a:rPr>
              <a:t> </a:t>
            </a:r>
            <a:r>
              <a:rPr lang="pt-BR" sz="2900" b="1" i="1" dirty="0" err="1">
                <a:solidFill>
                  <a:schemeClr val="accent2">
                    <a:lumMod val="50000"/>
                  </a:schemeClr>
                </a:solidFill>
                <a:latin typeface="Cambria" panose="02040503050406030204" pitchFamily="18" charset="0"/>
                <a:ea typeface="Cambria" panose="02040503050406030204" pitchFamily="18" charset="0"/>
              </a:rPr>
              <a:t>đan</a:t>
            </a:r>
            <a:r>
              <a:rPr lang="pt-BR" sz="2900" b="1" i="1" dirty="0">
                <a:solidFill>
                  <a:schemeClr val="accent2">
                    <a:lumMod val="50000"/>
                  </a:schemeClr>
                </a:solidFill>
                <a:latin typeface="Cambria" panose="02040503050406030204" pitchFamily="18" charset="0"/>
                <a:ea typeface="Cambria" panose="02040503050406030204" pitchFamily="18" charset="0"/>
              </a:rPr>
              <a:t> </a:t>
            </a:r>
            <a:r>
              <a:rPr lang="pt-BR" sz="2900" b="1" i="1" dirty="0" err="1">
                <a:solidFill>
                  <a:schemeClr val="accent2">
                    <a:lumMod val="50000"/>
                  </a:schemeClr>
                </a:solidFill>
                <a:latin typeface="Cambria" panose="02040503050406030204" pitchFamily="18" charset="0"/>
                <a:ea typeface="Cambria" panose="02040503050406030204" pitchFamily="18" charset="0"/>
              </a:rPr>
              <a:t>bằng</a:t>
            </a:r>
            <a:r>
              <a:rPr lang="pt-BR" sz="2900" b="1" i="1" dirty="0">
                <a:solidFill>
                  <a:schemeClr val="accent2">
                    <a:lumMod val="50000"/>
                  </a:schemeClr>
                </a:solidFill>
                <a:latin typeface="Cambria" panose="02040503050406030204" pitchFamily="18" charset="0"/>
                <a:ea typeface="Cambria" panose="02040503050406030204" pitchFamily="18" charset="0"/>
              </a:rPr>
              <a:t> </a:t>
            </a:r>
            <a:r>
              <a:rPr lang="pt-BR" sz="2900" b="1" i="1" dirty="0" err="1">
                <a:solidFill>
                  <a:schemeClr val="accent2">
                    <a:lumMod val="50000"/>
                  </a:schemeClr>
                </a:solidFill>
                <a:latin typeface="Cambria" panose="02040503050406030204" pitchFamily="18" charset="0"/>
                <a:ea typeface="Cambria" panose="02040503050406030204" pitchFamily="18" charset="0"/>
              </a:rPr>
              <a:t>tre</a:t>
            </a:r>
            <a:r>
              <a:rPr lang="pt-BR" sz="2900" b="1" i="1" dirty="0">
                <a:solidFill>
                  <a:schemeClr val="accent2">
                    <a:lumMod val="50000"/>
                  </a:schemeClr>
                </a:solidFill>
                <a:latin typeface="Cambria" panose="02040503050406030204" pitchFamily="18" charset="0"/>
                <a:ea typeface="Cambria" panose="02040503050406030204" pitchFamily="18" charset="0"/>
              </a:rPr>
              <a:t>, </a:t>
            </a:r>
            <a:r>
              <a:rPr lang="pt-BR" sz="2900" b="1" i="1" dirty="0" err="1">
                <a:solidFill>
                  <a:schemeClr val="accent2">
                    <a:lumMod val="50000"/>
                  </a:schemeClr>
                </a:solidFill>
                <a:latin typeface="Cambria" panose="02040503050406030204" pitchFamily="18" charset="0"/>
                <a:ea typeface="Cambria" panose="02040503050406030204" pitchFamily="18" charset="0"/>
              </a:rPr>
              <a:t>nứa</a:t>
            </a:r>
            <a:r>
              <a:rPr lang="pt-BR" sz="2900" b="1" i="1" dirty="0">
                <a:solidFill>
                  <a:schemeClr val="accent2">
                    <a:lumMod val="50000"/>
                  </a:schemeClr>
                </a:solidFill>
                <a:latin typeface="Cambria" panose="02040503050406030204" pitchFamily="18" charset="0"/>
                <a:ea typeface="Cambria" panose="02040503050406030204" pitchFamily="18" charset="0"/>
              </a:rPr>
              <a:t>,.. </a:t>
            </a:r>
            <a:r>
              <a:rPr lang="pt-BR" sz="2900" b="1" i="1" dirty="0" err="1">
                <a:solidFill>
                  <a:schemeClr val="accent2">
                    <a:lumMod val="50000"/>
                  </a:schemeClr>
                </a:solidFill>
                <a:latin typeface="Cambria" panose="02040503050406030204" pitchFamily="18" charset="0"/>
                <a:ea typeface="Cambria" panose="02040503050406030204" pitchFamily="18" charset="0"/>
              </a:rPr>
              <a:t>để</a:t>
            </a:r>
            <a:r>
              <a:rPr lang="pt-BR" sz="2900" b="1" i="1" dirty="0">
                <a:solidFill>
                  <a:schemeClr val="accent2">
                    <a:lumMod val="50000"/>
                  </a:schemeClr>
                </a:solidFill>
                <a:latin typeface="Cambria" panose="02040503050406030204" pitchFamily="18" charset="0"/>
                <a:ea typeface="Cambria" panose="02040503050406030204" pitchFamily="18" charset="0"/>
              </a:rPr>
              <a:t> </a:t>
            </a:r>
            <a:r>
              <a:rPr lang="pt-BR" sz="2900" b="1" i="1" dirty="0" err="1">
                <a:solidFill>
                  <a:schemeClr val="accent2">
                    <a:lumMod val="50000"/>
                  </a:schemeClr>
                </a:solidFill>
                <a:latin typeface="Cambria" panose="02040503050406030204" pitchFamily="18" charset="0"/>
                <a:ea typeface="Cambria" panose="02040503050406030204" pitchFamily="18" charset="0"/>
              </a:rPr>
              <a:t>che</a:t>
            </a:r>
            <a:r>
              <a:rPr lang="pt-BR" sz="2900" b="1" i="1" dirty="0">
                <a:solidFill>
                  <a:schemeClr val="accent2">
                    <a:lumMod val="50000"/>
                  </a:schemeClr>
                </a:solidFill>
                <a:latin typeface="Cambria" panose="02040503050406030204" pitchFamily="18" charset="0"/>
                <a:ea typeface="Cambria" panose="02040503050406030204" pitchFamily="18" charset="0"/>
              </a:rPr>
              <a:t> </a:t>
            </a:r>
            <a:r>
              <a:rPr lang="pt-BR" sz="2900" b="1" i="1" dirty="0" err="1">
                <a:solidFill>
                  <a:schemeClr val="accent2">
                    <a:lumMod val="50000"/>
                  </a:schemeClr>
                </a:solidFill>
                <a:latin typeface="Cambria" panose="02040503050406030204" pitchFamily="18" charset="0"/>
                <a:ea typeface="Cambria" panose="02040503050406030204" pitchFamily="18" charset="0"/>
              </a:rPr>
              <a:t>nắng</a:t>
            </a:r>
            <a:r>
              <a:rPr lang="pt-BR" sz="2900" b="1" i="1" dirty="0">
                <a:solidFill>
                  <a:schemeClr val="accent2">
                    <a:lumMod val="50000"/>
                  </a:schemeClr>
                </a:solidFill>
                <a:latin typeface="Cambria" panose="02040503050406030204" pitchFamily="18" charset="0"/>
                <a:ea typeface="Cambria" panose="02040503050406030204" pitchFamily="18" charset="0"/>
              </a:rPr>
              <a:t>, </a:t>
            </a:r>
            <a:r>
              <a:rPr lang="pt-BR" sz="2900" b="1" i="1" dirty="0" err="1">
                <a:solidFill>
                  <a:schemeClr val="accent2">
                    <a:lumMod val="50000"/>
                  </a:schemeClr>
                </a:solidFill>
                <a:latin typeface="Cambria" panose="02040503050406030204" pitchFamily="18" charset="0"/>
                <a:ea typeface="Cambria" panose="02040503050406030204" pitchFamily="18" charset="0"/>
              </a:rPr>
              <a:t>mưa</a:t>
            </a:r>
            <a:r>
              <a:rPr lang="pt-BR" sz="2900" b="1" i="1" dirty="0">
                <a:solidFill>
                  <a:schemeClr val="accent2">
                    <a:lumMod val="50000"/>
                  </a:schemeClr>
                </a:solidFill>
                <a:latin typeface="Cambria" panose="02040503050406030204" pitchFamily="18" charset="0"/>
                <a:ea typeface="Cambria" panose="02040503050406030204" pitchFamily="18" charset="0"/>
              </a:rPr>
              <a:t>.</a:t>
            </a:r>
            <a:endParaRPr lang="en-US" sz="2900" b="1" dirty="0">
              <a:solidFill>
                <a:schemeClr val="accent2">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87476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886909" y="718589"/>
            <a:ext cx="8531563" cy="6824921"/>
          </a:xfrm>
          <a:prstGeom prst="rect">
            <a:avLst/>
          </a:prstGeom>
        </p:spPr>
      </p:pic>
      <p:grpSp>
        <p:nvGrpSpPr>
          <p:cNvPr id="3" name="Group 2"/>
          <p:cNvGrpSpPr/>
          <p:nvPr/>
        </p:nvGrpSpPr>
        <p:grpSpPr>
          <a:xfrm>
            <a:off x="4325815" y="526459"/>
            <a:ext cx="7473463" cy="2797036"/>
            <a:chOff x="749449" y="875643"/>
            <a:chExt cx="10691167" cy="515599"/>
          </a:xfrm>
        </p:grpSpPr>
        <p:sp>
          <p:nvSpPr>
            <p:cNvPr id="4" name="Rounded Rectangle 3"/>
            <p:cNvSpPr/>
            <p:nvPr/>
          </p:nvSpPr>
          <p:spPr>
            <a:xfrm>
              <a:off x="749449" y="875643"/>
              <a:ext cx="10691167" cy="515599"/>
            </a:xfrm>
            <a:prstGeom prst="roundRect">
              <a:avLst/>
            </a:prstGeom>
            <a:solidFill>
              <a:schemeClr val="bg1"/>
            </a:solidFill>
            <a:ln w="38100">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984652" y="881477"/>
              <a:ext cx="10257401" cy="470899"/>
            </a:xfrm>
            <a:prstGeom prst="rect">
              <a:avLst/>
            </a:prstGeom>
          </p:spPr>
          <p:txBody>
            <a:bodyPr wrap="square">
              <a:spAutoFit/>
            </a:bodyPr>
            <a:lstStyle/>
            <a:p>
              <a:pPr algn="just"/>
              <a:r>
                <a:rPr lang="en-US" sz="4000" b="1">
                  <a:solidFill>
                    <a:schemeClr val="accent1">
                      <a:lumMod val="50000"/>
                    </a:schemeClr>
                  </a:solidFill>
                  <a:latin typeface="Cambria" panose="02040503050406030204" pitchFamily="18" charset="0"/>
                  <a:ea typeface="Cambria" panose="02040503050406030204" pitchFamily="18" charset="0"/>
                </a:rPr>
                <a:t>   Cho biết nhà ở hiện nay của người dân vùng Đồng bằng Bắc Bộ có điểm gì khác với nhà ở truyền thống?</a:t>
              </a:r>
              <a:endParaRPr lang="en-US" sz="34400" b="1">
                <a:solidFill>
                  <a:schemeClr val="accent1">
                    <a:lumMod val="50000"/>
                  </a:schemeClr>
                </a:solidFill>
                <a:latin typeface="Cambria" panose="02040503050406030204" pitchFamily="18" charset="0"/>
                <a:ea typeface="Cambria" panose="02040503050406030204" pitchFamily="18" charset="0"/>
              </a:endParaRPr>
            </a:p>
          </p:txBody>
        </p:sp>
      </p:gr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0229" y="3784608"/>
            <a:ext cx="2904871" cy="2422760"/>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1900" y="4008530"/>
            <a:ext cx="4067378" cy="21988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74071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04524" y="282811"/>
            <a:ext cx="11429921" cy="2708434"/>
          </a:xfrm>
          <a:prstGeom prst="rect">
            <a:avLst/>
          </a:prstGeom>
          <a:noFill/>
        </p:spPr>
        <p:txBody>
          <a:bodyPr wrap="square" rtlCol="0">
            <a:spAutoFit/>
          </a:bodyPr>
          <a:lstStyle/>
          <a:p>
            <a:pPr algn="just"/>
            <a:r>
              <a:rPr lang="en-US" sz="3400" b="1">
                <a:solidFill>
                  <a:schemeClr val="accent2">
                    <a:lumMod val="75000"/>
                  </a:schemeClr>
                </a:solidFill>
                <a:latin typeface="Cambria" panose="02040503050406030204" pitchFamily="18" charset="0"/>
                <a:ea typeface="Cambria" panose="02040503050406030204" pitchFamily="18" charset="0"/>
              </a:rPr>
              <a:t>     </a:t>
            </a:r>
            <a:r>
              <a:rPr lang="pt-BR" sz="3400" b="1" i="1">
                <a:solidFill>
                  <a:schemeClr val="accent2">
                    <a:lumMod val="75000"/>
                  </a:schemeClr>
                </a:solidFill>
                <a:latin typeface="Cambria" panose="02040503050406030204" pitchFamily="18" charset="0"/>
                <a:ea typeface="Cambria" panose="02040503050406030204" pitchFamily="18" charset="0"/>
              </a:rPr>
              <a:t>Đây là hình ảnh những ngôi nhà ở hiện nay của người dân thôn Tầm Tang (huyện Văn Giang, tỉnh Hưng Yên). Hình ảnh cho thấy sự khác biệt với ngôi nhà truyền thống, </a:t>
            </a:r>
            <a:r>
              <a:rPr lang="pt-BR" sz="3400" b="1" i="1">
                <a:solidFill>
                  <a:srgbClr val="C00000"/>
                </a:solidFill>
                <a:latin typeface="Cambria" panose="02040503050406030204" pitchFamily="18" charset="0"/>
                <a:ea typeface="Cambria" panose="02040503050406030204" pitchFamily="18" charset="0"/>
              </a:rPr>
              <a:t>nhà ở hiện nay được xây bằng gạch, nhiều tầng, khang trang, hiện đại</a:t>
            </a:r>
            <a:r>
              <a:rPr lang="pt-BR" sz="3400" b="1" i="1">
                <a:solidFill>
                  <a:schemeClr val="accent2">
                    <a:lumMod val="75000"/>
                  </a:schemeClr>
                </a:solidFill>
                <a:latin typeface="Cambria" panose="02040503050406030204" pitchFamily="18" charset="0"/>
                <a:ea typeface="Cambria" panose="02040503050406030204" pitchFamily="18" charset="0"/>
              </a:rPr>
              <a:t>.</a:t>
            </a:r>
            <a:endParaRPr lang="en-US" sz="3400" b="1">
              <a:solidFill>
                <a:schemeClr val="accent2">
                  <a:lumMod val="75000"/>
                </a:schemeClr>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4462" y="2640261"/>
            <a:ext cx="7209693" cy="3897584"/>
          </a:xfrm>
          <a:prstGeom prst="rect">
            <a:avLst/>
          </a:prstGeom>
        </p:spPr>
      </p:pic>
    </p:spTree>
    <p:extLst>
      <p:ext uri="{BB962C8B-B14F-4D97-AF65-F5344CB8AC3E}">
        <p14:creationId xmlns:p14="http://schemas.microsoft.com/office/powerpoint/2010/main" val="2338548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4">
            <a:extLst>
              <a:ext uri="{FF2B5EF4-FFF2-40B4-BE49-F238E27FC236}">
                <a16:creationId xmlns:a16="http://schemas.microsoft.com/office/drawing/2014/main" id="{AD0B9A09-D932-4EBD-AA92-17212F11B3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280235" y="141774"/>
            <a:ext cx="6260122" cy="1440159"/>
          </a:xfrm>
          <a:prstGeom prst="rect">
            <a:avLst/>
          </a:prstGeom>
        </p:spPr>
      </p:pic>
      <p:sp>
        <p:nvSpPr>
          <p:cNvPr id="3" name="Rectangle 2"/>
          <p:cNvSpPr/>
          <p:nvPr/>
        </p:nvSpPr>
        <p:spPr>
          <a:xfrm>
            <a:off x="684965" y="321534"/>
            <a:ext cx="4329722" cy="830997"/>
          </a:xfrm>
          <a:prstGeom prst="rect">
            <a:avLst/>
          </a:prstGeom>
        </p:spPr>
        <p:txBody>
          <a:bodyPr wrap="square">
            <a:spAutoFit/>
          </a:bodyPr>
          <a:lstStyle/>
          <a:p>
            <a:pPr algn="ctr">
              <a:spcBef>
                <a:spcPct val="50000"/>
              </a:spcBef>
            </a:pPr>
            <a:r>
              <a:rPr lang="en-US" altLang="vi-VN" sz="2400" b="1" dirty="0" err="1">
                <a:solidFill>
                  <a:schemeClr val="accent6">
                    <a:lumMod val="50000"/>
                  </a:schemeClr>
                </a:solidFill>
                <a:latin typeface="Cambria" panose="02040503050406030204" pitchFamily="18" charset="0"/>
                <a:ea typeface="Cambria" panose="02040503050406030204" pitchFamily="18" charset="0"/>
              </a:rPr>
              <a:t>Nhà</a:t>
            </a:r>
            <a:r>
              <a:rPr lang="en-US" altLang="vi-VN" sz="2400" b="1" dirty="0">
                <a:solidFill>
                  <a:schemeClr val="accent6">
                    <a:lumMod val="50000"/>
                  </a:schemeClr>
                </a:solidFill>
                <a:latin typeface="Cambria" panose="02040503050406030204" pitchFamily="18" charset="0"/>
                <a:ea typeface="Cambria" panose="02040503050406030204" pitchFamily="18" charset="0"/>
              </a:rPr>
              <a:t> ở </a:t>
            </a:r>
            <a:r>
              <a:rPr lang="en-US" altLang="vi-VN" sz="2400" b="1" dirty="0" err="1">
                <a:solidFill>
                  <a:schemeClr val="accent6">
                    <a:lumMod val="50000"/>
                  </a:schemeClr>
                </a:solidFill>
                <a:latin typeface="Cambria" panose="02040503050406030204" pitchFamily="18" charset="0"/>
                <a:ea typeface="Cambria" panose="02040503050406030204" pitchFamily="18" charset="0"/>
              </a:rPr>
              <a:t>và</a:t>
            </a:r>
            <a:r>
              <a:rPr lang="en-US" altLang="vi-VN" sz="2400" b="1" dirty="0">
                <a:solidFill>
                  <a:schemeClr val="accent6">
                    <a:lumMod val="50000"/>
                  </a:schemeClr>
                </a:solidFill>
                <a:latin typeface="Cambria" panose="02040503050406030204" pitchFamily="18" charset="0"/>
                <a:ea typeface="Cambria" panose="02040503050406030204" pitchFamily="18" charset="0"/>
              </a:rPr>
              <a:t> </a:t>
            </a:r>
            <a:r>
              <a:rPr lang="en-US" altLang="vi-VN" sz="2400" b="1" dirty="0" err="1">
                <a:solidFill>
                  <a:schemeClr val="accent6">
                    <a:lumMod val="50000"/>
                  </a:schemeClr>
                </a:solidFill>
                <a:latin typeface="Cambria" panose="02040503050406030204" pitchFamily="18" charset="0"/>
                <a:ea typeface="Cambria" panose="02040503050406030204" pitchFamily="18" charset="0"/>
              </a:rPr>
              <a:t>Làng</a:t>
            </a:r>
            <a:r>
              <a:rPr lang="en-US" altLang="vi-VN" sz="2400" b="1" dirty="0">
                <a:solidFill>
                  <a:schemeClr val="accent6">
                    <a:lumMod val="50000"/>
                  </a:schemeClr>
                </a:solidFill>
                <a:latin typeface="Cambria" panose="02040503050406030204" pitchFamily="18" charset="0"/>
                <a:ea typeface="Cambria" panose="02040503050406030204" pitchFamily="18" charset="0"/>
              </a:rPr>
              <a:t> </a:t>
            </a:r>
            <a:r>
              <a:rPr lang="en-US" altLang="vi-VN" sz="2400" b="1" dirty="0" err="1">
                <a:solidFill>
                  <a:schemeClr val="accent6">
                    <a:lumMod val="50000"/>
                  </a:schemeClr>
                </a:solidFill>
                <a:latin typeface="Cambria" panose="02040503050406030204" pitchFamily="18" charset="0"/>
                <a:ea typeface="Cambria" panose="02040503050406030204" pitchFamily="18" charset="0"/>
              </a:rPr>
              <a:t>xóm</a:t>
            </a:r>
            <a:r>
              <a:rPr lang="en-US" altLang="vi-VN" sz="2400" b="1" dirty="0">
                <a:solidFill>
                  <a:schemeClr val="accent6">
                    <a:lumMod val="50000"/>
                  </a:schemeClr>
                </a:solidFill>
                <a:latin typeface="Cambria" panose="02040503050406030204" pitchFamily="18" charset="0"/>
                <a:ea typeface="Cambria" panose="02040503050406030204" pitchFamily="18" charset="0"/>
              </a:rPr>
              <a:t> ở </a:t>
            </a:r>
            <a:r>
              <a:rPr lang="en-US" altLang="vi-VN" sz="2400" b="1" dirty="0" err="1">
                <a:solidFill>
                  <a:schemeClr val="accent6">
                    <a:lumMod val="50000"/>
                  </a:schemeClr>
                </a:solidFill>
                <a:latin typeface="Cambria" panose="02040503050406030204" pitchFamily="18" charset="0"/>
                <a:ea typeface="Cambria" panose="02040503050406030204" pitchFamily="18" charset="0"/>
              </a:rPr>
              <a:t>đồng</a:t>
            </a:r>
            <a:r>
              <a:rPr lang="en-US" altLang="vi-VN" sz="2400" b="1" dirty="0">
                <a:solidFill>
                  <a:schemeClr val="accent6">
                    <a:lumMod val="50000"/>
                  </a:schemeClr>
                </a:solidFill>
                <a:latin typeface="Cambria" panose="02040503050406030204" pitchFamily="18" charset="0"/>
                <a:ea typeface="Cambria" panose="02040503050406030204" pitchFamily="18" charset="0"/>
              </a:rPr>
              <a:t> </a:t>
            </a:r>
            <a:r>
              <a:rPr lang="en-US" altLang="vi-VN" sz="2400" b="1" dirty="0" err="1">
                <a:solidFill>
                  <a:schemeClr val="accent6">
                    <a:lumMod val="50000"/>
                  </a:schemeClr>
                </a:solidFill>
                <a:latin typeface="Cambria" panose="02040503050406030204" pitchFamily="18" charset="0"/>
                <a:ea typeface="Cambria" panose="02040503050406030204" pitchFamily="18" charset="0"/>
              </a:rPr>
              <a:t>bằng</a:t>
            </a:r>
            <a:r>
              <a:rPr lang="en-US" altLang="vi-VN" sz="2400" b="1" dirty="0">
                <a:solidFill>
                  <a:schemeClr val="accent6">
                    <a:lumMod val="50000"/>
                  </a:schemeClr>
                </a:solidFill>
                <a:latin typeface="Cambria" panose="02040503050406030204" pitchFamily="18" charset="0"/>
                <a:ea typeface="Cambria" panose="02040503050406030204" pitchFamily="18" charset="0"/>
              </a:rPr>
              <a:t> </a:t>
            </a:r>
            <a:r>
              <a:rPr lang="en-US" altLang="vi-VN" sz="2400" b="1" dirty="0" err="1">
                <a:solidFill>
                  <a:schemeClr val="accent6">
                    <a:lumMod val="50000"/>
                  </a:schemeClr>
                </a:solidFill>
                <a:latin typeface="Cambria" panose="02040503050406030204" pitchFamily="18" charset="0"/>
                <a:ea typeface="Cambria" panose="02040503050406030204" pitchFamily="18" charset="0"/>
              </a:rPr>
              <a:t>Bắc</a:t>
            </a:r>
            <a:r>
              <a:rPr lang="en-US" altLang="vi-VN" sz="2400" b="1" dirty="0">
                <a:solidFill>
                  <a:schemeClr val="accent6">
                    <a:lumMod val="50000"/>
                  </a:schemeClr>
                </a:solidFill>
                <a:latin typeface="Cambria" panose="02040503050406030204" pitchFamily="18" charset="0"/>
                <a:ea typeface="Cambria" panose="02040503050406030204" pitchFamily="18" charset="0"/>
              </a:rPr>
              <a:t> </a:t>
            </a:r>
            <a:r>
              <a:rPr lang="en-US" altLang="vi-VN" sz="2400" b="1" dirty="0" err="1">
                <a:solidFill>
                  <a:schemeClr val="accent6">
                    <a:lumMod val="50000"/>
                  </a:schemeClr>
                </a:solidFill>
                <a:latin typeface="Cambria" panose="02040503050406030204" pitchFamily="18" charset="0"/>
                <a:ea typeface="Cambria" panose="02040503050406030204" pitchFamily="18" charset="0"/>
              </a:rPr>
              <a:t>Bộ</a:t>
            </a:r>
            <a:r>
              <a:rPr lang="en-US" altLang="vi-VN" sz="2400" b="1" dirty="0">
                <a:solidFill>
                  <a:schemeClr val="accent6">
                    <a:lumMod val="50000"/>
                  </a:schemeClr>
                </a:solidFill>
                <a:latin typeface="Cambria" panose="02040503050406030204" pitchFamily="18" charset="0"/>
                <a:ea typeface="Cambria" panose="02040503050406030204" pitchFamily="18" charset="0"/>
              </a:rPr>
              <a:t> (</a:t>
            </a:r>
            <a:r>
              <a:rPr lang="en-US" altLang="vi-VN" sz="2400" b="1" dirty="0" err="1">
                <a:solidFill>
                  <a:schemeClr val="accent6">
                    <a:lumMod val="50000"/>
                  </a:schemeClr>
                </a:solidFill>
                <a:latin typeface="Cambria" panose="02040503050406030204" pitchFamily="18" charset="0"/>
                <a:ea typeface="Cambria" panose="02040503050406030204" pitchFamily="18" charset="0"/>
              </a:rPr>
              <a:t>trước</a:t>
            </a:r>
            <a:r>
              <a:rPr lang="en-US" altLang="vi-VN" sz="2400" b="1" dirty="0">
                <a:solidFill>
                  <a:schemeClr val="accent6">
                    <a:lumMod val="50000"/>
                  </a:schemeClr>
                </a:solidFill>
                <a:latin typeface="Cambria" panose="02040503050406030204" pitchFamily="18" charset="0"/>
                <a:ea typeface="Cambria" panose="02040503050406030204" pitchFamily="18" charset="0"/>
              </a:rPr>
              <a:t> </a:t>
            </a:r>
            <a:r>
              <a:rPr lang="en-US" altLang="vi-VN" sz="2400" b="1" dirty="0" err="1">
                <a:solidFill>
                  <a:schemeClr val="accent6">
                    <a:lumMod val="50000"/>
                  </a:schemeClr>
                </a:solidFill>
                <a:latin typeface="Cambria" panose="02040503050406030204" pitchFamily="18" charset="0"/>
                <a:ea typeface="Cambria" panose="02040503050406030204" pitchFamily="18" charset="0"/>
              </a:rPr>
              <a:t>đây</a:t>
            </a:r>
            <a:r>
              <a:rPr lang="en-US" altLang="vi-VN" sz="2400" b="1" dirty="0">
                <a:solidFill>
                  <a:schemeClr val="accent6">
                    <a:lumMod val="50000"/>
                  </a:schemeClr>
                </a:solidFill>
                <a:latin typeface="Cambria" panose="02040503050406030204" pitchFamily="18" charset="0"/>
                <a:ea typeface="Cambria" panose="02040503050406030204" pitchFamily="18" charset="0"/>
              </a:rPr>
              <a:t>)</a:t>
            </a:r>
          </a:p>
        </p:txBody>
      </p:sp>
      <p:pic>
        <p:nvPicPr>
          <p:cNvPr id="4" name="Picture 7" descr="9">
            <a:extLst>
              <a:ext uri="{FF2B5EF4-FFF2-40B4-BE49-F238E27FC236}">
                <a16:creationId xmlns:a16="http://schemas.microsoft.com/office/drawing/2014/main" id="{D7195CD9-AC7D-4C55-9BE9-92DDEB756A5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39569" y="1332291"/>
            <a:ext cx="2603631" cy="23383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8" descr="nha DB Bacbo">
            <a:extLst>
              <a:ext uri="{FF2B5EF4-FFF2-40B4-BE49-F238E27FC236}">
                <a16:creationId xmlns:a16="http://schemas.microsoft.com/office/drawing/2014/main" id="{D714F286-D92E-4F08-B910-5007453D013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2932990" y="1375153"/>
            <a:ext cx="2684040" cy="2295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9" descr="bamboo">
            <a:extLst>
              <a:ext uri="{FF2B5EF4-FFF2-40B4-BE49-F238E27FC236}">
                <a16:creationId xmlns:a16="http://schemas.microsoft.com/office/drawing/2014/main" id="{8E567AF4-DC9E-4676-AAAA-86299A60B70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2932989" y="4063228"/>
            <a:ext cx="2684040" cy="2362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10" descr="a1">
            <a:extLst>
              <a:ext uri="{FF2B5EF4-FFF2-40B4-BE49-F238E27FC236}">
                <a16:creationId xmlns:a16="http://schemas.microsoft.com/office/drawing/2014/main" id="{0EE3F621-B01B-4101-A1F5-5E6A593C5E4E}"/>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39569" y="4063228"/>
            <a:ext cx="2603631" cy="2362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图片 24">
            <a:extLst>
              <a:ext uri="{FF2B5EF4-FFF2-40B4-BE49-F238E27FC236}">
                <a16:creationId xmlns:a16="http://schemas.microsoft.com/office/drawing/2014/main" id="{AD0B9A09-D932-4EBD-AA92-17212F11B3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5979887" y="141774"/>
            <a:ext cx="6260122" cy="1440159"/>
          </a:xfrm>
          <a:prstGeom prst="rect">
            <a:avLst/>
          </a:prstGeom>
        </p:spPr>
      </p:pic>
      <p:sp>
        <p:nvSpPr>
          <p:cNvPr id="9" name="Rectangle 8"/>
          <p:cNvSpPr/>
          <p:nvPr/>
        </p:nvSpPr>
        <p:spPr>
          <a:xfrm>
            <a:off x="6945087" y="321534"/>
            <a:ext cx="4329722" cy="830997"/>
          </a:xfrm>
          <a:prstGeom prst="rect">
            <a:avLst/>
          </a:prstGeom>
        </p:spPr>
        <p:txBody>
          <a:bodyPr wrap="square">
            <a:spAutoFit/>
          </a:bodyPr>
          <a:lstStyle/>
          <a:p>
            <a:pPr algn="ctr">
              <a:spcBef>
                <a:spcPct val="50000"/>
              </a:spcBef>
            </a:pPr>
            <a:r>
              <a:rPr lang="en-US" altLang="vi-VN" sz="2400" b="1" dirty="0" err="1">
                <a:solidFill>
                  <a:schemeClr val="accent6">
                    <a:lumMod val="50000"/>
                  </a:schemeClr>
                </a:solidFill>
                <a:latin typeface="Cambria" panose="02040503050406030204" pitchFamily="18" charset="0"/>
                <a:ea typeface="Cambria" panose="02040503050406030204" pitchFamily="18" charset="0"/>
              </a:rPr>
              <a:t>Nhà</a:t>
            </a:r>
            <a:r>
              <a:rPr lang="en-US" altLang="vi-VN" sz="2400" b="1" dirty="0">
                <a:solidFill>
                  <a:schemeClr val="accent6">
                    <a:lumMod val="50000"/>
                  </a:schemeClr>
                </a:solidFill>
                <a:latin typeface="Cambria" panose="02040503050406030204" pitchFamily="18" charset="0"/>
                <a:ea typeface="Cambria" panose="02040503050406030204" pitchFamily="18" charset="0"/>
              </a:rPr>
              <a:t> ở </a:t>
            </a:r>
            <a:r>
              <a:rPr lang="en-US" altLang="vi-VN" sz="2400" b="1" dirty="0" err="1">
                <a:solidFill>
                  <a:schemeClr val="accent6">
                    <a:lumMod val="50000"/>
                  </a:schemeClr>
                </a:solidFill>
                <a:latin typeface="Cambria" panose="02040503050406030204" pitchFamily="18" charset="0"/>
                <a:ea typeface="Cambria" panose="02040503050406030204" pitchFamily="18" charset="0"/>
              </a:rPr>
              <a:t>và</a:t>
            </a:r>
            <a:r>
              <a:rPr lang="en-US" altLang="vi-VN" sz="2400" b="1" dirty="0">
                <a:solidFill>
                  <a:schemeClr val="accent6">
                    <a:lumMod val="50000"/>
                  </a:schemeClr>
                </a:solidFill>
                <a:latin typeface="Cambria" panose="02040503050406030204" pitchFamily="18" charset="0"/>
                <a:ea typeface="Cambria" panose="02040503050406030204" pitchFamily="18" charset="0"/>
              </a:rPr>
              <a:t> </a:t>
            </a:r>
            <a:r>
              <a:rPr lang="en-US" altLang="vi-VN" sz="2400" b="1" dirty="0" err="1">
                <a:solidFill>
                  <a:schemeClr val="accent6">
                    <a:lumMod val="50000"/>
                  </a:schemeClr>
                </a:solidFill>
                <a:latin typeface="Cambria" panose="02040503050406030204" pitchFamily="18" charset="0"/>
                <a:ea typeface="Cambria" panose="02040503050406030204" pitchFamily="18" charset="0"/>
              </a:rPr>
              <a:t>Làng</a:t>
            </a:r>
            <a:r>
              <a:rPr lang="en-US" altLang="vi-VN" sz="2400" b="1" dirty="0">
                <a:solidFill>
                  <a:schemeClr val="accent6">
                    <a:lumMod val="50000"/>
                  </a:schemeClr>
                </a:solidFill>
                <a:latin typeface="Cambria" panose="02040503050406030204" pitchFamily="18" charset="0"/>
                <a:ea typeface="Cambria" panose="02040503050406030204" pitchFamily="18" charset="0"/>
              </a:rPr>
              <a:t> </a:t>
            </a:r>
            <a:r>
              <a:rPr lang="en-US" altLang="vi-VN" sz="2400" b="1" dirty="0" err="1">
                <a:solidFill>
                  <a:schemeClr val="accent6">
                    <a:lumMod val="50000"/>
                  </a:schemeClr>
                </a:solidFill>
                <a:latin typeface="Cambria" panose="02040503050406030204" pitchFamily="18" charset="0"/>
                <a:ea typeface="Cambria" panose="02040503050406030204" pitchFamily="18" charset="0"/>
              </a:rPr>
              <a:t>xóm</a:t>
            </a:r>
            <a:r>
              <a:rPr lang="en-US" altLang="vi-VN" sz="2400" b="1" dirty="0">
                <a:solidFill>
                  <a:schemeClr val="accent6">
                    <a:lumMod val="50000"/>
                  </a:schemeClr>
                </a:solidFill>
                <a:latin typeface="Cambria" panose="02040503050406030204" pitchFamily="18" charset="0"/>
                <a:ea typeface="Cambria" panose="02040503050406030204" pitchFamily="18" charset="0"/>
              </a:rPr>
              <a:t> ở </a:t>
            </a:r>
            <a:r>
              <a:rPr lang="en-US" altLang="vi-VN" sz="2400" b="1" dirty="0" err="1">
                <a:solidFill>
                  <a:schemeClr val="accent6">
                    <a:lumMod val="50000"/>
                  </a:schemeClr>
                </a:solidFill>
                <a:latin typeface="Cambria" panose="02040503050406030204" pitchFamily="18" charset="0"/>
                <a:ea typeface="Cambria" panose="02040503050406030204" pitchFamily="18" charset="0"/>
              </a:rPr>
              <a:t>đồng</a:t>
            </a:r>
            <a:r>
              <a:rPr lang="en-US" altLang="vi-VN" sz="2400" b="1" dirty="0">
                <a:solidFill>
                  <a:schemeClr val="accent6">
                    <a:lumMod val="50000"/>
                  </a:schemeClr>
                </a:solidFill>
                <a:latin typeface="Cambria" panose="02040503050406030204" pitchFamily="18" charset="0"/>
                <a:ea typeface="Cambria" panose="02040503050406030204" pitchFamily="18" charset="0"/>
              </a:rPr>
              <a:t> </a:t>
            </a:r>
            <a:r>
              <a:rPr lang="en-US" altLang="vi-VN" sz="2400" b="1" dirty="0" err="1">
                <a:solidFill>
                  <a:schemeClr val="accent6">
                    <a:lumMod val="50000"/>
                  </a:schemeClr>
                </a:solidFill>
                <a:latin typeface="Cambria" panose="02040503050406030204" pitchFamily="18" charset="0"/>
                <a:ea typeface="Cambria" panose="02040503050406030204" pitchFamily="18" charset="0"/>
              </a:rPr>
              <a:t>bằng</a:t>
            </a:r>
            <a:r>
              <a:rPr lang="en-US" altLang="vi-VN" sz="2400" b="1" dirty="0">
                <a:solidFill>
                  <a:schemeClr val="accent6">
                    <a:lumMod val="50000"/>
                  </a:schemeClr>
                </a:solidFill>
                <a:latin typeface="Cambria" panose="02040503050406030204" pitchFamily="18" charset="0"/>
                <a:ea typeface="Cambria" panose="02040503050406030204" pitchFamily="18" charset="0"/>
              </a:rPr>
              <a:t> </a:t>
            </a:r>
            <a:r>
              <a:rPr lang="en-US" altLang="vi-VN" sz="2400" b="1" dirty="0" err="1">
                <a:solidFill>
                  <a:schemeClr val="accent6">
                    <a:lumMod val="50000"/>
                  </a:schemeClr>
                </a:solidFill>
                <a:latin typeface="Cambria" panose="02040503050406030204" pitchFamily="18" charset="0"/>
                <a:ea typeface="Cambria" panose="02040503050406030204" pitchFamily="18" charset="0"/>
              </a:rPr>
              <a:t>Bắc</a:t>
            </a:r>
            <a:r>
              <a:rPr lang="en-US" altLang="vi-VN" sz="2400" b="1" dirty="0">
                <a:solidFill>
                  <a:schemeClr val="accent6">
                    <a:lumMod val="50000"/>
                  </a:schemeClr>
                </a:solidFill>
                <a:latin typeface="Cambria" panose="02040503050406030204" pitchFamily="18" charset="0"/>
                <a:ea typeface="Cambria" panose="02040503050406030204" pitchFamily="18" charset="0"/>
              </a:rPr>
              <a:t> </a:t>
            </a:r>
            <a:r>
              <a:rPr lang="en-US" altLang="vi-VN" sz="2400" b="1" dirty="0" err="1">
                <a:solidFill>
                  <a:schemeClr val="accent6">
                    <a:lumMod val="50000"/>
                  </a:schemeClr>
                </a:solidFill>
                <a:latin typeface="Cambria" panose="02040503050406030204" pitchFamily="18" charset="0"/>
                <a:ea typeface="Cambria" panose="02040503050406030204" pitchFamily="18" charset="0"/>
              </a:rPr>
              <a:t>Bộ</a:t>
            </a:r>
            <a:r>
              <a:rPr lang="en-US" altLang="vi-VN" sz="2400" b="1" dirty="0">
                <a:solidFill>
                  <a:schemeClr val="accent6">
                    <a:lumMod val="50000"/>
                  </a:schemeClr>
                </a:solidFill>
                <a:latin typeface="Cambria" panose="02040503050406030204" pitchFamily="18" charset="0"/>
                <a:ea typeface="Cambria" panose="02040503050406030204" pitchFamily="18" charset="0"/>
              </a:rPr>
              <a:t> (</a:t>
            </a:r>
            <a:r>
              <a:rPr lang="en-US" altLang="vi-VN" sz="2400" b="1" dirty="0" err="1">
                <a:solidFill>
                  <a:schemeClr val="accent6">
                    <a:lumMod val="50000"/>
                  </a:schemeClr>
                </a:solidFill>
                <a:latin typeface="Cambria" panose="02040503050406030204" pitchFamily="18" charset="0"/>
                <a:ea typeface="Cambria" panose="02040503050406030204" pitchFamily="18" charset="0"/>
              </a:rPr>
              <a:t>ngày</a:t>
            </a:r>
            <a:r>
              <a:rPr lang="en-US" altLang="vi-VN" sz="2400" b="1" dirty="0">
                <a:solidFill>
                  <a:schemeClr val="accent6">
                    <a:lumMod val="50000"/>
                  </a:schemeClr>
                </a:solidFill>
                <a:latin typeface="Cambria" panose="02040503050406030204" pitchFamily="18" charset="0"/>
                <a:ea typeface="Cambria" panose="02040503050406030204" pitchFamily="18" charset="0"/>
              </a:rPr>
              <a:t> nay)</a:t>
            </a:r>
          </a:p>
        </p:txBody>
      </p:sp>
      <p:pic>
        <p:nvPicPr>
          <p:cNvPr id="10" name="Picture 9"/>
          <p:cNvPicPr>
            <a:picLocks noChangeAspect="1"/>
          </p:cNvPicPr>
          <p:nvPr/>
        </p:nvPicPr>
        <p:blipFill>
          <a:blip r:embed="rId11">
            <a:extLst>
              <a:ext uri="{BEBA8EAE-BF5A-486C-A8C5-ECC9F3942E4B}">
                <a14:imgProps xmlns:a14="http://schemas.microsoft.com/office/drawing/2010/main">
                  <a14:imgLayer r:embed="rId12">
                    <a14:imgEffect>
                      <a14:saturation sat="200000"/>
                    </a14:imgEffect>
                  </a14:imgLayer>
                </a14:imgProps>
              </a:ext>
              <a:ext uri="{28A0092B-C50C-407E-A947-70E740481C1C}">
                <a14:useLocalDpi xmlns:a14="http://schemas.microsoft.com/office/drawing/2010/main" val="0"/>
              </a:ext>
            </a:extLst>
          </a:blip>
          <a:stretch>
            <a:fillRect/>
          </a:stretch>
        </p:blipFill>
        <p:spPr>
          <a:xfrm>
            <a:off x="9260114" y="4063228"/>
            <a:ext cx="2728686" cy="2362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p:cNvPicPr>
            <a:picLocks noChangeAspect="1"/>
          </p:cNvPicPr>
          <p:nvPr/>
        </p:nvPicPr>
        <p:blipFill>
          <a:blip r:embed="rId13">
            <a:extLst>
              <a:ext uri="{BEBA8EAE-BF5A-486C-A8C5-ECC9F3942E4B}">
                <a14:imgProps xmlns:a14="http://schemas.microsoft.com/office/drawing/2010/main">
                  <a14:imgLayer r:embed="rId14">
                    <a14:imgEffect>
                      <a14:saturation sat="200000"/>
                    </a14:imgEffect>
                  </a14:imgLayer>
                </a14:imgProps>
              </a:ext>
              <a:ext uri="{28A0092B-C50C-407E-A947-70E740481C1C}">
                <a14:useLocalDpi xmlns:a14="http://schemas.microsoft.com/office/drawing/2010/main" val="0"/>
              </a:ext>
            </a:extLst>
          </a:blip>
          <a:stretch>
            <a:fillRect/>
          </a:stretch>
        </p:blipFill>
        <p:spPr>
          <a:xfrm>
            <a:off x="6384071" y="4063228"/>
            <a:ext cx="2686254" cy="2362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p:cNvPicPr>
            <a:picLocks noChangeAspect="1"/>
          </p:cNvPicPr>
          <p:nvPr/>
        </p:nvPicPr>
        <p:blipFill>
          <a:blip r:embed="rId15">
            <a:extLst>
              <a:ext uri="{BEBA8EAE-BF5A-486C-A8C5-ECC9F3942E4B}">
                <a14:imgProps xmlns:a14="http://schemas.microsoft.com/office/drawing/2010/main">
                  <a14:imgLayer r:embed="rId16">
                    <a14:imgEffect>
                      <a14:saturation sat="400000"/>
                    </a14:imgEffect>
                  </a14:imgLayer>
                </a14:imgProps>
              </a:ext>
            </a:extLst>
          </a:blip>
          <a:stretch>
            <a:fillRect/>
          </a:stretch>
        </p:blipFill>
        <p:spPr>
          <a:xfrm>
            <a:off x="6474490" y="1375153"/>
            <a:ext cx="2595836" cy="22955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p:cNvPicPr>
            <a:picLocks noChangeAspect="1"/>
          </p:cNvPicPr>
          <p:nvPr/>
        </p:nvPicPr>
        <p:blipFill>
          <a:blip r:embed="rId17">
            <a:extLst>
              <a:ext uri="{BEBA8EAE-BF5A-486C-A8C5-ECC9F3942E4B}">
                <a14:imgProps xmlns:a14="http://schemas.microsoft.com/office/drawing/2010/main">
                  <a14:imgLayer r:embed="rId18">
                    <a14:imgEffect>
                      <a14:saturation sat="400000"/>
                    </a14:imgEffect>
                  </a14:imgLayer>
                </a14:imgProps>
              </a:ext>
            </a:extLst>
          </a:blip>
          <a:stretch>
            <a:fillRect/>
          </a:stretch>
        </p:blipFill>
        <p:spPr>
          <a:xfrm>
            <a:off x="9298509" y="1332291"/>
            <a:ext cx="2690291" cy="23383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23773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fltVal val="0"/>
                                          </p:val>
                                        </p:tav>
                                        <p:tav tm="100000">
                                          <p:val>
                                            <p:strVal val="#ppt_h"/>
                                          </p:val>
                                        </p:tav>
                                      </p:tavLst>
                                    </p:anim>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p:cTn id="42" dur="500" fill="hold"/>
                                        <p:tgtEl>
                                          <p:spTgt spid="6"/>
                                        </p:tgtEl>
                                        <p:attrNameLst>
                                          <p:attrName>ppt_w</p:attrName>
                                        </p:attrNameLst>
                                      </p:cBhvr>
                                      <p:tavLst>
                                        <p:tav tm="0">
                                          <p:val>
                                            <p:fltVal val="0"/>
                                          </p:val>
                                        </p:tav>
                                        <p:tav tm="100000">
                                          <p:val>
                                            <p:strVal val="#ppt_w"/>
                                          </p:val>
                                        </p:tav>
                                      </p:tavLst>
                                    </p:anim>
                                    <p:anim calcmode="lin" valueType="num">
                                      <p:cBhvr>
                                        <p:cTn id="43" dur="500" fill="hold"/>
                                        <p:tgtEl>
                                          <p:spTgt spid="6"/>
                                        </p:tgtEl>
                                        <p:attrNameLst>
                                          <p:attrName>ppt_h</p:attrName>
                                        </p:attrNameLst>
                                      </p:cBhvr>
                                      <p:tavLst>
                                        <p:tav tm="0">
                                          <p:val>
                                            <p:fltVal val="0"/>
                                          </p:val>
                                        </p:tav>
                                        <p:tav tm="100000">
                                          <p:val>
                                            <p:strVal val="#ppt_h"/>
                                          </p:val>
                                        </p:tav>
                                      </p:tavLst>
                                    </p:anim>
                                    <p:animEffect transition="in" filter="fade">
                                      <p:cBhvr>
                                        <p:cTn id="44" dur="50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wheel(1)">
                                      <p:cBhvr>
                                        <p:cTn id="49" dur="20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21" presetClass="entr" presetSubtype="1"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heel(1)">
                                      <p:cBhvr>
                                        <p:cTn id="54" dur="20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21" presetClass="entr" presetSubtype="1" fill="hold" nodeType="click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wheel(1)">
                                      <p:cBhvr>
                                        <p:cTn id="59" dur="2000"/>
                                        <p:tgtEl>
                                          <p:spTgt spid="11"/>
                                        </p:tgtEl>
                                      </p:cBhvr>
                                    </p:animEffect>
                                  </p:childTnLst>
                                </p:cTn>
                              </p:par>
                            </p:childTnLst>
                          </p:cTn>
                        </p:par>
                      </p:childTnLst>
                    </p:cTn>
                  </p:par>
                  <p:par>
                    <p:cTn id="60" fill="hold">
                      <p:stCondLst>
                        <p:cond delay="indefinite"/>
                      </p:stCondLst>
                      <p:childTnLst>
                        <p:par>
                          <p:cTn id="61" fill="hold">
                            <p:stCondLst>
                              <p:cond delay="0"/>
                            </p:stCondLst>
                            <p:childTnLst>
                              <p:par>
                                <p:cTn id="62" presetID="21" presetClass="entr" presetSubtype="1" fill="hold" nodeType="click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wheel(1)">
                                      <p:cBhvr>
                                        <p:cTn id="6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057" y="0"/>
            <a:ext cx="12193057" cy="6925656"/>
          </a:xfrm>
          <a:prstGeom prst="rect">
            <a:avLst/>
          </a:prstGeom>
        </p:spPr>
      </p:pic>
      <p:grpSp>
        <p:nvGrpSpPr>
          <p:cNvPr id="9" name="Group 8"/>
          <p:cNvGrpSpPr/>
          <p:nvPr/>
        </p:nvGrpSpPr>
        <p:grpSpPr>
          <a:xfrm>
            <a:off x="921951" y="0"/>
            <a:ext cx="10100176" cy="6508493"/>
            <a:chOff x="921951" y="0"/>
            <a:chExt cx="10100176" cy="6508493"/>
          </a:xfrm>
        </p:grpSpPr>
        <p:pic>
          <p:nvPicPr>
            <p:cNvPr id="3" name="图片 8">
              <a:extLst>
                <a:ext uri="{FF2B5EF4-FFF2-40B4-BE49-F238E27FC236}">
                  <a16:creationId xmlns:a16="http://schemas.microsoft.com/office/drawing/2014/main" id="{221F2C89-1849-4143-BFF0-BE4D563612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1951" y="0"/>
              <a:ext cx="10100176" cy="6508493"/>
            </a:xfrm>
            <a:prstGeom prst="rect">
              <a:avLst/>
            </a:prstGeom>
          </p:spPr>
        </p:pic>
        <p:pic>
          <p:nvPicPr>
            <p:cNvPr id="7" name="Picture 6"/>
            <p:cNvPicPr>
              <a:picLocks noChangeAspect="1"/>
            </p:cNvPicPr>
            <p:nvPr/>
          </p:nvPicPr>
          <p:blipFill>
            <a:blip r:embed="rId5"/>
            <a:stretch>
              <a:fillRect/>
            </a:stretch>
          </p:blipFill>
          <p:spPr>
            <a:xfrm>
              <a:off x="5085065" y="947503"/>
              <a:ext cx="3426249" cy="1822862"/>
            </a:xfrm>
            <a:prstGeom prst="rect">
              <a:avLst/>
            </a:prstGeom>
          </p:spPr>
        </p:pic>
        <p:pic>
          <p:nvPicPr>
            <p:cNvPr id="8" name="Picture 7"/>
            <p:cNvPicPr>
              <a:picLocks noChangeAspect="1"/>
            </p:cNvPicPr>
            <p:nvPr/>
          </p:nvPicPr>
          <p:blipFill>
            <a:blip r:embed="rId6"/>
            <a:stretch>
              <a:fillRect/>
            </a:stretch>
          </p:blipFill>
          <p:spPr>
            <a:xfrm>
              <a:off x="3019443" y="2770365"/>
              <a:ext cx="6504996" cy="1688738"/>
            </a:xfrm>
            <a:prstGeom prst="rect">
              <a:avLst/>
            </a:prstGeom>
          </p:spPr>
        </p:pic>
      </p:grpSp>
    </p:spTree>
    <p:extLst>
      <p:ext uri="{BB962C8B-B14F-4D97-AF65-F5344CB8AC3E}">
        <p14:creationId xmlns:p14="http://schemas.microsoft.com/office/powerpoint/2010/main" val="3601369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057" y="0"/>
            <a:ext cx="12193057" cy="6925656"/>
          </a:xfrm>
          <a:prstGeom prst="rect">
            <a:avLst/>
          </a:prstGeom>
        </p:spPr>
      </p:pic>
      <p:pic>
        <p:nvPicPr>
          <p:cNvPr id="4" name="Picture 3"/>
          <p:cNvPicPr>
            <a:picLocks noChangeAspect="1"/>
          </p:cNvPicPr>
          <p:nvPr/>
        </p:nvPicPr>
        <p:blipFill>
          <a:blip r:embed="rId4"/>
          <a:stretch>
            <a:fillRect/>
          </a:stretch>
        </p:blipFill>
        <p:spPr>
          <a:xfrm>
            <a:off x="949616" y="1414683"/>
            <a:ext cx="9730059" cy="4895512"/>
          </a:xfrm>
          <a:prstGeom prst="rect">
            <a:avLst/>
          </a:prstGeom>
        </p:spPr>
      </p:pic>
    </p:spTree>
    <p:extLst>
      <p:ext uri="{BB962C8B-B14F-4D97-AF65-F5344CB8AC3E}">
        <p14:creationId xmlns:p14="http://schemas.microsoft.com/office/powerpoint/2010/main" val="1365748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food, corn&#10;&#10;Description automatically generated">
            <a:extLst>
              <a:ext uri="{FF2B5EF4-FFF2-40B4-BE49-F238E27FC236}">
                <a16:creationId xmlns:a16="http://schemas.microsoft.com/office/drawing/2014/main" id="{0A199504-DE6B-48A0-A017-3999DF061D3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351" b="99481" l="2442" r="98721">
                        <a14:foregroundMark x1="4070" y1="62857" x2="4070" y2="62857"/>
                        <a14:foregroundMark x1="12326" y1="93247" x2="27310" y2="93920"/>
                        <a14:foregroundMark x1="63964" y1="95263" x2="64812" y2="95253"/>
                        <a14:foregroundMark x1="93372" y1="77403" x2="93372" y2="77403"/>
                        <a14:foregroundMark x1="97558" y1="91429" x2="97558" y2="91429"/>
                        <a14:foregroundMark x1="96628" y1="62078" x2="96628" y2="62078"/>
                        <a14:foregroundMark x1="63778" y1="98779" x2="62884" y2="98796"/>
                        <a14:foregroundMark x1="5814" y1="94026" x2="5233" y2="94026"/>
                        <a14:foregroundMark x1="2442" y1="92468" x2="2442" y2="92468"/>
                        <a14:foregroundMark x1="25000" y1="99221" x2="25842" y2="99120"/>
                        <a14:foregroundMark x1="63773" y1="95885" x2="64605" y2="95959"/>
                        <a14:foregroundMark x1="98200" y1="98147" x2="98372" y2="98182"/>
                        <a14:foregroundMark x1="82326" y1="34545" x2="82326" y2="34545"/>
                        <a14:foregroundMark x1="87093" y1="27013" x2="87093" y2="27013"/>
                        <a14:foregroundMark x1="90349" y1="33766" x2="90349" y2="33766"/>
                        <a14:foregroundMark x1="84884" y1="23896" x2="84884" y2="23896"/>
                        <a14:foregroundMark x1="85698" y1="28831" x2="85698" y2="28831"/>
                        <a14:foregroundMark x1="87791" y1="37143" x2="87791" y2="37143"/>
                        <a14:foregroundMark x1="86977" y1="35584" x2="86977" y2="35584"/>
                        <a14:foregroundMark x1="78721" y1="40779" x2="78721" y2="40779"/>
                        <a14:foregroundMark x1="78372" y1="37143" x2="78372" y2="37143"/>
                        <a14:foregroundMark x1="77558" y1="33766" x2="77093" y2="37403"/>
                        <a14:foregroundMark x1="75930" y1="40000" x2="75930" y2="40000"/>
                        <a14:foregroundMark x1="76512" y1="40519" x2="77093" y2="40519"/>
                        <a14:foregroundMark x1="79302" y1="39221" x2="80349" y2="40519"/>
                        <a14:foregroundMark x1="81744" y1="39481" x2="82326" y2="39481"/>
                        <a14:foregroundMark x1="82907" y1="39481" x2="82907" y2="39481"/>
                        <a14:foregroundMark x1="83837" y1="39481" x2="83837" y2="39481"/>
                        <a14:foregroundMark x1="25116" y1="31948" x2="25116" y2="31948"/>
                        <a14:foregroundMark x1="22674" y1="37922" x2="22674" y2="37922"/>
                        <a14:foregroundMark x1="26163" y1="35325" x2="26163" y2="35325"/>
                        <a14:foregroundMark x1="26512" y1="38961" x2="26279" y2="40519"/>
                        <a14:foregroundMark x1="25233" y1="42597" x2="25233" y2="42597"/>
                        <a14:foregroundMark x1="24186" y1="41558" x2="24186" y2="41558"/>
                        <a14:foregroundMark x1="27093" y1="42338" x2="27093" y2="42338"/>
                        <a14:foregroundMark x1="23605" y1="43636" x2="23605" y2="43636"/>
                        <a14:foregroundMark x1="22558" y1="42338" x2="22558" y2="42338"/>
                        <a14:foregroundMark x1="21279" y1="38701" x2="21279" y2="38701"/>
                        <a14:foregroundMark x1="20233" y1="40519" x2="20349" y2="41558"/>
                        <a14:foregroundMark x1="21279" y1="43636" x2="21279" y2="43636"/>
                        <a14:foregroundMark x1="22674" y1="44935" x2="23488" y2="44935"/>
                        <a14:foregroundMark x1="25814" y1="44935" x2="26163" y2="44416"/>
                        <a14:foregroundMark x1="21163" y1="43896" x2="21163" y2="43896"/>
                        <a14:foregroundMark x1="20233" y1="44935" x2="20233" y2="44935"/>
                        <a14:foregroundMark x1="14302" y1="35844" x2="14302" y2="35844"/>
                        <a14:foregroundMark x1="13488" y1="30649" x2="13488" y2="30649"/>
                        <a14:foregroundMark x1="8140" y1="34805" x2="8140" y2="34805"/>
                        <a14:foregroundMark x1="39419" y1="22597" x2="39419" y2="22597"/>
                        <a14:foregroundMark x1="72209" y1="31948" x2="72209" y2="31948"/>
                        <a14:foregroundMark x1="83721" y1="41558" x2="83721" y2="41558"/>
                        <a14:foregroundMark x1="85000" y1="40000" x2="85000" y2="40000"/>
                        <a14:foregroundMark x1="83953" y1="39481" x2="83953" y2="39481"/>
                        <a14:foregroundMark x1="83256" y1="41299" x2="83256" y2="42078"/>
                        <a14:foregroundMark x1="62674" y1="98182" x2="64019" y2="97960"/>
                        <a14:foregroundMark x1="98233" y1="98269" x2="98721" y2="98182"/>
                        <a14:foregroundMark x1="98721" y1="98182" x2="98721" y2="98182"/>
                        <a14:foregroundMark x1="64186" y1="96364" x2="64186" y2="96364"/>
                        <a14:foregroundMark x1="13140" y1="28052" x2="13140" y2="28052"/>
                        <a14:foregroundMark x1="23605" y1="31948" x2="23605" y2="31948"/>
                        <a14:foregroundMark x1="26512" y1="30649" x2="26512" y2="30649"/>
                        <a14:foregroundMark x1="23140" y1="36623" x2="23140" y2="36623"/>
                        <a14:foregroundMark x1="21860" y1="35325" x2="21860" y2="35325"/>
                        <a14:foregroundMark x1="17791" y1="31948" x2="17791" y2="31948"/>
                        <a14:foregroundMark x1="39070" y1="33506" x2="39070" y2="33506"/>
                        <a14:foregroundMark x1="39884" y1="41039" x2="39884" y2="41039"/>
                        <a14:foregroundMark x1="39302" y1="37143" x2="39302" y2="52727"/>
                        <a14:backgroundMark x1="85930" y1="47792" x2="85930" y2="47792"/>
                        <a14:backgroundMark x1="82442" y1="47532" x2="82442" y2="47532"/>
                        <a14:backgroundMark x1="81395" y1="45714" x2="81395" y2="45714"/>
                        <a14:backgroundMark x1="25814" y1="99221" x2="57209" y2="98182"/>
                        <a14:backgroundMark x1="57209" y1="98182" x2="62342" y2="99402"/>
                        <a14:backgroundMark x1="85233" y1="47532" x2="85233" y2="47532"/>
                        <a14:backgroundMark x1="22907" y1="48312" x2="22907" y2="48312"/>
                        <a14:backgroundMark x1="63953" y1="98182" x2="77209" y2="99481"/>
                        <a14:backgroundMark x1="77209" y1="99481" x2="91395" y2="97922"/>
                        <a14:backgroundMark x1="91395" y1="97922" x2="91395" y2="97922"/>
                        <a14:backgroundMark x1="94302" y1="98442" x2="94302" y2="98442"/>
                        <a14:backgroundMark x1="96163" y1="98961" x2="96628" y2="99481"/>
                        <a14:backgroundMark x1="98488" y1="99221" x2="92442" y2="97922"/>
                        <a14:backgroundMark x1="92209" y1="98442" x2="92209" y2="98442"/>
                        <a14:backgroundMark x1="91744" y1="99221" x2="91744" y2="99221"/>
                        <a14:backgroundMark x1="91047" y1="99481" x2="93140" y2="97922"/>
                      </a14:backgroundRemoval>
                    </a14:imgEffect>
                  </a14:imgLayer>
                </a14:imgProps>
              </a:ext>
              <a:ext uri="{28A0092B-C50C-407E-A947-70E740481C1C}">
                <a14:useLocalDpi xmlns:a14="http://schemas.microsoft.com/office/drawing/2010/main" val="0"/>
              </a:ext>
            </a:extLst>
          </a:blip>
          <a:stretch>
            <a:fillRect/>
          </a:stretch>
        </p:blipFill>
        <p:spPr>
          <a:xfrm>
            <a:off x="-332678" y="2477610"/>
            <a:ext cx="12857356" cy="4549673"/>
          </a:xfrm>
          <a:prstGeom prst="rect">
            <a:avLst/>
          </a:prstGeom>
        </p:spPr>
      </p:pic>
      <p:pic>
        <p:nvPicPr>
          <p:cNvPr id="3" name="Picture 2">
            <a:extLst>
              <a:ext uri="{FF2B5EF4-FFF2-40B4-BE49-F238E27FC236}">
                <a16:creationId xmlns:a16="http://schemas.microsoft.com/office/drawing/2014/main" id="{0911222D-685D-449E-C1D5-8215B6856909}"/>
              </a:ext>
            </a:extLst>
          </p:cNvPr>
          <p:cNvPicPr>
            <a:picLocks noChangeAspect="1"/>
          </p:cNvPicPr>
          <p:nvPr/>
        </p:nvPicPr>
        <p:blipFill>
          <a:blip r:embed="rId4"/>
          <a:stretch>
            <a:fillRect/>
          </a:stretch>
        </p:blipFill>
        <p:spPr>
          <a:xfrm>
            <a:off x="1543611" y="1092228"/>
            <a:ext cx="9104778" cy="3165874"/>
          </a:xfrm>
          <a:prstGeom prst="rect">
            <a:avLst/>
          </a:prstGeom>
        </p:spPr>
      </p:pic>
    </p:spTree>
    <p:extLst>
      <p:ext uri="{BB962C8B-B14F-4D97-AF65-F5344CB8AC3E}">
        <p14:creationId xmlns:p14="http://schemas.microsoft.com/office/powerpoint/2010/main" val="1559899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1411" y="1219391"/>
            <a:ext cx="8063986" cy="5338358"/>
          </a:xfrm>
          <a:prstGeom prst="rect">
            <a:avLst/>
          </a:prstGeom>
        </p:spPr>
      </p:pic>
      <p:pic>
        <p:nvPicPr>
          <p:cNvPr id="3" name="Picture 6" descr="Premium Vector | Cartoon character of vietnamese girl in traditional costume  walking with bicycle.">
            <a:extLst>
              <a:ext uri="{FF2B5EF4-FFF2-40B4-BE49-F238E27FC236}">
                <a16:creationId xmlns:a16="http://schemas.microsoft.com/office/drawing/2014/main" id="{227A3446-70CA-4B87-8EB2-9D535B6549B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751" b="93930" l="9585" r="89617">
                        <a14:foregroundMark x1="55112" y1="53674" x2="50479" y2="65974"/>
                        <a14:foregroundMark x1="50479" y1="65974" x2="50000" y2="79393"/>
                        <a14:foregroundMark x1="50000" y1="79393" x2="57188" y2="85144"/>
                        <a14:foregroundMark x1="57188" y1="85144" x2="58946" y2="73003"/>
                        <a14:foregroundMark x1="58946" y1="73003" x2="56550" y2="62939"/>
                        <a14:foregroundMark x1="29712" y1="88339" x2="38978" y2="90415"/>
                        <a14:foregroundMark x1="38978" y1="90415" x2="40735" y2="88019"/>
                        <a14:foregroundMark x1="49840" y1="80831" x2="46326" y2="89776"/>
                        <a14:foregroundMark x1="46326" y1="89776" x2="50160" y2="91534"/>
                        <a14:foregroundMark x1="45687" y1="93930" x2="47444" y2="93930"/>
                        <a14:foregroundMark x1="47923" y1="10064" x2="55272" y2="5751"/>
                        <a14:foregroundMark x1="55272" y1="5751" x2="57188" y2="10703"/>
                        <a14:foregroundMark x1="33546" y1="85623" x2="34824" y2="76358"/>
                        <a14:foregroundMark x1="34824" y1="76358" x2="35304" y2="83067"/>
                        <a14:foregroundMark x1="39297" y1="76677" x2="36422" y2="86422"/>
                        <a14:foregroundMark x1="36422" y1="86422" x2="41693" y2="79393"/>
                        <a14:foregroundMark x1="41693" y1="79393" x2="41374" y2="77796"/>
                        <a14:foregroundMark x1="61182" y1="76837" x2="61981" y2="85942"/>
                        <a14:foregroundMark x1="61981" y1="85942" x2="67252" y2="79233"/>
                        <a14:foregroundMark x1="67252" y1="79233" x2="63578" y2="76198"/>
                        <a14:foregroundMark x1="60543" y1="84505" x2="67093" y2="84665"/>
                        <a14:foregroundMark x1="61981" y1="84026" x2="65974" y2="84824"/>
                        <a14:foregroundMark x1="34984" y1="78754" x2="32268" y2="76518"/>
                        <a14:foregroundMark x1="30990" y1="82748" x2="30831" y2="81629"/>
                        <a14:foregroundMark x1="60383" y1="89457" x2="68371" y2="86741"/>
                        <a14:foregroundMark x1="68371" y1="86741" x2="61981" y2="88179"/>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flipH="1">
            <a:off x="-185789" y="2945316"/>
            <a:ext cx="3802808" cy="380280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372574" y="142173"/>
            <a:ext cx="11519174" cy="1077218"/>
            <a:chOff x="721890" y="916590"/>
            <a:chExt cx="10605641" cy="2060665"/>
          </a:xfrm>
        </p:grpSpPr>
        <p:sp>
          <p:nvSpPr>
            <p:cNvPr id="5" name="Rounded Rectangle 4"/>
            <p:cNvSpPr/>
            <p:nvPr/>
          </p:nvSpPr>
          <p:spPr>
            <a:xfrm>
              <a:off x="765435" y="916590"/>
              <a:ext cx="10531413" cy="2060665"/>
            </a:xfrm>
            <a:prstGeom prst="roundRect">
              <a:avLst/>
            </a:prstGeom>
            <a:solidFill>
              <a:srgbClr val="99FF66"/>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21890" y="916590"/>
              <a:ext cx="10605641" cy="2060665"/>
            </a:xfrm>
            <a:prstGeom prst="rect">
              <a:avLst/>
            </a:prstGeom>
          </p:spPr>
          <p:txBody>
            <a:bodyPr wrap="square">
              <a:spAutoFit/>
            </a:bodyPr>
            <a:lstStyle/>
            <a:p>
              <a:pPr algn="just" defTabSz="609585">
                <a:spcBef>
                  <a:spcPct val="50000"/>
                </a:spcBef>
              </a:pPr>
              <a:r>
                <a:rPr lang="en-US" sz="3200" b="1">
                  <a:latin typeface="Cambria" panose="02040503050406030204" pitchFamily="18" charset="0"/>
                  <a:ea typeface="Cambria" panose="02040503050406030204" pitchFamily="18" charset="0"/>
                </a:rPr>
                <a:t> Quan sát bức tranh và dựa vào hiểu biết của em, hãy giới thiệu một số nét văn hoá tiêu biểu ở vùng Đồng bằng Bắc Bộ.</a:t>
              </a:r>
              <a:endParaRPr lang="en-US" sz="6000" b="1">
                <a:solidFill>
                  <a:srgbClr val="002060"/>
                </a:solidFill>
                <a:latin typeface="Cambria" panose="02040503050406030204" pitchFamily="18" charset="0"/>
                <a:ea typeface="Cambria" panose="02040503050406030204" pitchFamily="18" charset="0"/>
                <a:cs typeface="Times New Roman" pitchFamily="18" charset="0"/>
              </a:endParaRPr>
            </a:p>
          </p:txBody>
        </p:sp>
      </p:grpSp>
    </p:spTree>
    <p:extLst>
      <p:ext uri="{BB962C8B-B14F-4D97-AF65-F5344CB8AC3E}">
        <p14:creationId xmlns:p14="http://schemas.microsoft.com/office/powerpoint/2010/main" val="10277590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42" presetClass="path" presetSubtype="0" repeatCount="indefinite" accel="50000" decel="50000" fill="hold" nodeType="afterEffect">
                                  <p:stCondLst>
                                    <p:cond delay="0"/>
                                  </p:stCondLst>
                                  <p:childTnLst>
                                    <p:animMotion origin="layout" path="M -0.05 0.00371 L 0.20977 0.02176 " pathEditMode="relative" rAng="0" ptsTypes="AA">
                                      <p:cBhvr>
                                        <p:cTn id="10" dur="10000" fill="hold"/>
                                        <p:tgtEl>
                                          <p:spTgt spid="3"/>
                                        </p:tgtEl>
                                        <p:attrNameLst>
                                          <p:attrName>ppt_x</p:attrName>
                                          <p:attrName>ppt_y</p:attrName>
                                        </p:attrNameLst>
                                      </p:cBhvr>
                                      <p:rCtr x="12982" y="903"/>
                                    </p:animMotion>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1411" y="1219391"/>
            <a:ext cx="8063986" cy="5338358"/>
          </a:xfrm>
          <a:prstGeom prst="rect">
            <a:avLst/>
          </a:prstGeom>
        </p:spPr>
      </p:pic>
      <p:grpSp>
        <p:nvGrpSpPr>
          <p:cNvPr id="4" name="Group 3"/>
          <p:cNvGrpSpPr/>
          <p:nvPr/>
        </p:nvGrpSpPr>
        <p:grpSpPr>
          <a:xfrm>
            <a:off x="372574" y="142173"/>
            <a:ext cx="11519174" cy="1077218"/>
            <a:chOff x="721890" y="916590"/>
            <a:chExt cx="10605641" cy="2060665"/>
          </a:xfrm>
        </p:grpSpPr>
        <p:sp>
          <p:nvSpPr>
            <p:cNvPr id="5" name="Rounded Rectangle 4"/>
            <p:cNvSpPr/>
            <p:nvPr/>
          </p:nvSpPr>
          <p:spPr>
            <a:xfrm>
              <a:off x="765435" y="916590"/>
              <a:ext cx="10531413" cy="2060665"/>
            </a:xfrm>
            <a:prstGeom prst="roundRect">
              <a:avLst/>
            </a:prstGeom>
            <a:solidFill>
              <a:srgbClr val="99FF66"/>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21890" y="916590"/>
              <a:ext cx="10605641" cy="2060665"/>
            </a:xfrm>
            <a:prstGeom prst="rect">
              <a:avLst/>
            </a:prstGeom>
          </p:spPr>
          <p:txBody>
            <a:bodyPr wrap="square">
              <a:spAutoFit/>
            </a:bodyPr>
            <a:lstStyle/>
            <a:p>
              <a:pPr algn="just" defTabSz="609585">
                <a:spcBef>
                  <a:spcPct val="50000"/>
                </a:spcBef>
              </a:pPr>
              <a:r>
                <a:rPr lang="en-US" sz="3200" b="1">
                  <a:latin typeface="Cambria" panose="02040503050406030204" pitchFamily="18" charset="0"/>
                  <a:ea typeface="Cambria" panose="02040503050406030204" pitchFamily="18" charset="0"/>
                </a:rPr>
                <a:t> Quan sát bức tranh và dựa vào hiểu biết của em, hãy giới thiệu một số nét văn hoá tiêu biểu ở vùng Đồng bằng Bắc Bộ.</a:t>
              </a:r>
              <a:endParaRPr lang="en-US" sz="6000" b="1">
                <a:solidFill>
                  <a:srgbClr val="002060"/>
                </a:solidFill>
                <a:latin typeface="Cambria" panose="02040503050406030204" pitchFamily="18" charset="0"/>
                <a:ea typeface="Cambria" panose="02040503050406030204" pitchFamily="18" charset="0"/>
                <a:cs typeface="Times New Roman" pitchFamily="18" charset="0"/>
              </a:endParaRPr>
            </a:p>
          </p:txBody>
        </p:sp>
      </p:grpSp>
      <p:grpSp>
        <p:nvGrpSpPr>
          <p:cNvPr id="11" name="Group 10"/>
          <p:cNvGrpSpPr/>
          <p:nvPr/>
        </p:nvGrpSpPr>
        <p:grpSpPr>
          <a:xfrm>
            <a:off x="372574" y="1784938"/>
            <a:ext cx="3315598" cy="3674166"/>
            <a:chOff x="389332" y="1511984"/>
            <a:chExt cx="3315598" cy="4861521"/>
          </a:xfrm>
        </p:grpSpPr>
        <p:grpSp>
          <p:nvGrpSpPr>
            <p:cNvPr id="7" name="Group 6"/>
            <p:cNvGrpSpPr/>
            <p:nvPr/>
          </p:nvGrpSpPr>
          <p:grpSpPr>
            <a:xfrm>
              <a:off x="419869" y="1511984"/>
              <a:ext cx="3235832" cy="4861521"/>
              <a:chOff x="-131876" y="655451"/>
              <a:chExt cx="11373926" cy="2905002"/>
            </a:xfrm>
          </p:grpSpPr>
          <p:sp>
            <p:nvSpPr>
              <p:cNvPr id="8" name="Rounded Rectangle 7"/>
              <p:cNvSpPr/>
              <p:nvPr/>
            </p:nvSpPr>
            <p:spPr>
              <a:xfrm>
                <a:off x="-131876" y="655451"/>
                <a:ext cx="11373922" cy="2905002"/>
              </a:xfrm>
              <a:prstGeom prst="roundRect">
                <a:avLst/>
              </a:prstGeom>
              <a:solidFill>
                <a:schemeClr val="bg1"/>
              </a:solid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84651" y="968133"/>
                <a:ext cx="10257399" cy="422997"/>
              </a:xfrm>
              <a:prstGeom prst="rect">
                <a:avLst/>
              </a:prstGeom>
            </p:spPr>
            <p:txBody>
              <a:bodyPr wrap="square">
                <a:spAutoFit/>
              </a:bodyPr>
              <a:lstStyle/>
              <a:p>
                <a:pPr marL="285750" indent="-285750" algn="just">
                  <a:spcBef>
                    <a:spcPts val="600"/>
                  </a:spcBef>
                  <a:spcAft>
                    <a:spcPts val="600"/>
                  </a:spcAft>
                  <a:buFontTx/>
                  <a:buChar char="-"/>
                </a:pPr>
                <a:endParaRPr lang="en-US" sz="4000" b="1">
                  <a:latin typeface="Cambria" panose="02040503050406030204" pitchFamily="18" charset="0"/>
                  <a:ea typeface="Cambria" panose="02040503050406030204" pitchFamily="18" charset="0"/>
                </a:endParaRPr>
              </a:p>
            </p:txBody>
          </p:sp>
        </p:grpSp>
        <p:sp>
          <p:nvSpPr>
            <p:cNvPr id="10" name="Rectangle 9"/>
            <p:cNvSpPr/>
            <p:nvPr/>
          </p:nvSpPr>
          <p:spPr>
            <a:xfrm>
              <a:off x="389332" y="1647456"/>
              <a:ext cx="3315598" cy="4683243"/>
            </a:xfrm>
            <a:prstGeom prst="rect">
              <a:avLst/>
            </a:prstGeom>
          </p:spPr>
          <p:txBody>
            <a:bodyPr wrap="square">
              <a:spAutoFit/>
            </a:bodyPr>
            <a:lstStyle/>
            <a:p>
              <a:pPr algn="ctr"/>
              <a:r>
                <a:rPr lang="en-US" sz="3200" b="1" i="1">
                  <a:solidFill>
                    <a:srgbClr val="C00000"/>
                  </a:solidFill>
                  <a:latin typeface="Cambria" panose="02040503050406030204" pitchFamily="18" charset="0"/>
                  <a:ea typeface="Cambria" panose="02040503050406030204" pitchFamily="18" charset="0"/>
                </a:rPr>
                <a:t>Nét văn hóa tiêu biểu ở vùng Đồng bằng Bắc Bộ là </a:t>
              </a:r>
              <a:r>
                <a:rPr lang="en-US" sz="3200" b="1" i="1">
                  <a:solidFill>
                    <a:srgbClr val="FF6600"/>
                  </a:solidFill>
                  <a:latin typeface="Cambria" panose="02040503050406030204" pitchFamily="18" charset="0"/>
                  <a:ea typeface="Cambria" panose="02040503050406030204" pitchFamily="18" charset="0"/>
                </a:rPr>
                <a:t>có các làng quê truyền thống đặc trưng của vùng.</a:t>
              </a:r>
              <a:endParaRPr lang="en-US" sz="3200" b="1">
                <a:solidFill>
                  <a:srgbClr val="FF66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476171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food, corn&#10;&#10;Description automatically generated">
            <a:extLst>
              <a:ext uri="{FF2B5EF4-FFF2-40B4-BE49-F238E27FC236}">
                <a16:creationId xmlns:a16="http://schemas.microsoft.com/office/drawing/2014/main" id="{0A199504-DE6B-48A0-A017-3999DF061D3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351" b="99481" l="2442" r="98721">
                        <a14:foregroundMark x1="4070" y1="62857" x2="4070" y2="62857"/>
                        <a14:foregroundMark x1="12326" y1="93247" x2="27310" y2="93920"/>
                        <a14:foregroundMark x1="63964" y1="95263" x2="64812" y2="95253"/>
                        <a14:foregroundMark x1="93372" y1="77403" x2="93372" y2="77403"/>
                        <a14:foregroundMark x1="97558" y1="91429" x2="97558" y2="91429"/>
                        <a14:foregroundMark x1="96628" y1="62078" x2="96628" y2="62078"/>
                        <a14:foregroundMark x1="63778" y1="98779" x2="62884" y2="98796"/>
                        <a14:foregroundMark x1="5814" y1="94026" x2="5233" y2="94026"/>
                        <a14:foregroundMark x1="2442" y1="92468" x2="2442" y2="92468"/>
                        <a14:foregroundMark x1="25000" y1="99221" x2="25842" y2="99120"/>
                        <a14:foregroundMark x1="63773" y1="95885" x2="64605" y2="95959"/>
                        <a14:foregroundMark x1="98200" y1="98147" x2="98372" y2="98182"/>
                        <a14:foregroundMark x1="82326" y1="34545" x2="82326" y2="34545"/>
                        <a14:foregroundMark x1="87093" y1="27013" x2="87093" y2="27013"/>
                        <a14:foregroundMark x1="90349" y1="33766" x2="90349" y2="33766"/>
                        <a14:foregroundMark x1="84884" y1="23896" x2="84884" y2="23896"/>
                        <a14:foregroundMark x1="85698" y1="28831" x2="85698" y2="28831"/>
                        <a14:foregroundMark x1="87791" y1="37143" x2="87791" y2="37143"/>
                        <a14:foregroundMark x1="86977" y1="35584" x2="86977" y2="35584"/>
                        <a14:foregroundMark x1="78721" y1="40779" x2="78721" y2="40779"/>
                        <a14:foregroundMark x1="78372" y1="37143" x2="78372" y2="37143"/>
                        <a14:foregroundMark x1="77558" y1="33766" x2="77093" y2="37403"/>
                        <a14:foregroundMark x1="75930" y1="40000" x2="75930" y2="40000"/>
                        <a14:foregroundMark x1="76512" y1="40519" x2="77093" y2="40519"/>
                        <a14:foregroundMark x1="79302" y1="39221" x2="80349" y2="40519"/>
                        <a14:foregroundMark x1="81744" y1="39481" x2="82326" y2="39481"/>
                        <a14:foregroundMark x1="82907" y1="39481" x2="82907" y2="39481"/>
                        <a14:foregroundMark x1="83837" y1="39481" x2="83837" y2="39481"/>
                        <a14:foregroundMark x1="25116" y1="31948" x2="25116" y2="31948"/>
                        <a14:foregroundMark x1="22674" y1="37922" x2="22674" y2="37922"/>
                        <a14:foregroundMark x1="26163" y1="35325" x2="26163" y2="35325"/>
                        <a14:foregroundMark x1="26512" y1="38961" x2="26279" y2="40519"/>
                        <a14:foregroundMark x1="25233" y1="42597" x2="25233" y2="42597"/>
                        <a14:foregroundMark x1="24186" y1="41558" x2="24186" y2="41558"/>
                        <a14:foregroundMark x1="27093" y1="42338" x2="27093" y2="42338"/>
                        <a14:foregroundMark x1="23605" y1="43636" x2="23605" y2="43636"/>
                        <a14:foregroundMark x1="22558" y1="42338" x2="22558" y2="42338"/>
                        <a14:foregroundMark x1="21279" y1="38701" x2="21279" y2="38701"/>
                        <a14:foregroundMark x1="20233" y1="40519" x2="20349" y2="41558"/>
                        <a14:foregroundMark x1="21279" y1="43636" x2="21279" y2="43636"/>
                        <a14:foregroundMark x1="22674" y1="44935" x2="23488" y2="44935"/>
                        <a14:foregroundMark x1="25814" y1="44935" x2="26163" y2="44416"/>
                        <a14:foregroundMark x1="21163" y1="43896" x2="21163" y2="43896"/>
                        <a14:foregroundMark x1="20233" y1="44935" x2="20233" y2="44935"/>
                        <a14:foregroundMark x1="14302" y1="35844" x2="14302" y2="35844"/>
                        <a14:foregroundMark x1="13488" y1="30649" x2="13488" y2="30649"/>
                        <a14:foregroundMark x1="8140" y1="34805" x2="8140" y2="34805"/>
                        <a14:foregroundMark x1="39419" y1="22597" x2="39419" y2="22597"/>
                        <a14:foregroundMark x1="72209" y1="31948" x2="72209" y2="31948"/>
                        <a14:foregroundMark x1="83721" y1="41558" x2="83721" y2="41558"/>
                        <a14:foregroundMark x1="85000" y1="40000" x2="85000" y2="40000"/>
                        <a14:foregroundMark x1="83953" y1="39481" x2="83953" y2="39481"/>
                        <a14:foregroundMark x1="83256" y1="41299" x2="83256" y2="42078"/>
                        <a14:foregroundMark x1="62674" y1="98182" x2="64019" y2="97960"/>
                        <a14:foregroundMark x1="98233" y1="98269" x2="98721" y2="98182"/>
                        <a14:foregroundMark x1="98721" y1="98182" x2="98721" y2="98182"/>
                        <a14:foregroundMark x1="64186" y1="96364" x2="64186" y2="96364"/>
                        <a14:foregroundMark x1="13140" y1="28052" x2="13140" y2="28052"/>
                        <a14:foregroundMark x1="23605" y1="31948" x2="23605" y2="31948"/>
                        <a14:foregroundMark x1="26512" y1="30649" x2="26512" y2="30649"/>
                        <a14:foregroundMark x1="23140" y1="36623" x2="23140" y2="36623"/>
                        <a14:foregroundMark x1="21860" y1="35325" x2="21860" y2="35325"/>
                        <a14:foregroundMark x1="17791" y1="31948" x2="17791" y2="31948"/>
                        <a14:foregroundMark x1="39070" y1="33506" x2="39070" y2="33506"/>
                        <a14:foregroundMark x1="39884" y1="41039" x2="39884" y2="41039"/>
                        <a14:foregroundMark x1="39302" y1="37143" x2="39302" y2="52727"/>
                        <a14:backgroundMark x1="85930" y1="47792" x2="85930" y2="47792"/>
                        <a14:backgroundMark x1="82442" y1="47532" x2="82442" y2="47532"/>
                        <a14:backgroundMark x1="81395" y1="45714" x2="81395" y2="45714"/>
                        <a14:backgroundMark x1="25814" y1="99221" x2="57209" y2="98182"/>
                        <a14:backgroundMark x1="57209" y1="98182" x2="62342" y2="99402"/>
                        <a14:backgroundMark x1="85233" y1="47532" x2="85233" y2="47532"/>
                        <a14:backgroundMark x1="22907" y1="48312" x2="22907" y2="48312"/>
                        <a14:backgroundMark x1="63953" y1="98182" x2="77209" y2="99481"/>
                        <a14:backgroundMark x1="77209" y1="99481" x2="91395" y2="97922"/>
                        <a14:backgroundMark x1="91395" y1="97922" x2="91395" y2="97922"/>
                        <a14:backgroundMark x1="94302" y1="98442" x2="94302" y2="98442"/>
                        <a14:backgroundMark x1="96163" y1="98961" x2="96628" y2="99481"/>
                        <a14:backgroundMark x1="98488" y1="99221" x2="92442" y2="97922"/>
                        <a14:backgroundMark x1="92209" y1="98442" x2="92209" y2="98442"/>
                        <a14:backgroundMark x1="91744" y1="99221" x2="91744" y2="99221"/>
                        <a14:backgroundMark x1="91047" y1="99481" x2="93140" y2="97922"/>
                      </a14:backgroundRemoval>
                    </a14:imgEffect>
                  </a14:imgLayer>
                </a14:imgProps>
              </a:ext>
              <a:ext uri="{28A0092B-C50C-407E-A947-70E740481C1C}">
                <a14:useLocalDpi xmlns:a14="http://schemas.microsoft.com/office/drawing/2010/main" val="0"/>
              </a:ext>
            </a:extLst>
          </a:blip>
          <a:stretch>
            <a:fillRect/>
          </a:stretch>
        </p:blipFill>
        <p:spPr>
          <a:xfrm>
            <a:off x="-332678" y="2477610"/>
            <a:ext cx="12857356" cy="4549673"/>
          </a:xfrm>
          <a:prstGeom prst="rect">
            <a:avLst/>
          </a:prstGeom>
        </p:spPr>
      </p:pic>
      <p:pic>
        <p:nvPicPr>
          <p:cNvPr id="4" name="Picture 3">
            <a:extLst>
              <a:ext uri="{FF2B5EF4-FFF2-40B4-BE49-F238E27FC236}">
                <a16:creationId xmlns:a16="http://schemas.microsoft.com/office/drawing/2014/main" id="{8EBB01FD-D3AB-E154-057D-FB5650C65B88}"/>
              </a:ext>
            </a:extLst>
          </p:cNvPr>
          <p:cNvPicPr>
            <a:picLocks noChangeAspect="1"/>
          </p:cNvPicPr>
          <p:nvPr/>
        </p:nvPicPr>
        <p:blipFill>
          <a:blip r:embed="rId4"/>
          <a:stretch>
            <a:fillRect/>
          </a:stretch>
        </p:blipFill>
        <p:spPr>
          <a:xfrm>
            <a:off x="897477" y="1160060"/>
            <a:ext cx="9752898" cy="3312915"/>
          </a:xfrm>
          <a:prstGeom prst="rect">
            <a:avLst/>
          </a:prstGeom>
        </p:spPr>
      </p:pic>
    </p:spTree>
    <p:extLst>
      <p:ext uri="{BB962C8B-B14F-4D97-AF65-F5344CB8AC3E}">
        <p14:creationId xmlns:p14="http://schemas.microsoft.com/office/powerpoint/2010/main" val="520418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057" y="0"/>
            <a:ext cx="12193057" cy="6925656"/>
          </a:xfrm>
          <a:prstGeom prst="rect">
            <a:avLst/>
          </a:prstGeom>
        </p:spPr>
      </p:pic>
      <p:pic>
        <p:nvPicPr>
          <p:cNvPr id="3" name="图片 1" descr="68a8eab112f109b55565139a8fe40bde"/>
          <p:cNvPicPr>
            <a:picLocks noChangeAspect="1"/>
          </p:cNvPicPr>
          <p:nvPr/>
        </p:nvPicPr>
        <p:blipFill>
          <a:blip r:embed="rId4"/>
          <a:stretch>
            <a:fillRect/>
          </a:stretch>
        </p:blipFill>
        <p:spPr>
          <a:xfrm>
            <a:off x="232012" y="-488158"/>
            <a:ext cx="8293470" cy="6984491"/>
          </a:xfrm>
          <a:prstGeom prst="rect">
            <a:avLst/>
          </a:prstGeom>
        </p:spPr>
      </p:pic>
      <p:pic>
        <p:nvPicPr>
          <p:cNvPr id="4" name="Picture 3"/>
          <p:cNvPicPr>
            <a:picLocks noChangeAspect="1"/>
          </p:cNvPicPr>
          <p:nvPr/>
        </p:nvPicPr>
        <p:blipFill>
          <a:blip r:embed="rId5" cstate="print">
            <a:extLst>
              <a:ext uri="{BEBA8EAE-BF5A-486C-A8C5-ECC9F3942E4B}">
                <a14:imgProps xmlns:a14="http://schemas.microsoft.com/office/drawing/2010/main">
                  <a14:imgLayer r:embed="rId6">
                    <a14:imgEffect>
                      <a14:backgroundRemoval t="2667" b="93333" l="2705" r="98735">
                        <a14:foregroundMark x1="78839" y1="10303" x2="76091" y2="77515"/>
                        <a14:foregroundMark x1="78839" y1="57515" x2="92714" y2="72970"/>
                        <a14:foregroundMark x1="69939" y1="78848" x2="70899" y2="78667"/>
                        <a14:foregroundMark x1="67627" y1="86848" x2="87347" y2="87212"/>
                        <a14:foregroundMark x1="56763" y1="49879" x2="52792" y2="46303"/>
                        <a14:foregroundMark x1="57199" y1="51636" x2="56501" y2="54121"/>
                        <a14:foregroundMark x1="20681" y1="61879" x2="17670" y2="62667"/>
                        <a14:foregroundMark x1="22862" y1="71455" x2="18063" y2="77515"/>
                        <a14:foregroundMark x1="31545" y1="74667" x2="30148" y2="82121"/>
                        <a14:foregroundMark x1="11911" y1="86485" x2="39223" y2="87636"/>
                        <a14:foregroundMark x1="52094" y1="48182" x2="49651" y2="52182"/>
                        <a14:foregroundMark x1="68608" y1="29660" x2="69245" y2="48535"/>
                        <a14:foregroundMark x1="63239" y1="31184" x2="62966" y2="43376"/>
                        <a14:foregroundMark x1="76979" y1="37866" x2="64604" y2="39977"/>
                        <a14:foregroundMark x1="65241" y1="56272" x2="59782" y2="57327"/>
                        <a14:foregroundMark x1="75796" y1="73154" x2="76069" y2="81712"/>
                        <a14:foregroundMark x1="33758" y1="34467" x2="30573" y2="48535"/>
                        <a14:foregroundMark x1="40855" y1="47011" x2="34031" y2="52521"/>
                      </a14:backgroundRemoval>
                    </a14:imgEffect>
                  </a14:imgLayer>
                </a14:imgProps>
              </a:ext>
              <a:ext uri="{28A0092B-C50C-407E-A947-70E740481C1C}">
                <a14:useLocalDpi xmlns:a14="http://schemas.microsoft.com/office/drawing/2010/main" val="0"/>
              </a:ext>
            </a:extLst>
          </a:blip>
          <a:stretch>
            <a:fillRect/>
          </a:stretch>
        </p:blipFill>
        <p:spPr>
          <a:xfrm>
            <a:off x="6873082" y="3120420"/>
            <a:ext cx="5533970" cy="4293393"/>
          </a:xfrm>
          <a:prstGeom prst="rect">
            <a:avLst/>
          </a:prstGeom>
        </p:spPr>
      </p:pic>
      <p:grpSp>
        <p:nvGrpSpPr>
          <p:cNvPr id="9" name="Group 8"/>
          <p:cNvGrpSpPr/>
          <p:nvPr/>
        </p:nvGrpSpPr>
        <p:grpSpPr>
          <a:xfrm>
            <a:off x="1805149" y="1272047"/>
            <a:ext cx="5802930" cy="3021660"/>
            <a:chOff x="1787220" y="1227224"/>
            <a:chExt cx="5802930" cy="3021660"/>
          </a:xfrm>
        </p:grpSpPr>
        <p:pic>
          <p:nvPicPr>
            <p:cNvPr id="7" name="Picture 6"/>
            <p:cNvPicPr>
              <a:picLocks noChangeAspect="1"/>
            </p:cNvPicPr>
            <p:nvPr/>
          </p:nvPicPr>
          <p:blipFill>
            <a:blip r:embed="rId7"/>
            <a:stretch>
              <a:fillRect/>
            </a:stretch>
          </p:blipFill>
          <p:spPr>
            <a:xfrm>
              <a:off x="2689024" y="1227224"/>
              <a:ext cx="3999323" cy="1176630"/>
            </a:xfrm>
            <a:prstGeom prst="rect">
              <a:avLst/>
            </a:prstGeom>
          </p:spPr>
        </p:pic>
        <p:pic>
          <p:nvPicPr>
            <p:cNvPr id="8" name="Picture 7"/>
            <p:cNvPicPr>
              <a:picLocks noChangeAspect="1"/>
            </p:cNvPicPr>
            <p:nvPr/>
          </p:nvPicPr>
          <p:blipFill>
            <a:blip r:embed="rId8"/>
            <a:stretch>
              <a:fillRect/>
            </a:stretch>
          </p:blipFill>
          <p:spPr>
            <a:xfrm>
              <a:off x="1787220" y="1909760"/>
              <a:ext cx="5802930" cy="2339124"/>
            </a:xfrm>
            <a:prstGeom prst="rect">
              <a:avLst/>
            </a:prstGeom>
          </p:spPr>
        </p:pic>
      </p:grpSp>
    </p:spTree>
    <p:extLst>
      <p:ext uri="{BB962C8B-B14F-4D97-AF65-F5344CB8AC3E}">
        <p14:creationId xmlns:p14="http://schemas.microsoft.com/office/powerpoint/2010/main" val="1124928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55093" y="541425"/>
            <a:ext cx="10931856" cy="809703"/>
            <a:chOff x="891092" y="916590"/>
            <a:chExt cx="10531413" cy="1548922"/>
          </a:xfrm>
        </p:grpSpPr>
        <p:sp>
          <p:nvSpPr>
            <p:cNvPr id="3" name="Rounded Rectangle 2"/>
            <p:cNvSpPr/>
            <p:nvPr/>
          </p:nvSpPr>
          <p:spPr>
            <a:xfrm>
              <a:off x="891092" y="916590"/>
              <a:ext cx="10531413" cy="1548922"/>
            </a:xfrm>
            <a:prstGeom prst="roundRect">
              <a:avLst/>
            </a:prstGeom>
            <a:solidFill>
              <a:srgbClr val="FFCC66"/>
            </a:solidFill>
            <a:ln w="19050">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023460" y="946455"/>
              <a:ext cx="10257401" cy="1236400"/>
            </a:xfrm>
            <a:prstGeom prst="rect">
              <a:avLst/>
            </a:prstGeom>
          </p:spPr>
          <p:txBody>
            <a:bodyPr wrap="square">
              <a:spAutoFit/>
            </a:bodyPr>
            <a:lstStyle/>
            <a:p>
              <a:pPr algn="ctr" defTabSz="609585">
                <a:spcBef>
                  <a:spcPct val="50000"/>
                </a:spcBef>
              </a:pPr>
              <a:r>
                <a:rPr lang="en-US" sz="3600" b="1">
                  <a:solidFill>
                    <a:srgbClr val="002060"/>
                  </a:solidFill>
                  <a:latin typeface="Cambria" panose="02040503050406030204" pitchFamily="18" charset="0"/>
                  <a:ea typeface="Cambria" panose="02040503050406030204" pitchFamily="18" charset="0"/>
                  <a:cs typeface="Times New Roman" pitchFamily="18" charset="0"/>
                </a:rPr>
                <a:t>Đọc thông tin và quan sát hình 2 đến 4, em hãy:</a:t>
              </a:r>
              <a:endParaRPr lang="en-US" sz="3600" b="1" i="1">
                <a:solidFill>
                  <a:srgbClr val="002060"/>
                </a:solidFill>
                <a:latin typeface="Cambria" panose="02040503050406030204" pitchFamily="18" charset="0"/>
                <a:ea typeface="Cambria" panose="02040503050406030204" pitchFamily="18" charset="0"/>
                <a:cs typeface="Times New Roman" pitchFamily="18" charset="0"/>
              </a:endParaRPr>
            </a:p>
          </p:txBody>
        </p:sp>
      </p:grpSp>
      <p:grpSp>
        <p:nvGrpSpPr>
          <p:cNvPr id="5" name="Group 4"/>
          <p:cNvGrpSpPr/>
          <p:nvPr/>
        </p:nvGrpSpPr>
        <p:grpSpPr>
          <a:xfrm>
            <a:off x="670601" y="1880476"/>
            <a:ext cx="10795975" cy="1722534"/>
            <a:chOff x="749449" y="875643"/>
            <a:chExt cx="10691167" cy="1029300"/>
          </a:xfrm>
        </p:grpSpPr>
        <p:sp>
          <p:nvSpPr>
            <p:cNvPr id="6" name="Rounded Rectangle 5"/>
            <p:cNvSpPr/>
            <p:nvPr/>
          </p:nvSpPr>
          <p:spPr>
            <a:xfrm>
              <a:off x="749449" y="875643"/>
              <a:ext cx="10691167" cy="1029300"/>
            </a:xfrm>
            <a:prstGeom prst="roundRect">
              <a:avLst/>
            </a:prstGeom>
            <a:solidFill>
              <a:schemeClr val="bg1"/>
            </a:solidFill>
            <a:ln w="38100">
              <a:solidFill>
                <a:srgbClr val="FF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84651" y="968133"/>
              <a:ext cx="10257401" cy="790821"/>
            </a:xfrm>
            <a:prstGeom prst="rect">
              <a:avLst/>
            </a:prstGeom>
          </p:spPr>
          <p:txBody>
            <a:bodyPr wrap="square">
              <a:spAutoFit/>
            </a:bodyPr>
            <a:lstStyle/>
            <a:p>
              <a:pPr marL="285750" indent="-285750" algn="just">
                <a:spcBef>
                  <a:spcPts val="600"/>
                </a:spcBef>
                <a:spcAft>
                  <a:spcPts val="600"/>
                </a:spcAft>
                <a:buFontTx/>
                <a:buChar char="-"/>
              </a:pPr>
              <a:r>
                <a:rPr lang="en-US" sz="4000" b="1">
                  <a:solidFill>
                    <a:srgbClr val="002060"/>
                  </a:solidFill>
                  <a:latin typeface="Cambria" panose="02040503050406030204" pitchFamily="18" charset="0"/>
                  <a:ea typeface="Cambria" panose="02040503050406030204" pitchFamily="18" charset="0"/>
                </a:rPr>
                <a:t>Mô tả một số nét văn hoá nổi bật của làng quê truyền thống vùng Đồng bằng Bắc Bộ.</a:t>
              </a:r>
              <a:endParaRPr lang="en-US" sz="7200" b="1">
                <a:solidFill>
                  <a:srgbClr val="002060"/>
                </a:solidFill>
                <a:latin typeface="Cambria" panose="02040503050406030204" pitchFamily="18" charset="0"/>
                <a:ea typeface="Cambria" panose="02040503050406030204" pitchFamily="18" charset="0"/>
              </a:endParaRPr>
            </a:p>
          </p:txBody>
        </p:sp>
      </p:grpSp>
      <p:pic>
        <p:nvPicPr>
          <p:cNvPr id="9" name="Picture 8" descr="A picture containing food, corn&#10;&#10;Description automatically generated">
            <a:extLst>
              <a:ext uri="{FF2B5EF4-FFF2-40B4-BE49-F238E27FC236}">
                <a16:creationId xmlns:a16="http://schemas.microsoft.com/office/drawing/2014/main" id="{0A199504-DE6B-48A0-A017-3999DF061D3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351" b="99481" l="2442" r="98721">
                        <a14:foregroundMark x1="4070" y1="62857" x2="4070" y2="62857"/>
                        <a14:foregroundMark x1="12326" y1="93247" x2="27310" y2="93920"/>
                        <a14:foregroundMark x1="63964" y1="95263" x2="64812" y2="95253"/>
                        <a14:foregroundMark x1="93372" y1="77403" x2="93372" y2="77403"/>
                        <a14:foregroundMark x1="97558" y1="91429" x2="97558" y2="91429"/>
                        <a14:foregroundMark x1="96628" y1="62078" x2="96628" y2="62078"/>
                        <a14:foregroundMark x1="63778" y1="98779" x2="62884" y2="98796"/>
                        <a14:foregroundMark x1="5814" y1="94026" x2="5233" y2="94026"/>
                        <a14:foregroundMark x1="2442" y1="92468" x2="2442" y2="92468"/>
                        <a14:foregroundMark x1="25000" y1="99221" x2="25842" y2="99120"/>
                        <a14:foregroundMark x1="63773" y1="95885" x2="64605" y2="95959"/>
                        <a14:foregroundMark x1="98200" y1="98147" x2="98372" y2="98182"/>
                        <a14:foregroundMark x1="82326" y1="34545" x2="82326" y2="34545"/>
                        <a14:foregroundMark x1="87093" y1="27013" x2="87093" y2="27013"/>
                        <a14:foregroundMark x1="90349" y1="33766" x2="90349" y2="33766"/>
                        <a14:foregroundMark x1="84884" y1="23896" x2="84884" y2="23896"/>
                        <a14:foregroundMark x1="85698" y1="28831" x2="85698" y2="28831"/>
                        <a14:foregroundMark x1="87791" y1="37143" x2="87791" y2="37143"/>
                        <a14:foregroundMark x1="86977" y1="35584" x2="86977" y2="35584"/>
                        <a14:foregroundMark x1="78721" y1="40779" x2="78721" y2="40779"/>
                        <a14:foregroundMark x1="78372" y1="37143" x2="78372" y2="37143"/>
                        <a14:foregroundMark x1="77558" y1="33766" x2="77093" y2="37403"/>
                        <a14:foregroundMark x1="75930" y1="40000" x2="75930" y2="40000"/>
                        <a14:foregroundMark x1="76512" y1="40519" x2="77093" y2="40519"/>
                        <a14:foregroundMark x1="79302" y1="39221" x2="80349" y2="40519"/>
                        <a14:foregroundMark x1="81744" y1="39481" x2="82326" y2="39481"/>
                        <a14:foregroundMark x1="82907" y1="39481" x2="82907" y2="39481"/>
                        <a14:foregroundMark x1="83837" y1="39481" x2="83837" y2="39481"/>
                        <a14:foregroundMark x1="25116" y1="31948" x2="25116" y2="31948"/>
                        <a14:foregroundMark x1="22674" y1="37922" x2="22674" y2="37922"/>
                        <a14:foregroundMark x1="26163" y1="35325" x2="26163" y2="35325"/>
                        <a14:foregroundMark x1="26512" y1="38961" x2="26279" y2="40519"/>
                        <a14:foregroundMark x1="25233" y1="42597" x2="25233" y2="42597"/>
                        <a14:foregroundMark x1="24186" y1="41558" x2="24186" y2="41558"/>
                        <a14:foregroundMark x1="27093" y1="42338" x2="27093" y2="42338"/>
                        <a14:foregroundMark x1="23605" y1="43636" x2="23605" y2="43636"/>
                        <a14:foregroundMark x1="22558" y1="42338" x2="22558" y2="42338"/>
                        <a14:foregroundMark x1="21279" y1="38701" x2="21279" y2="38701"/>
                        <a14:foregroundMark x1="20233" y1="40519" x2="20349" y2="41558"/>
                        <a14:foregroundMark x1="21279" y1="43636" x2="21279" y2="43636"/>
                        <a14:foregroundMark x1="22674" y1="44935" x2="23488" y2="44935"/>
                        <a14:foregroundMark x1="25814" y1="44935" x2="26163" y2="44416"/>
                        <a14:foregroundMark x1="21163" y1="43896" x2="21163" y2="43896"/>
                        <a14:foregroundMark x1="20233" y1="44935" x2="20233" y2="44935"/>
                        <a14:foregroundMark x1="14302" y1="35844" x2="14302" y2="35844"/>
                        <a14:foregroundMark x1="13488" y1="30649" x2="13488" y2="30649"/>
                        <a14:foregroundMark x1="8140" y1="34805" x2="8140" y2="34805"/>
                        <a14:foregroundMark x1="39419" y1="22597" x2="39419" y2="22597"/>
                        <a14:foregroundMark x1="72209" y1="31948" x2="72209" y2="31948"/>
                        <a14:foregroundMark x1="83721" y1="41558" x2="83721" y2="41558"/>
                        <a14:foregroundMark x1="85000" y1="40000" x2="85000" y2="40000"/>
                        <a14:foregroundMark x1="83953" y1="39481" x2="83953" y2="39481"/>
                        <a14:foregroundMark x1="83256" y1="41299" x2="83256" y2="42078"/>
                        <a14:foregroundMark x1="62674" y1="98182" x2="64019" y2="97960"/>
                        <a14:foregroundMark x1="98233" y1="98269" x2="98721" y2="98182"/>
                        <a14:foregroundMark x1="98721" y1="98182" x2="98721" y2="98182"/>
                        <a14:foregroundMark x1="64186" y1="96364" x2="64186" y2="96364"/>
                        <a14:foregroundMark x1="13140" y1="28052" x2="13140" y2="28052"/>
                        <a14:foregroundMark x1="23605" y1="31948" x2="23605" y2="31948"/>
                        <a14:foregroundMark x1="26512" y1="30649" x2="26512" y2="30649"/>
                        <a14:foregroundMark x1="23140" y1="36623" x2="23140" y2="36623"/>
                        <a14:foregroundMark x1="21860" y1="35325" x2="21860" y2="35325"/>
                        <a14:foregroundMark x1="17791" y1="31948" x2="17791" y2="31948"/>
                        <a14:foregroundMark x1="39070" y1="33506" x2="39070" y2="33506"/>
                        <a14:foregroundMark x1="39884" y1="41039" x2="39884" y2="41039"/>
                        <a14:foregroundMark x1="39302" y1="37143" x2="39302" y2="52727"/>
                        <a14:backgroundMark x1="85930" y1="47792" x2="85930" y2="47792"/>
                        <a14:backgroundMark x1="82442" y1="47532" x2="82442" y2="47532"/>
                        <a14:backgroundMark x1="81395" y1="45714" x2="81395" y2="45714"/>
                        <a14:backgroundMark x1="25814" y1="99221" x2="57209" y2="98182"/>
                        <a14:backgroundMark x1="57209" y1="98182" x2="62342" y2="99402"/>
                        <a14:backgroundMark x1="85233" y1="47532" x2="85233" y2="47532"/>
                        <a14:backgroundMark x1="22907" y1="48312" x2="22907" y2="48312"/>
                        <a14:backgroundMark x1="63953" y1="98182" x2="77209" y2="99481"/>
                        <a14:backgroundMark x1="77209" y1="99481" x2="91395" y2="97922"/>
                        <a14:backgroundMark x1="91395" y1="97922" x2="91395" y2="97922"/>
                        <a14:backgroundMark x1="94302" y1="98442" x2="94302" y2="98442"/>
                        <a14:backgroundMark x1="96163" y1="98961" x2="96628" y2="99481"/>
                        <a14:backgroundMark x1="98488" y1="99221" x2="92442" y2="97922"/>
                        <a14:backgroundMark x1="92209" y1="98442" x2="92209" y2="98442"/>
                        <a14:backgroundMark x1="91744" y1="99221" x2="91744" y2="99221"/>
                        <a14:backgroundMark x1="91047" y1="99481" x2="93140" y2="97922"/>
                      </a14:backgroundRemoval>
                    </a14:imgEffect>
                  </a14:imgLayer>
                </a14:imgProps>
              </a:ext>
              <a:ext uri="{28A0092B-C50C-407E-A947-70E740481C1C}">
                <a14:useLocalDpi xmlns:a14="http://schemas.microsoft.com/office/drawing/2010/main" val="0"/>
              </a:ext>
            </a:extLst>
          </a:blip>
          <a:stretch>
            <a:fillRect/>
          </a:stretch>
        </p:blipFill>
        <p:spPr>
          <a:xfrm>
            <a:off x="-163773" y="3532850"/>
            <a:ext cx="12511029" cy="3876575"/>
          </a:xfrm>
          <a:prstGeom prst="rect">
            <a:avLst/>
          </a:prstGeom>
        </p:spPr>
      </p:pic>
    </p:spTree>
    <p:extLst>
      <p:ext uri="{BB962C8B-B14F-4D97-AF65-F5344CB8AC3E}">
        <p14:creationId xmlns:p14="http://schemas.microsoft.com/office/powerpoint/2010/main" val="1230431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7207" y="235970"/>
            <a:ext cx="11486345" cy="1569660"/>
          </a:xfrm>
          <a:prstGeom prst="rect">
            <a:avLst/>
          </a:prstGeom>
          <a:noFill/>
        </p:spPr>
        <p:txBody>
          <a:bodyPr wrap="square" rtlCol="0">
            <a:spAutoFit/>
          </a:bodyPr>
          <a:lstStyle/>
          <a:p>
            <a:pPr algn="just"/>
            <a:r>
              <a:rPr lang="en-US" sz="3200" b="1">
                <a:solidFill>
                  <a:srgbClr val="002060"/>
                </a:solidFill>
                <a:latin typeface="Cambria" panose="02040503050406030204" pitchFamily="18" charset="0"/>
                <a:ea typeface="Cambria" panose="02040503050406030204" pitchFamily="18" charset="0"/>
              </a:rPr>
              <a:t>   Ở các làng quê truyền thống Bắc Bộ thường có lũy tre xanh, cổng làng, cây đa, giếng nước, sân đình. Một số làng còn có đền, chùa, miếu,…</a:t>
            </a:r>
          </a:p>
        </p:txBody>
      </p:sp>
      <p:grpSp>
        <p:nvGrpSpPr>
          <p:cNvPr id="7" name="Group 6"/>
          <p:cNvGrpSpPr/>
          <p:nvPr/>
        </p:nvGrpSpPr>
        <p:grpSpPr>
          <a:xfrm>
            <a:off x="532263" y="1978925"/>
            <a:ext cx="11081982" cy="4659792"/>
            <a:chOff x="532263" y="1978925"/>
            <a:chExt cx="11081982" cy="4659792"/>
          </a:xfrm>
        </p:grpSpPr>
        <p:sp>
          <p:nvSpPr>
            <p:cNvPr id="3" name="Rounded Rectangle 2"/>
            <p:cNvSpPr/>
            <p:nvPr/>
          </p:nvSpPr>
          <p:spPr>
            <a:xfrm>
              <a:off x="532263" y="1978925"/>
              <a:ext cx="11081982" cy="465979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7280031" y="2146781"/>
              <a:ext cx="3970385" cy="3784050"/>
            </a:xfrm>
            <a:prstGeom prst="rect">
              <a:avLst/>
            </a:prstGeom>
            <a:ln>
              <a:noFill/>
            </a:ln>
            <a:effectLst>
              <a:outerShdw blurRad="190500" algn="tl" rotWithShape="0">
                <a:srgbClr val="000000">
                  <a:alpha val="70000"/>
                </a:srgbClr>
              </a:outerShdw>
            </a:effectLst>
          </p:spPr>
        </p:pic>
        <p:sp>
          <p:nvSpPr>
            <p:cNvPr id="5" name="TextBox 4"/>
            <p:cNvSpPr txBox="1"/>
            <p:nvPr/>
          </p:nvSpPr>
          <p:spPr>
            <a:xfrm>
              <a:off x="7527535" y="5930831"/>
              <a:ext cx="4086710" cy="707886"/>
            </a:xfrm>
            <a:prstGeom prst="rect">
              <a:avLst/>
            </a:prstGeom>
            <a:noFill/>
          </p:spPr>
          <p:txBody>
            <a:bodyPr wrap="square" rtlCol="0">
              <a:spAutoFit/>
            </a:bodyPr>
            <a:lstStyle/>
            <a:p>
              <a:pPr algn="ctr"/>
              <a:r>
                <a:rPr lang="en-US" sz="2000" b="1">
                  <a:latin typeface="Cambria" panose="02040503050406030204" pitchFamily="18" charset="0"/>
                  <a:ea typeface="Cambria" panose="02040503050406030204" pitchFamily="18" charset="0"/>
                </a:rPr>
                <a:t>Hình 2</a:t>
              </a:r>
              <a:r>
                <a:rPr lang="en-US" sz="2000">
                  <a:latin typeface="Cambria" panose="02040503050406030204" pitchFamily="18" charset="0"/>
                  <a:ea typeface="Cambria" panose="02040503050406030204" pitchFamily="18" charset="0"/>
                </a:rPr>
                <a:t>: </a:t>
              </a:r>
              <a:r>
                <a:rPr lang="en-US" sz="2000" i="1">
                  <a:latin typeface="Cambria" panose="02040503050406030204" pitchFamily="18" charset="0"/>
                  <a:ea typeface="Cambria" panose="02040503050406030204" pitchFamily="18" charset="0"/>
                </a:rPr>
                <a:t>Cổng làng Đường Lâm (thành phố Hà Nội)</a:t>
              </a:r>
            </a:p>
          </p:txBody>
        </p:sp>
        <p:sp>
          <p:nvSpPr>
            <p:cNvPr id="6" name="TextBox 5"/>
            <p:cNvSpPr txBox="1"/>
            <p:nvPr/>
          </p:nvSpPr>
          <p:spPr>
            <a:xfrm>
              <a:off x="676638" y="2146781"/>
              <a:ext cx="5905724" cy="3785652"/>
            </a:xfrm>
            <a:prstGeom prst="rect">
              <a:avLst/>
            </a:prstGeom>
            <a:noFill/>
          </p:spPr>
          <p:txBody>
            <a:bodyPr wrap="square" rtlCol="0">
              <a:spAutoFit/>
            </a:bodyPr>
            <a:lstStyle/>
            <a:p>
              <a:pPr algn="just"/>
              <a:r>
                <a:rPr lang="en-US" sz="3000">
                  <a:solidFill>
                    <a:srgbClr val="002060"/>
                  </a:solidFill>
                  <a:latin typeface="Cambria" panose="02040503050406030204" pitchFamily="18" charset="0"/>
                  <a:ea typeface="Cambria" panose="02040503050406030204" pitchFamily="18" charset="0"/>
                </a:rPr>
                <a:t>   Cổng làng là cửa ngõ ra vào làng, là nơi người dân dừng nghỉ chân, hóng mát, cũng là nơi trẻ em tụ tập, cùng vui đùa,… </a:t>
              </a:r>
            </a:p>
            <a:p>
              <a:pPr algn="just"/>
              <a:r>
                <a:rPr lang="en-US" sz="3000">
                  <a:solidFill>
                    <a:srgbClr val="002060"/>
                  </a:solidFill>
                  <a:latin typeface="Cambria" panose="02040503050406030204" pitchFamily="18" charset="0"/>
                  <a:ea typeface="Cambria" panose="02040503050406030204" pitchFamily="18" charset="0"/>
                </a:rPr>
                <a:t>    Cây đa tạo bóng mát thường được trồng ở đầu làng, cuối làng hoặc ở vị trí trung tâm, bên cạnh các di tích lịch sử - văn hóa.</a:t>
              </a:r>
            </a:p>
          </p:txBody>
        </p:sp>
      </p:grpSp>
    </p:spTree>
    <p:extLst>
      <p:ext uri="{BB962C8B-B14F-4D97-AF65-F5344CB8AC3E}">
        <p14:creationId xmlns:p14="http://schemas.microsoft.com/office/powerpoint/2010/main" val="358294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268</TotalTime>
  <Words>1066</Words>
  <Application>Microsoft Macintosh PowerPoint</Application>
  <PresentationFormat>Widescreen</PresentationFormat>
  <Paragraphs>34</Paragraphs>
  <Slides>25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#9Slide07 HoneyCream</vt:lpstr>
      <vt:lpstr>Arial</vt:lpstr>
      <vt:lpstr>Calibri</vt:lpstr>
      <vt:lpstr>Cambria</vt:lpstr>
      <vt:lpstr>思源黑体 CN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Microsoft Office User</cp:lastModifiedBy>
  <cp:revision>35</cp:revision>
  <dcterms:created xsi:type="dcterms:W3CDTF">2023-10-13T13:17:08Z</dcterms:created>
  <dcterms:modified xsi:type="dcterms:W3CDTF">2023-11-18T15:38:28Z</dcterms:modified>
</cp:coreProperties>
</file>