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0" r:id="rId3"/>
    <p:sldMasterId id="2147483699" r:id="rId4"/>
    <p:sldMasterId id="2147483718" r:id="rId5"/>
  </p:sldMasterIdLst>
  <p:notesMasterIdLst>
    <p:notesMasterId r:id="rId30"/>
  </p:notesMasterIdLst>
  <p:sldIdLst>
    <p:sldId id="256" r:id="rId6"/>
    <p:sldId id="486" r:id="rId7"/>
    <p:sldId id="487" r:id="rId8"/>
    <p:sldId id="488" r:id="rId9"/>
    <p:sldId id="489" r:id="rId10"/>
    <p:sldId id="478" r:id="rId11"/>
    <p:sldId id="479" r:id="rId12"/>
    <p:sldId id="468" r:id="rId13"/>
    <p:sldId id="491" r:id="rId14"/>
    <p:sldId id="490" r:id="rId15"/>
    <p:sldId id="469" r:id="rId16"/>
    <p:sldId id="492" r:id="rId17"/>
    <p:sldId id="470" r:id="rId18"/>
    <p:sldId id="480" r:id="rId19"/>
    <p:sldId id="450" r:id="rId20"/>
    <p:sldId id="471" r:id="rId21"/>
    <p:sldId id="472" r:id="rId22"/>
    <p:sldId id="473" r:id="rId23"/>
    <p:sldId id="474" r:id="rId24"/>
    <p:sldId id="493" r:id="rId25"/>
    <p:sldId id="481" r:id="rId26"/>
    <p:sldId id="484" r:id="rId27"/>
    <p:sldId id="475" r:id="rId28"/>
    <p:sldId id="49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00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46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150C3-1DF3-4FA5-B19F-527905A270C9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8436F-EBD0-43EA-8D96-98DAA699C5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0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34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42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04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44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45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1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5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5207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0280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406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87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9018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4628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0629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4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556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968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2103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2291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1752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709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107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772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52449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86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3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131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7907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9834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524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5123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59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483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5510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5321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501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1468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1432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4441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6019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878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5337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50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35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67673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6845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71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59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9434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402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139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263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481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24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6179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54911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7815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9234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6568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839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564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460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388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8139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9583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797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091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3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727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920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493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063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014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9661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0911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4749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182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3605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5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1662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82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5215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504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624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2023/11/18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68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50972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89850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185525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7515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8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6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4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478" y="726181"/>
            <a:ext cx="1523956" cy="15088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931060" y="6094719"/>
            <a:ext cx="774154" cy="798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736" y="1780284"/>
            <a:ext cx="10228170" cy="4882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2802" y="863408"/>
            <a:ext cx="429805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936210" y="363129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</a:rPr>
              <a:t>THẢO LUẬN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0637" y="1534256"/>
            <a:ext cx="86198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cảm giác ở tay em.</a:t>
            </a:r>
            <a:endParaRPr kumimoji="0" 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0637" y="2500991"/>
            <a:ext cx="5858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 nào có nhiệt độ cao hơn so với ban đầu? Thìa nào có nhiệt độ thấp hơn? Vì sao?</a:t>
            </a:r>
            <a:endParaRPr kumimoji="0" 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37" y="3020290"/>
            <a:ext cx="4719710" cy="29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68233" y="1334363"/>
            <a:ext cx="5003076" cy="37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vi-VN" altLang="zh-CN" sz="4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Thìa ở cốc nước nóng sẽ có nhiệt độ cao hơn ban đầu.</a:t>
            </a:r>
            <a:endParaRPr lang="zh-CN" altLang="en-US" sz="4200" b="1" dirty="0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16238" y="1566447"/>
            <a:ext cx="4433455" cy="37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vi-VN" altLang="zh-CN" sz="42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Thìa ở cốc nước đá có nhiệt độ thấp hơn.</a:t>
            </a:r>
            <a:endParaRPr lang="zh-CN" altLang="en-US" sz="4200" b="1" dirty="0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23613" y="49033"/>
            <a:ext cx="10549198" cy="15197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 nào có nhiệt độ cao hơn so với ban đầu? Thìa nào có nhiệt độ thấp hơn?</a:t>
            </a:r>
            <a:endParaRPr lang="zh-CN" altLang="en-US" sz="4400" b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09797" y="1566447"/>
            <a:ext cx="4919948" cy="4265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98212" y="1800703"/>
            <a:ext cx="4859315" cy="40082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95AFD5-17FD-B026-8F8F-89F7AEE021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81" y="5081455"/>
            <a:ext cx="1908858" cy="19088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635B05-C755-A75F-19A7-9C4ECBBC90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47" y="988291"/>
            <a:ext cx="570974" cy="578156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06" y="4570783"/>
            <a:ext cx="2758478" cy="275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38" y="-350982"/>
            <a:ext cx="12306807" cy="8244514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30400" y="1656246"/>
            <a:ext cx="86729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/>
              <a:t> 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khi cho thìa vào nước nóng, thìa a đã được nước nóng truyền nhiệt cho và tăng nhiệt độ. Thìa b khi được cho vào nước lạnh đã truyền nhiệt độ sang cho nước làm cho nhiệt độ của thìa giảm đi.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4022899" y="1390269"/>
            <a:ext cx="4146201" cy="91715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altLang="zh-CN" sz="6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 LUẬN</a:t>
            </a:r>
            <a:endParaRPr lang="zh-CN" altLang="en-US" sz="6000" dirty="0">
              <a:solidFill>
                <a:schemeClr val="bg1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45672" y="1400220"/>
            <a:ext cx="9116291" cy="4057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5F7520-4791-5774-B583-66B76D8F59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09" y="5047873"/>
            <a:ext cx="2187621" cy="21876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64E29F-E157-948F-9CE0-6042B0D960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47" y="988291"/>
            <a:ext cx="570974" cy="5781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4196" y="2382559"/>
            <a:ext cx="97145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>
                <a:latin typeface="Cambria" panose="02040503050406030204" pitchFamily="18" charset="0"/>
                <a:ea typeface="Cambria" panose="02040503050406030204" pitchFamily="18" charset="0"/>
              </a:rPr>
              <a:t>Nhiệt truyền từ vật nóng hơn sang vật lạnh hơn.</a:t>
            </a:r>
            <a:endParaRPr lang="en-US"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35" y="1589129"/>
            <a:ext cx="782730" cy="782730"/>
          </a:xfrm>
          <a:prstGeom prst="rect">
            <a:avLst/>
          </a:prstGeom>
        </p:spPr>
      </p:pic>
      <p:sp>
        <p:nvSpPr>
          <p:cNvPr id="11" name="圆角矩形 3">
            <a:extLst>
              <a:ext uri="{FF2B5EF4-FFF2-40B4-BE49-F238E27FC236}">
                <a16:creationId xmlns:a16="http://schemas.microsoft.com/office/drawing/2014/main" id="{953EF38D-3D35-253E-4D91-638355F6BE9E}"/>
              </a:ext>
            </a:extLst>
          </p:cNvPr>
          <p:cNvSpPr/>
          <p:nvPr/>
        </p:nvSpPr>
        <p:spPr>
          <a:xfrm>
            <a:off x="1703190" y="66950"/>
            <a:ext cx="8785619" cy="1981372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/>
          <a:lstStyle/>
          <a:p>
            <a:pPr algn="ctr"/>
            <a:r>
              <a:rPr lang="vi-VN" sz="4700" b="1" dirty="0">
                <a:latin typeface="Cambria" panose="02040503050406030204" pitchFamily="18" charset="0"/>
                <a:ea typeface="Cambria" panose="02040503050406030204" pitchFamily="18" charset="0"/>
              </a:rPr>
              <a:t>Khi chạm vào cốc nước nóng, tay em cảm thấy nóng. Nhiệt truyền từ đâu đến tay em?</a:t>
            </a:r>
            <a:endParaRPr lang="zh-CN" altLang="en-US" sz="4700" b="1" dirty="0">
              <a:latin typeface="Cambria" panose="02040503050406030204" pitchFamily="18" charset="0"/>
              <a:ea typeface="思源宋体 Medium" panose="02020500000000000000" pitchFamily="18" charset="-122"/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72" y="2241258"/>
            <a:ext cx="4393315" cy="4393315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515593" y="2122154"/>
            <a:ext cx="6304994" cy="366928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974" y="2241258"/>
            <a:ext cx="635561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>
                <a:latin typeface="Cambria" panose="02040503050406030204" pitchFamily="18" charset="0"/>
                <a:ea typeface="Cambria" panose="02040503050406030204" pitchFamily="18" charset="0"/>
              </a:rPr>
              <a:t>Nhiệt truyền từ cốc nước nóng đến tay em.</a:t>
            </a:r>
            <a:endParaRPr lang="en-US"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31" y="3351344"/>
            <a:ext cx="4142245" cy="2826682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991775" y="1055198"/>
            <a:ext cx="6649264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6372" y="1138860"/>
            <a:ext cx="64976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Vì sao khi được đun nấu thì </a:t>
            </a:r>
          </a:p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nhiệt độ của thức ăn tăng lên?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975004" y="2640079"/>
            <a:ext cx="6746596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8115" y="2766569"/>
            <a:ext cx="664348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Vì sao vào mùa đông mọi người</a:t>
            </a:r>
          </a:p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 thích ngồi bên bếp lửa?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876196" y="4224960"/>
            <a:ext cx="6746596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1698" y="4397617"/>
            <a:ext cx="67615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9" grpId="0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82" y="746063"/>
            <a:ext cx="5994399" cy="6111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505657" y="83127"/>
            <a:ext cx="9685461" cy="188196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3904" y="177724"/>
            <a:ext cx="930424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khi được đun nấu thì </a:t>
            </a:r>
          </a:p>
          <a:p>
            <a:pPr algn="ctr"/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của thức ăn tăng lên?</a:t>
            </a:r>
            <a:endParaRPr lang="en-US" sz="5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61" y="2059690"/>
            <a:ext cx="9945527" cy="40752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47637" y="2660255"/>
            <a:ext cx="6567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Khi được đun nấu thì nhiệt độ của thức ăn tăng lên vì đã có nhiệt truyền từ bếp sang thức ăn.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16" y="3306944"/>
            <a:ext cx="4236835" cy="423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448083" y="79797"/>
            <a:ext cx="9148051" cy="1580939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2934" y="79797"/>
            <a:ext cx="847834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vào mùa đông mọi người</a:t>
            </a:r>
          </a:p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thích ngồi bên bếp lửa?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7101" y="1923718"/>
            <a:ext cx="78159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Vào mùa đông mọi người thích ngồi bên bếp lửa vì mùa đông trời lạnh làm nhiệt độ từ người truyền ra môi trường khiến cho người bị lạnh.</a:t>
            </a:r>
          </a:p>
          <a:p>
            <a:pPr algn="just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→ Khi ngồi gần bếp lửa, nhiệt truyền từ bếp lửa sang làm người ấm lên.</a:t>
            </a:r>
            <a:endParaRPr lang="vi-VN" sz="35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EFF00C9B-044A-15AA-8C35-AD01E55104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46" y="3782680"/>
            <a:ext cx="4530835" cy="345601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43" y="59493"/>
            <a:ext cx="9921113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6641" y="32095"/>
            <a:ext cx="9693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6641" y="1841621"/>
            <a:ext cx="6728232" cy="3450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Rót nước sôi vào cốc.</a:t>
            </a:r>
          </a:p>
          <a:p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Múc canh nóng vào bát.</a:t>
            </a:r>
          </a:p>
          <a:p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Cắm bàn là vào ổ điện, bàn là nóng lên.</a:t>
            </a: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22" y="2179782"/>
            <a:ext cx="4512511" cy="4512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4" y="5282687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FU Rhythm" panose="00000400000000000000" pitchFamily="2" charset="0"/>
                <a:ea typeface="Pompiere"/>
                <a:cs typeface="Pompiere"/>
                <a:sym typeface="Pompiere"/>
              </a:rPr>
              <a:t>Chọn phao bơi</a:t>
            </a:r>
            <a:endParaRPr kumimoji="0" sz="7200" b="1" i="0" u="none" strike="noStrike" kern="0" cap="none" spc="0" normalizeH="0" baseline="0" noProof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#9Slide07 SFU Rhythm" panose="00000400000000000000" pitchFamily="2" charset="0"/>
              <a:ea typeface="Pompiere"/>
              <a:cs typeface="Pompiere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3660927"/>
            <a:ext cx="391041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UVF Fiolex Girls" panose="020B0603050302020204" pitchFamily="34" charset="0"/>
                <a:ea typeface="+mn-ea"/>
                <a:cs typeface="Arial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UVF Fiolex Girls" panose="020B06030503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74778"/>
          <a:stretch/>
        </p:blipFill>
        <p:spPr>
          <a:xfrm>
            <a:off x="280917" y="338361"/>
            <a:ext cx="543408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5733" y="2216728"/>
            <a:ext cx="6728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rau, củ, quả vào tủ lạnh.</a:t>
            </a:r>
          </a:p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đá vào cốc, cốc lạnh đi. </a:t>
            </a:r>
          </a:p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Chườm khăn lạnh lên trán, trán lạnh đi.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22" y="2179782"/>
            <a:ext cx="4512511" cy="4512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9414" y="988290"/>
            <a:ext cx="81187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 đi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20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15515" y="509977"/>
            <a:ext cx="9918740" cy="5593934"/>
            <a:chOff x="5635992" y="320542"/>
            <a:chExt cx="2790289" cy="132605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992" y="320542"/>
              <a:ext cx="2790289" cy="13260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795986" y="526905"/>
              <a:ext cx="2470301" cy="96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 nóng hơn thì có nhiệt độ cao hơn, vật lạnh hơn thì có nhiệt độ lạnh.</a:t>
              </a:r>
            </a:p>
            <a:p>
              <a:pPr algn="just"/>
              <a:r>
                <a:rPr lang="vi-VN" sz="4000" b="1" dirty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 kế là dụng cụ để đo nhiệt độ.</a:t>
              </a:r>
            </a:p>
            <a:p>
              <a:pPr algn="just"/>
              <a:r>
                <a:rPr lang="vi-VN" sz="4000" b="1" dirty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 truyền từ vật nóng hơn sang vật lạnh hơn. </a:t>
              </a:r>
              <a:endParaRPr lang="en-US" sz="4000" b="1" dirty="0">
                <a:solidFill>
                  <a:srgbClr val="069DB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28" y="3765830"/>
            <a:ext cx="3721265" cy="3721265"/>
          </a:xfrm>
          <a:prstGeom prst="rect">
            <a:avLst/>
          </a:prstGeom>
        </p:spPr>
      </p:pic>
      <p:sp>
        <p:nvSpPr>
          <p:cNvPr id="19" name="圆角矩形 9"/>
          <p:cNvSpPr/>
          <p:nvPr/>
        </p:nvSpPr>
        <p:spPr>
          <a:xfrm>
            <a:off x="3757078" y="90569"/>
            <a:ext cx="4677843" cy="89438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altLang="zh-CN" sz="6000">
                <a:solidFill>
                  <a:schemeClr val="bg1"/>
                </a:solidFill>
                <a:latin typeface="Cambria" panose="02040503050406030204" pitchFamily="18" charset="0"/>
                <a:cs typeface="+mn-ea"/>
                <a:sym typeface="+mn-lt"/>
              </a:rPr>
              <a:t>EM ĐÃ HỌC</a:t>
            </a:r>
            <a:endParaRPr lang="zh-CN" altLang="en-US" sz="6000" dirty="0">
              <a:solidFill>
                <a:schemeClr val="bg1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47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573FDD2-3179-65D8-046B-6A87389635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25" y="1851948"/>
            <a:ext cx="3593939" cy="3593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341" y="1105159"/>
            <a:ext cx="504792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26" y="2968996"/>
            <a:ext cx="3221459" cy="3221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4206" y="880561"/>
            <a:ext cx="990923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 được nhiệt độ cơ thể của người thân trong gia đình em và nhiệt độ trong phòng.</a:t>
            </a:r>
            <a:endParaRPr lang="en-US" sz="5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4206" y="3379396"/>
            <a:ext cx="705427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thay đổi nhiệt độ của cốc nước cần uống: tăng lên hoặc giảm đi.</a:t>
            </a:r>
            <a:endParaRPr lang="en-US" sz="5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239621" y="1032585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1283" y="2478166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61077" y="3200866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61077" y="4483756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61077" y="3534310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61077" y="3164583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61077" y="5404332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61077" y="5699685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61077" y="5910332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61077" y="6198048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8742" y="5428546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3355" y="3945012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4515" y="5665199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3678" y="5337522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2704" y="5487486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5121" y="4143243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2310" y="5437584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1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1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1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1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1485" y="5468317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9881" y="2235127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982549" y="951315"/>
            <a:ext cx="9034726" cy="981529"/>
            <a:chOff x="1186930" y="-804401"/>
            <a:chExt cx="1026838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324216" y="-804401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86930" y="-595295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vi-VN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5092" y="2494020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9333" y="3661799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1648" y="4891370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vi-VN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Khối lượng của vật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69" y="2431194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53" y="5086548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68" y="3750683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1442" y="3510532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544878" y="563335"/>
            <a:ext cx="11072924" cy="1621746"/>
            <a:chOff x="470893" y="475819"/>
            <a:chExt cx="1105756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834305" y="475819"/>
              <a:ext cx="104756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70893" y="630717"/>
              <a:ext cx="11057567" cy="1113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Nếu đổ một phần nước nóng vào cốc nước nguội </a:t>
              </a:r>
            </a:p>
            <a:p>
              <a:pPr lvl="0" algn="ctr">
                <a:buClr>
                  <a:srgbClr val="000000"/>
                </a:buClr>
                <a:defRPr/>
              </a:pP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thì nhiệt độ của cốc nước nguội sẽ: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Giảm đi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Không thay đổi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Tăng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130309" y="1195614"/>
            <a:ext cx="10057465" cy="981529"/>
            <a:chOff x="1199381" y="475819"/>
            <a:chExt cx="10043515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2200875" y="475819"/>
              <a:ext cx="7923294" cy="1504950"/>
            </a:xfrm>
            <a:custGeom>
              <a:avLst/>
              <a:gdLst>
                <a:gd name="connsiteX0" fmla="*/ 0 w 7923294"/>
                <a:gd name="connsiteY0" fmla="*/ 250830 h 1504950"/>
                <a:gd name="connsiteX1" fmla="*/ 250830 w 7923294"/>
                <a:gd name="connsiteY1" fmla="*/ 0 h 1504950"/>
                <a:gd name="connsiteX2" fmla="*/ 747509 w 7923294"/>
                <a:gd name="connsiteY2" fmla="*/ 0 h 1504950"/>
                <a:gd name="connsiteX3" fmla="*/ 1318404 w 7923294"/>
                <a:gd name="connsiteY3" fmla="*/ 0 h 1504950"/>
                <a:gd name="connsiteX4" fmla="*/ 1963515 w 7923294"/>
                <a:gd name="connsiteY4" fmla="*/ 0 h 1504950"/>
                <a:gd name="connsiteX5" fmla="*/ 2682842 w 7923294"/>
                <a:gd name="connsiteY5" fmla="*/ 0 h 1504950"/>
                <a:gd name="connsiteX6" fmla="*/ 3327954 w 7923294"/>
                <a:gd name="connsiteY6" fmla="*/ 0 h 1504950"/>
                <a:gd name="connsiteX7" fmla="*/ 3676200 w 7923294"/>
                <a:gd name="connsiteY7" fmla="*/ 0 h 1504950"/>
                <a:gd name="connsiteX8" fmla="*/ 4321311 w 7923294"/>
                <a:gd name="connsiteY8" fmla="*/ 0 h 1504950"/>
                <a:gd name="connsiteX9" fmla="*/ 4669557 w 7923294"/>
                <a:gd name="connsiteY9" fmla="*/ 0 h 1504950"/>
                <a:gd name="connsiteX10" fmla="*/ 5314668 w 7923294"/>
                <a:gd name="connsiteY10" fmla="*/ 0 h 1504950"/>
                <a:gd name="connsiteX11" fmla="*/ 5662914 w 7923294"/>
                <a:gd name="connsiteY11" fmla="*/ 0 h 1504950"/>
                <a:gd name="connsiteX12" fmla="*/ 6159592 w 7923294"/>
                <a:gd name="connsiteY12" fmla="*/ 0 h 1504950"/>
                <a:gd name="connsiteX13" fmla="*/ 6804704 w 7923294"/>
                <a:gd name="connsiteY13" fmla="*/ 0 h 1504950"/>
                <a:gd name="connsiteX14" fmla="*/ 7672464 w 7923294"/>
                <a:gd name="connsiteY14" fmla="*/ 0 h 1504950"/>
                <a:gd name="connsiteX15" fmla="*/ 7923294 w 7923294"/>
                <a:gd name="connsiteY15" fmla="*/ 250830 h 1504950"/>
                <a:gd name="connsiteX16" fmla="*/ 7923294 w 7923294"/>
                <a:gd name="connsiteY16" fmla="*/ 722376 h 1504950"/>
                <a:gd name="connsiteX17" fmla="*/ 7923294 w 7923294"/>
                <a:gd name="connsiteY17" fmla="*/ 1254120 h 1504950"/>
                <a:gd name="connsiteX18" fmla="*/ 7672464 w 7923294"/>
                <a:gd name="connsiteY18" fmla="*/ 1504950 h 1504950"/>
                <a:gd name="connsiteX19" fmla="*/ 6953136 w 7923294"/>
                <a:gd name="connsiteY19" fmla="*/ 1504950 h 1504950"/>
                <a:gd name="connsiteX20" fmla="*/ 6382241 w 7923294"/>
                <a:gd name="connsiteY20" fmla="*/ 1504950 h 1504950"/>
                <a:gd name="connsiteX21" fmla="*/ 6033996 w 7923294"/>
                <a:gd name="connsiteY21" fmla="*/ 1504950 h 1504950"/>
                <a:gd name="connsiteX22" fmla="*/ 5463101 w 7923294"/>
                <a:gd name="connsiteY22" fmla="*/ 1504950 h 1504950"/>
                <a:gd name="connsiteX23" fmla="*/ 4817989 w 7923294"/>
                <a:gd name="connsiteY23" fmla="*/ 1504950 h 1504950"/>
                <a:gd name="connsiteX24" fmla="*/ 4098662 w 7923294"/>
                <a:gd name="connsiteY24" fmla="*/ 1504950 h 1504950"/>
                <a:gd name="connsiteX25" fmla="*/ 3453551 w 7923294"/>
                <a:gd name="connsiteY25" fmla="*/ 1504950 h 1504950"/>
                <a:gd name="connsiteX26" fmla="*/ 3031088 w 7923294"/>
                <a:gd name="connsiteY26" fmla="*/ 1504950 h 1504950"/>
                <a:gd name="connsiteX27" fmla="*/ 2460193 w 7923294"/>
                <a:gd name="connsiteY27" fmla="*/ 1504950 h 1504950"/>
                <a:gd name="connsiteX28" fmla="*/ 1889298 w 7923294"/>
                <a:gd name="connsiteY28" fmla="*/ 1504950 h 1504950"/>
                <a:gd name="connsiteX29" fmla="*/ 1169971 w 7923294"/>
                <a:gd name="connsiteY29" fmla="*/ 1504950 h 1504950"/>
                <a:gd name="connsiteX30" fmla="*/ 250830 w 7923294"/>
                <a:gd name="connsiteY30" fmla="*/ 1504950 h 1504950"/>
                <a:gd name="connsiteX31" fmla="*/ 0 w 7923294"/>
                <a:gd name="connsiteY31" fmla="*/ 1254120 h 1504950"/>
                <a:gd name="connsiteX32" fmla="*/ 0 w 7923294"/>
                <a:gd name="connsiteY32" fmla="*/ 742442 h 1504950"/>
                <a:gd name="connsiteX33" fmla="*/ 0 w 7923294"/>
                <a:gd name="connsiteY33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23294" h="1504950" fill="none" extrusionOk="0">
                  <a:moveTo>
                    <a:pt x="0" y="250830"/>
                  </a:moveTo>
                  <a:cubicBezTo>
                    <a:pt x="1459" y="118141"/>
                    <a:pt x="98708" y="14243"/>
                    <a:pt x="250830" y="0"/>
                  </a:cubicBezTo>
                  <a:cubicBezTo>
                    <a:pt x="466796" y="-50447"/>
                    <a:pt x="627916" y="6272"/>
                    <a:pt x="747509" y="0"/>
                  </a:cubicBezTo>
                  <a:cubicBezTo>
                    <a:pt x="867102" y="-6272"/>
                    <a:pt x="1100899" y="58215"/>
                    <a:pt x="1318404" y="0"/>
                  </a:cubicBezTo>
                  <a:cubicBezTo>
                    <a:pt x="1535910" y="-58215"/>
                    <a:pt x="1780733" y="28488"/>
                    <a:pt x="1963515" y="0"/>
                  </a:cubicBezTo>
                  <a:cubicBezTo>
                    <a:pt x="2146297" y="-28488"/>
                    <a:pt x="2529256" y="51052"/>
                    <a:pt x="2682842" y="0"/>
                  </a:cubicBezTo>
                  <a:cubicBezTo>
                    <a:pt x="2836428" y="-51052"/>
                    <a:pt x="3137508" y="74538"/>
                    <a:pt x="3327954" y="0"/>
                  </a:cubicBezTo>
                  <a:cubicBezTo>
                    <a:pt x="3518400" y="-74538"/>
                    <a:pt x="3605351" y="30093"/>
                    <a:pt x="3676200" y="0"/>
                  </a:cubicBezTo>
                  <a:cubicBezTo>
                    <a:pt x="3747049" y="-30093"/>
                    <a:pt x="4182520" y="56443"/>
                    <a:pt x="4321311" y="0"/>
                  </a:cubicBezTo>
                  <a:cubicBezTo>
                    <a:pt x="4460102" y="-56443"/>
                    <a:pt x="4555893" y="22640"/>
                    <a:pt x="4669557" y="0"/>
                  </a:cubicBezTo>
                  <a:cubicBezTo>
                    <a:pt x="4783221" y="-22640"/>
                    <a:pt x="5183388" y="29349"/>
                    <a:pt x="5314668" y="0"/>
                  </a:cubicBezTo>
                  <a:cubicBezTo>
                    <a:pt x="5445948" y="-29349"/>
                    <a:pt x="5494984" y="39893"/>
                    <a:pt x="5662914" y="0"/>
                  </a:cubicBezTo>
                  <a:cubicBezTo>
                    <a:pt x="5830844" y="-39893"/>
                    <a:pt x="5962244" y="17686"/>
                    <a:pt x="6159592" y="0"/>
                  </a:cubicBezTo>
                  <a:cubicBezTo>
                    <a:pt x="6356940" y="-17686"/>
                    <a:pt x="6592433" y="29680"/>
                    <a:pt x="6804704" y="0"/>
                  </a:cubicBezTo>
                  <a:cubicBezTo>
                    <a:pt x="7016975" y="-29680"/>
                    <a:pt x="7239444" y="62529"/>
                    <a:pt x="7672464" y="0"/>
                  </a:cubicBezTo>
                  <a:cubicBezTo>
                    <a:pt x="7823033" y="-18033"/>
                    <a:pt x="7916910" y="115923"/>
                    <a:pt x="7923294" y="250830"/>
                  </a:cubicBezTo>
                  <a:cubicBezTo>
                    <a:pt x="7973161" y="437423"/>
                    <a:pt x="7869342" y="576444"/>
                    <a:pt x="7923294" y="722376"/>
                  </a:cubicBezTo>
                  <a:cubicBezTo>
                    <a:pt x="7977246" y="868308"/>
                    <a:pt x="7867846" y="1115476"/>
                    <a:pt x="7923294" y="1254120"/>
                  </a:cubicBezTo>
                  <a:cubicBezTo>
                    <a:pt x="7929240" y="1414065"/>
                    <a:pt x="7780833" y="1477308"/>
                    <a:pt x="7672464" y="1504950"/>
                  </a:cubicBezTo>
                  <a:cubicBezTo>
                    <a:pt x="7437663" y="1542977"/>
                    <a:pt x="7198066" y="1499830"/>
                    <a:pt x="6953136" y="1504950"/>
                  </a:cubicBezTo>
                  <a:cubicBezTo>
                    <a:pt x="6708206" y="1510070"/>
                    <a:pt x="6658133" y="1491694"/>
                    <a:pt x="6382241" y="1504950"/>
                  </a:cubicBezTo>
                  <a:cubicBezTo>
                    <a:pt x="6106350" y="1518206"/>
                    <a:pt x="6166031" y="1486721"/>
                    <a:pt x="6033996" y="1504950"/>
                  </a:cubicBezTo>
                  <a:cubicBezTo>
                    <a:pt x="5901961" y="1523179"/>
                    <a:pt x="5662557" y="1457915"/>
                    <a:pt x="5463101" y="1504950"/>
                  </a:cubicBezTo>
                  <a:cubicBezTo>
                    <a:pt x="5263645" y="1551985"/>
                    <a:pt x="4954249" y="1451452"/>
                    <a:pt x="4817989" y="1504950"/>
                  </a:cubicBezTo>
                  <a:cubicBezTo>
                    <a:pt x="4681729" y="1558448"/>
                    <a:pt x="4254648" y="1451572"/>
                    <a:pt x="4098662" y="1504950"/>
                  </a:cubicBezTo>
                  <a:cubicBezTo>
                    <a:pt x="3942676" y="1558328"/>
                    <a:pt x="3724520" y="1486913"/>
                    <a:pt x="3453551" y="1504950"/>
                  </a:cubicBezTo>
                  <a:cubicBezTo>
                    <a:pt x="3182582" y="1522987"/>
                    <a:pt x="3171322" y="1481821"/>
                    <a:pt x="3031088" y="1504950"/>
                  </a:cubicBezTo>
                  <a:cubicBezTo>
                    <a:pt x="2890854" y="1528079"/>
                    <a:pt x="2611663" y="1472837"/>
                    <a:pt x="2460193" y="1504950"/>
                  </a:cubicBezTo>
                  <a:cubicBezTo>
                    <a:pt x="2308723" y="1537063"/>
                    <a:pt x="2093086" y="1494540"/>
                    <a:pt x="1889298" y="1504950"/>
                  </a:cubicBezTo>
                  <a:cubicBezTo>
                    <a:pt x="1685511" y="1515360"/>
                    <a:pt x="1337413" y="1439524"/>
                    <a:pt x="1169971" y="1504950"/>
                  </a:cubicBezTo>
                  <a:cubicBezTo>
                    <a:pt x="1002529" y="1570376"/>
                    <a:pt x="550199" y="1431577"/>
                    <a:pt x="250830" y="1504950"/>
                  </a:cubicBezTo>
                  <a:cubicBezTo>
                    <a:pt x="123102" y="1518156"/>
                    <a:pt x="16393" y="1422807"/>
                    <a:pt x="0" y="1254120"/>
                  </a:cubicBezTo>
                  <a:cubicBezTo>
                    <a:pt x="-3902" y="1109321"/>
                    <a:pt x="51117" y="850294"/>
                    <a:pt x="0" y="742442"/>
                  </a:cubicBezTo>
                  <a:cubicBezTo>
                    <a:pt x="-51117" y="634590"/>
                    <a:pt x="18430" y="423860"/>
                    <a:pt x="0" y="250830"/>
                  </a:cubicBezTo>
                  <a:close/>
                </a:path>
                <a:path w="7923294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02711" y="-74949"/>
                    <a:pt x="645104" y="68629"/>
                    <a:pt x="895941" y="0"/>
                  </a:cubicBezTo>
                  <a:cubicBezTo>
                    <a:pt x="1146778" y="-68629"/>
                    <a:pt x="1192658" y="24183"/>
                    <a:pt x="1466836" y="0"/>
                  </a:cubicBezTo>
                  <a:cubicBezTo>
                    <a:pt x="1741015" y="-24183"/>
                    <a:pt x="1810727" y="28850"/>
                    <a:pt x="2037731" y="0"/>
                  </a:cubicBezTo>
                  <a:cubicBezTo>
                    <a:pt x="2264735" y="-28850"/>
                    <a:pt x="2330634" y="25236"/>
                    <a:pt x="2534410" y="0"/>
                  </a:cubicBezTo>
                  <a:cubicBezTo>
                    <a:pt x="2738186" y="-25236"/>
                    <a:pt x="2957746" y="62313"/>
                    <a:pt x="3179521" y="0"/>
                  </a:cubicBezTo>
                  <a:cubicBezTo>
                    <a:pt x="3401296" y="-62313"/>
                    <a:pt x="3510393" y="52566"/>
                    <a:pt x="3676200" y="0"/>
                  </a:cubicBezTo>
                  <a:cubicBezTo>
                    <a:pt x="3842007" y="-52566"/>
                    <a:pt x="4008629" y="30821"/>
                    <a:pt x="4098662" y="0"/>
                  </a:cubicBezTo>
                  <a:cubicBezTo>
                    <a:pt x="4188695" y="-30821"/>
                    <a:pt x="4385508" y="8089"/>
                    <a:pt x="4521124" y="0"/>
                  </a:cubicBezTo>
                  <a:cubicBezTo>
                    <a:pt x="4656740" y="-8089"/>
                    <a:pt x="4783060" y="21621"/>
                    <a:pt x="4869370" y="0"/>
                  </a:cubicBezTo>
                  <a:cubicBezTo>
                    <a:pt x="4955680" y="-21621"/>
                    <a:pt x="5299957" y="23970"/>
                    <a:pt x="5440265" y="0"/>
                  </a:cubicBezTo>
                  <a:cubicBezTo>
                    <a:pt x="5580573" y="-23970"/>
                    <a:pt x="5896640" y="61490"/>
                    <a:pt x="6085376" y="0"/>
                  </a:cubicBezTo>
                  <a:cubicBezTo>
                    <a:pt x="6274112" y="-61490"/>
                    <a:pt x="6521207" y="17333"/>
                    <a:pt x="6656271" y="0"/>
                  </a:cubicBezTo>
                  <a:cubicBezTo>
                    <a:pt x="6791335" y="-17333"/>
                    <a:pt x="7316598" y="85146"/>
                    <a:pt x="7672464" y="0"/>
                  </a:cubicBezTo>
                  <a:cubicBezTo>
                    <a:pt x="7840595" y="7316"/>
                    <a:pt x="7913855" y="82325"/>
                    <a:pt x="7923294" y="250830"/>
                  </a:cubicBezTo>
                  <a:cubicBezTo>
                    <a:pt x="7956956" y="379709"/>
                    <a:pt x="7868297" y="639649"/>
                    <a:pt x="7923294" y="742442"/>
                  </a:cubicBezTo>
                  <a:cubicBezTo>
                    <a:pt x="7978291" y="845235"/>
                    <a:pt x="7898760" y="1089105"/>
                    <a:pt x="7923294" y="1254120"/>
                  </a:cubicBezTo>
                  <a:cubicBezTo>
                    <a:pt x="7912179" y="1412111"/>
                    <a:pt x="7803077" y="1532897"/>
                    <a:pt x="7672464" y="1504950"/>
                  </a:cubicBezTo>
                  <a:cubicBezTo>
                    <a:pt x="7534759" y="1510124"/>
                    <a:pt x="7447809" y="1498868"/>
                    <a:pt x="7324218" y="1504950"/>
                  </a:cubicBezTo>
                  <a:cubicBezTo>
                    <a:pt x="7200627" y="1511032"/>
                    <a:pt x="6822935" y="1436398"/>
                    <a:pt x="6679107" y="1504950"/>
                  </a:cubicBezTo>
                  <a:cubicBezTo>
                    <a:pt x="6535279" y="1573502"/>
                    <a:pt x="6197774" y="1430825"/>
                    <a:pt x="5959779" y="1504950"/>
                  </a:cubicBezTo>
                  <a:cubicBezTo>
                    <a:pt x="5721784" y="1579075"/>
                    <a:pt x="5557987" y="1497080"/>
                    <a:pt x="5314668" y="1504950"/>
                  </a:cubicBezTo>
                  <a:cubicBezTo>
                    <a:pt x="5071349" y="1512820"/>
                    <a:pt x="5028017" y="1496831"/>
                    <a:pt x="4892206" y="1504950"/>
                  </a:cubicBezTo>
                  <a:cubicBezTo>
                    <a:pt x="4756395" y="1513069"/>
                    <a:pt x="4559742" y="1439588"/>
                    <a:pt x="4321311" y="1504950"/>
                  </a:cubicBezTo>
                  <a:cubicBezTo>
                    <a:pt x="4082881" y="1570312"/>
                    <a:pt x="4033615" y="1498248"/>
                    <a:pt x="3750416" y="1504950"/>
                  </a:cubicBezTo>
                  <a:cubicBezTo>
                    <a:pt x="3467218" y="1511652"/>
                    <a:pt x="3324400" y="1448057"/>
                    <a:pt x="3179521" y="1504950"/>
                  </a:cubicBezTo>
                  <a:cubicBezTo>
                    <a:pt x="3034642" y="1561843"/>
                    <a:pt x="2717155" y="1484649"/>
                    <a:pt x="2460193" y="1504950"/>
                  </a:cubicBezTo>
                  <a:cubicBezTo>
                    <a:pt x="2203231" y="1525251"/>
                    <a:pt x="2164864" y="1467232"/>
                    <a:pt x="2037731" y="1504950"/>
                  </a:cubicBezTo>
                  <a:cubicBezTo>
                    <a:pt x="1910598" y="1542668"/>
                    <a:pt x="1689045" y="1492775"/>
                    <a:pt x="1541053" y="1504950"/>
                  </a:cubicBezTo>
                  <a:cubicBezTo>
                    <a:pt x="1393061" y="1517125"/>
                    <a:pt x="1180039" y="1427153"/>
                    <a:pt x="821725" y="1504950"/>
                  </a:cubicBezTo>
                  <a:cubicBezTo>
                    <a:pt x="463411" y="1582747"/>
                    <a:pt x="520107" y="1475539"/>
                    <a:pt x="250830" y="1504950"/>
                  </a:cubicBezTo>
                  <a:cubicBezTo>
                    <a:pt x="117021" y="1492877"/>
                    <a:pt x="-1057" y="1385394"/>
                    <a:pt x="0" y="1254120"/>
                  </a:cubicBezTo>
                  <a:cubicBezTo>
                    <a:pt x="-45272" y="1078300"/>
                    <a:pt x="49137" y="907202"/>
                    <a:pt x="0" y="732409"/>
                  </a:cubicBezTo>
                  <a:cubicBezTo>
                    <a:pt x="-49137" y="557616"/>
                    <a:pt x="4891" y="394874"/>
                    <a:pt x="0" y="250830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99381" y="511316"/>
              <a:ext cx="10043515" cy="132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dirty="0"/>
                <a:t> 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là: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6000" b="1" kern="0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Vôn kế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6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6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 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Lực kế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38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9" name="Rectangle 4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64" y="2273481"/>
            <a:ext cx="782730" cy="78273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68" y="2318148"/>
            <a:ext cx="3327204" cy="332720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C7D17C1-94DF-0DB3-660D-E2D2F5F401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07" y="3162899"/>
            <a:ext cx="3507725" cy="2158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3806" y="1166507"/>
            <a:ext cx="5334462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761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402" y="942808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12" y="3543983"/>
            <a:ext cx="4236835" cy="4236835"/>
          </a:xfrm>
          <a:prstGeom prst="rect">
            <a:avLst/>
          </a:prstGeom>
        </p:spPr>
      </p:pic>
      <p:sp>
        <p:nvSpPr>
          <p:cNvPr id="13" name="文本框 75">
            <a:extLst>
              <a:ext uri="{FF2B5EF4-FFF2-40B4-BE49-F238E27FC236}">
                <a16:creationId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2211760" y="2059383"/>
            <a:ext cx="7361382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Sự truyền nhiệt </a:t>
            </a:r>
          </a:p>
        </p:txBody>
      </p:sp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3539613" y="403124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CHUẨN BỊ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496" y="1746816"/>
            <a:ext cx="5063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- Cốc nước nóng.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3496" y="2711556"/>
            <a:ext cx="5427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- Cốc nước có đá.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3497" y="3630873"/>
            <a:ext cx="6263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- Hai thìa kim loại giống nhau.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8" y="1758253"/>
            <a:ext cx="5099747" cy="5099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936210" y="363129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</a:rPr>
              <a:t>TIẾN HÀNH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929" y="1534256"/>
            <a:ext cx="877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hai tay cầm hai thìa kim loại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cảm nhận nhiệt độ.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5929" y="2966940"/>
            <a:ext cx="67702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Cắm thìa vào mỗi cốc. Sau vài phút, cầm lần lượt vào hai cán thìa.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6" y="4772725"/>
            <a:ext cx="2463800" cy="2463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58" y="2531345"/>
            <a:ext cx="3883351" cy="2605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70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</TotalTime>
  <Words>563</Words>
  <Application>Microsoft Macintosh PowerPoint</Application>
  <PresentationFormat>Widescreen</PresentationFormat>
  <Paragraphs>70</Paragraphs>
  <Slides>24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等线</vt:lpstr>
      <vt:lpstr>#9Slide03 Arima Madurai Black</vt:lpstr>
      <vt:lpstr>#9Slide05 SVNEgregio Script</vt:lpstr>
      <vt:lpstr>#9Slide07 HoneyCream</vt:lpstr>
      <vt:lpstr>#9Slide07 SFU Rhythm</vt:lpstr>
      <vt:lpstr>Abril Fatface</vt:lpstr>
      <vt:lpstr>Aldrich</vt:lpstr>
      <vt:lpstr>Arial</vt:lpstr>
      <vt:lpstr>Calibri</vt:lpstr>
      <vt:lpstr>Cambria</vt:lpstr>
      <vt:lpstr>Concert One</vt:lpstr>
      <vt:lpstr>Delius</vt:lpstr>
      <vt:lpstr>DM Sans</vt:lpstr>
      <vt:lpstr>MathJax_Math-italic</vt:lpstr>
      <vt:lpstr>Roboto</vt:lpstr>
      <vt:lpstr>SVN-Newton</vt:lpstr>
      <vt:lpstr>Times New Roman</vt:lpstr>
      <vt:lpstr>UTM Showcard</vt:lpstr>
      <vt:lpstr>UVF Fiolex Girls</vt:lpstr>
      <vt:lpstr>思源黑体</vt:lpstr>
      <vt:lpstr>Office 主题​​</vt:lpstr>
      <vt:lpstr>SlidesMania</vt:lpstr>
      <vt:lpstr>1_SlidesMania</vt:lpstr>
      <vt:lpstr>2_SlidesMania</vt:lpstr>
      <vt:lpstr>3_SlidesMania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Măngnon</cp:keywords>
  <cp:lastModifiedBy>Microsoft Office User</cp:lastModifiedBy>
  <cp:revision>32</cp:revision>
  <dcterms:created xsi:type="dcterms:W3CDTF">2022-08-22T06:22:04Z</dcterms:created>
  <dcterms:modified xsi:type="dcterms:W3CDTF">2023-11-18T15:36:18Z</dcterms:modified>
</cp:coreProperties>
</file>