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25"/>
  </p:notesMasterIdLst>
  <p:sldIdLst>
    <p:sldId id="257" r:id="rId3"/>
    <p:sldId id="258" r:id="rId4"/>
    <p:sldId id="260" r:id="rId5"/>
    <p:sldId id="333" r:id="rId6"/>
    <p:sldId id="334" r:id="rId7"/>
    <p:sldId id="336" r:id="rId8"/>
    <p:sldId id="335" r:id="rId9"/>
    <p:sldId id="287" r:id="rId10"/>
    <p:sldId id="290" r:id="rId11"/>
    <p:sldId id="291" r:id="rId12"/>
    <p:sldId id="337" r:id="rId13"/>
    <p:sldId id="289" r:id="rId14"/>
    <p:sldId id="298" r:id="rId15"/>
    <p:sldId id="300" r:id="rId16"/>
    <p:sldId id="338" r:id="rId17"/>
    <p:sldId id="302" r:id="rId18"/>
    <p:sldId id="317" r:id="rId19"/>
    <p:sldId id="339" r:id="rId20"/>
    <p:sldId id="340" r:id="rId21"/>
    <p:sldId id="342" r:id="rId22"/>
    <p:sldId id="322" r:id="rId23"/>
    <p:sldId id="32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952"/>
    <a:srgbClr val="FFBA1D"/>
    <a:srgbClr val="65A1C2"/>
    <a:srgbClr val="FE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7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16" y="-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27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6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5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0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5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9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8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6E69A-3CBF-49D5-9F81-2557E7E7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2E767E-57E4-4832-8072-37A1BB7A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47620-C8D7-416B-AA4B-43507CA2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B4711-6CA7-46DA-B386-5EAC982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2FF3-E209-46D3-B21B-CBBD8659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4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BB8F4-CCDF-463D-9EC7-21CE1C7B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D2342-2FE3-43CB-8916-4BB15B4B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CC5C6A-2D06-4091-85FE-7DF382961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2DE3F-81D3-410E-8B61-926C4E6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DD8B9B-499C-4294-98B2-ECCCEB0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59220F-3BF1-471D-94CA-1E38B692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7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42DF5-9804-4902-8438-31F79218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B034E-C7EA-4014-9B9B-BA9863FA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608CA1-982F-4259-92A6-BFBEAC29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DE916C-0699-4F83-A535-EC0B8740A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9EDA72-27C9-43AB-9063-84C82E6B2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A905E1-D784-4BCB-AC9B-69FE1CF2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BCD1EB-04C2-4D47-B6DD-65BF9E02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1B9F62-01AF-46B0-A24B-518EA93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8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51690-78BF-4887-B4AF-C14D1F13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9BCDB3-ED34-464E-A066-D335367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25AB21-216C-40DF-A512-5BE85708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A1E00-100E-4FC9-89AF-5A1DC88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1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0BBC3-2942-479E-A722-12A9E7DD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57F503-A013-45CD-AA53-6786D07F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7E781E-230F-4DA3-BDA1-3F6FDEB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5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BD693-3145-422C-BC8C-915AE309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45A84-59CC-4CCF-BD84-B928CA29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8693F-56C2-4F90-804E-23165815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787F4D-4300-47B7-BF15-08D074A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56B29-2330-4A6D-84DE-A3DD460A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27FB76-5B19-46DA-BE2F-684B9F0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3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FAC05-045A-4027-B7A0-184EE4EE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308C93-845E-41FA-A4AA-8C2B624E7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4089-7541-44FD-A374-AC695C82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5D4C0-62B4-4B1D-BDA9-F91BE6FA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9EF32C-C6A1-4E6C-BDA4-597853F5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9A77EF-1FBF-45A3-B9BE-1DB41881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7B8E7D-9B2B-438E-A7DA-94B3A9B8C498}"/>
              </a:ext>
            </a:extLst>
          </p:cNvPr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EB31AF-18AF-44DE-BB46-FDA001F58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D9B5D-FD2E-4ED4-AF25-70BA6317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6D6F6-7993-460D-B290-DE3992C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2F8866-96B0-44FC-A9C7-0969473B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B1DB4-4DFD-4508-8C33-1D4415D3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3F0F27-7712-4132-85D2-0A3346B34019}"/>
              </a:ext>
            </a:extLst>
          </p:cNvPr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A2B3FC-D4BD-40DE-AAE2-B680B8E431A6}"/>
              </a:ext>
            </a:extLst>
          </p:cNvPr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http://www.51miz.com/ppt/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ECBFA6-C6CB-422B-965D-55973E86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949E8-A9FE-48D9-898A-EFDD958A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B7330-F329-4E28-BFFC-98FAB077C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AED860-AF13-41CF-A04F-FC7B22E36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36533-F973-4DB2-A4F9-D0DDDDBE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3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slide" Target="slide5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slide" Target="slide7.xml"/><Relationship Id="rId5" Type="http://schemas.openxmlformats.org/officeDocument/2006/relationships/image" Target="../media/image26.png"/><Relationship Id="rId15" Type="http://schemas.microsoft.com/office/2007/relationships/hdphoto" Target="../media/hdphoto1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1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38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1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38.pn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344791">
            <a:off x="3474736" y="918835"/>
            <a:ext cx="7856631" cy="4737184"/>
          </a:xfrm>
          <a:prstGeom prst="rect">
            <a:avLst/>
          </a:prstGeom>
          <a:solidFill>
            <a:srgbClr val="FE8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506366"/>
            <a:ext cx="1727420" cy="109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60" y="668911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395" y="2046962"/>
            <a:ext cx="8360922" cy="345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5363" y="62902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506" y="733962"/>
            <a:ext cx="9610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9649" y="2409084"/>
            <a:ext cx="9403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225" y="3164643"/>
            <a:ext cx="59862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4500" dirty="0"/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73752" y="60606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650" y="760494"/>
            <a:ext cx="7995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 bốt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9650" y="2283404"/>
            <a:ext cx="9403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8835" y="3077223"/>
            <a:ext cx="82032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3749076"/>
            <a:ext cx="4755515" cy="2971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746" y="481794"/>
            <a:ext cx="108077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bạn.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839" y="1158902"/>
            <a:ext cx="109767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839" y="1882067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342" y="2401972"/>
            <a:ext cx="59862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3500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907039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5810" y="2470140"/>
            <a:ext cx="82032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971858" y="2011716"/>
            <a:ext cx="0" cy="17373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25" y="3738214"/>
            <a:ext cx="5927288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0200" y="533401"/>
            <a:ext cx="11287399" cy="5713776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494042"/>
              </p:ext>
            </p:extLst>
          </p:nvPr>
        </p:nvGraphicFramePr>
        <p:xfrm>
          <a:off x="1" y="1407295"/>
          <a:ext cx="12100957" cy="3664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51314">
                  <a:extLst>
                    <a:ext uri="{9D8B030D-6E8A-4147-A177-3AD203B41FA5}">
                      <a16:colId xmlns:a16="http://schemas.microsoft.com/office/drawing/2014/main" val="2147469651"/>
                    </a:ext>
                  </a:extLst>
                </a:gridCol>
                <a:gridCol w="998293">
                  <a:extLst>
                    <a:ext uri="{9D8B030D-6E8A-4147-A177-3AD203B41FA5}">
                      <a16:colId xmlns:a16="http://schemas.microsoft.com/office/drawing/2014/main" val="2862441642"/>
                    </a:ext>
                  </a:extLst>
                </a:gridCol>
                <a:gridCol w="1021781">
                  <a:extLst>
                    <a:ext uri="{9D8B030D-6E8A-4147-A177-3AD203B41FA5}">
                      <a16:colId xmlns:a16="http://schemas.microsoft.com/office/drawing/2014/main" val="2194997440"/>
                    </a:ext>
                  </a:extLst>
                </a:gridCol>
                <a:gridCol w="4462955">
                  <a:extLst>
                    <a:ext uri="{9D8B030D-6E8A-4147-A177-3AD203B41FA5}">
                      <a16:colId xmlns:a16="http://schemas.microsoft.com/office/drawing/2014/main" val="1632176930"/>
                    </a:ext>
                  </a:extLst>
                </a:gridCol>
                <a:gridCol w="4666614">
                  <a:extLst>
                    <a:ext uri="{9D8B030D-6E8A-4147-A177-3AD203B41FA5}">
                      <a16:colId xmlns:a16="http://schemas.microsoft.com/office/drawing/2014/main" val="745255192"/>
                    </a:ext>
                  </a:extLst>
                </a:gridCol>
              </a:tblGrid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(a+b) +c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a+ (b+c)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11944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800231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7339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8135" y="5038750"/>
            <a:ext cx="103050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hai biểu thức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(a+b) +c và a+ (b+c) luôn bằng nhau.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5672" y="3973369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0b82e659d36695b0db7f3074aee8e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371" y="5227778"/>
            <a:ext cx="3285855" cy="2292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0134" y="2653480"/>
            <a:ext cx="400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6+ (4+8) = 6+  12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= 18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4711" y="2714138"/>
            <a:ext cx="429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(6+ 4) + 8 = 10 +  8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= 18  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1904" y="3985910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39 + (18+82) = 39 + 100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139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13" y="742758"/>
            <a:ext cx="117021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và so sánh kết quả của hai biểu thức trong bảng: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3898" y="49753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615f9a6bf40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32" y="2962710"/>
            <a:ext cx="4594225" cy="452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724"/>
            <a:ext cx="1958827" cy="3914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3898" y="1700511"/>
            <a:ext cx="923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2543" y="3743001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 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97" y="889127"/>
            <a:ext cx="7926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chất kết hợp của phép cộng.</a:t>
            </a:r>
            <a:endParaRPr lang="en-US" sz="4000" b="1" dirty="0">
              <a:solidFill>
                <a:srgbClr val="FD495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9" y="13189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46" y="3074217"/>
            <a:ext cx="4755515" cy="2971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3850" y="465453"/>
            <a:ext cx="1058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2 cách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làm,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làm nào thuận tiện hơn, nhanh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96000" y="1542671"/>
            <a:ext cx="0" cy="20116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08" y="4502019"/>
            <a:ext cx="5927288" cy="2469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039" y="2796456"/>
            <a:ext cx="5406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này nhanh </a:t>
            </a:r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vì nhóm thành tổng của 2 số là số tròn trăm nghìn, thuận tiện cho việc tính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toán.</a:t>
            </a:r>
            <a:endParaRPr lang="en-US" sz="3200" b="1" dirty="0">
              <a:solidFill>
                <a:srgbClr val="FD49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850" y="1749071"/>
            <a:ext cx="502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05" y="1735774"/>
            <a:ext cx="5447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39 + (18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82) = 39 + 100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139</a:t>
            </a:r>
          </a:p>
        </p:txBody>
      </p:sp>
    </p:spTree>
    <p:extLst>
      <p:ext uri="{BB962C8B-B14F-4D97-AF65-F5344CB8AC3E}">
        <p14:creationId xmlns:p14="http://schemas.microsoft.com/office/powerpoint/2010/main" val="28226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84" y="3851560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" y="567858"/>
            <a:ext cx="10467956" cy="4979407"/>
          </a:xfrm>
          <a:prstGeom prst="rect">
            <a:avLst/>
          </a:prstGeom>
        </p:spPr>
      </p:pic>
      <p:pic>
        <p:nvPicPr>
          <p:cNvPr id="10" name="图片 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9663" y="2685448"/>
            <a:ext cx="3235434" cy="439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87898" y="6965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0266" y="720117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1651692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6503" y="1943703"/>
            <a:ext cx="4221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+ 207 + 3 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6941938" y="1657711"/>
            <a:ext cx="4408632" cy="127799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2309" y="1928280"/>
            <a:ext cx="44678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3652146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9058" y="3821879"/>
            <a:ext cx="40559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+ 99 + 340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977288" y="3652146"/>
            <a:ext cx="5768641" cy="142478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2122" y="397566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</a:t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75" y="4868440"/>
            <a:ext cx="5090604" cy="2120726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292" y="2750327"/>
            <a:ext cx="8709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68 + 207 + 3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(207 + 3)</a:t>
            </a:r>
          </a:p>
          <a:p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+ 210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    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278</a:t>
            </a:r>
          </a:p>
          <a:p>
            <a:br>
              <a:rPr lang="pt-BR" dirty="0"/>
            </a:br>
            <a:br>
              <a:rPr lang="pt-BR" dirty="0"/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0" y="4704966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03667" y="2700630"/>
            <a:ext cx="870910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(25 + 75) + 159</a:t>
            </a:r>
          </a:p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+ 159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259</a:t>
            </a:r>
          </a:p>
          <a:p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81" y="5029711"/>
            <a:ext cx="3454400" cy="1999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668" y="-768866"/>
            <a:ext cx="6542419" cy="2894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6897" y="1213735"/>
            <a:ext cx="848081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giải quyết vấn đề, năng lực giao tiếp toán học thông qua làm các bài tập.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kĩ năng hợp tác và giao tiếp, rèn tính cẩn thận.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1" y="-744418"/>
            <a:ext cx="12359257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26788" y="2808475"/>
            <a:ext cx="870910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 = (372 + 28) + (290 + 10)</a:t>
            </a:r>
          </a:p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400 + 300 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700</a:t>
            </a:r>
          </a:p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4" y="4242267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5" y="4250840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45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37813" y="763180"/>
            <a:ext cx="10778294" cy="273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1 975, b = 1 991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= 2 025.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zh-CN" altLang="en-US" sz="1800" dirty="0">
              <a:solidFill>
                <a:srgbClr val="002060"/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56" y="2348564"/>
            <a:ext cx="8470557" cy="342625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3507" y="2712443"/>
            <a:ext cx="1016167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 a = 1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975, b = 1 991 và c = 2 025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 + 2 025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(1 975 + 2 025)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4 000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5 991</a:t>
            </a:r>
          </a:p>
          <a:p>
            <a:endParaRPr lang="en-US" dirty="0"/>
          </a:p>
        </p:txBody>
      </p:sp>
      <p:pic>
        <p:nvPicPr>
          <p:cNvPr id="16" name="图片 6" descr="包图网_19766793父亲与儿子读书父亲节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99" y="2332985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88" y="906154"/>
            <a:ext cx="8339071" cy="4665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42" y="684450"/>
            <a:ext cx="9925958" cy="485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8" y="6389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20389" y="138073"/>
                <a:ext cx="6297845" cy="13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Điền vào chỗ trống: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m+ n = n+...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20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62" name="Heart 6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3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7"/>
            <a:chOff x="568413" y="71646"/>
            <a:chExt cx="11429706" cy="1913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0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18715" y="227062"/>
                <a:ext cx="7036315" cy="115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So sánh:</a:t>
                </a:r>
              </a:p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13 598 + 58 090 .... 58 090 + 13 598 </a:t>
                </a:r>
                <a:endPara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42466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&gt;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5158"/>
              <a:ext cx="9359358" cy="1133415"/>
              <a:chOff x="335021" y="21983"/>
              <a:chExt cx="8572280" cy="155530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81803" y="21983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=</a:t>
                </a:r>
                <a:r>
                  <a:rPr kumimoji="0" lang="vi-VN" sz="6000" b="1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58018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&lt;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6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8" name="Heart 67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7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09353" y="352905"/>
                <a:ext cx="6655040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Cho biểu thức 28 264 + 76 098 biểu thức nào sau đây có giá trị bằng biểu thức đã cho?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 + 76 089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76 098 + 28 264 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941995"/>
            <a:chOff x="1407464" y="5092254"/>
            <a:chExt cx="9359358" cy="194199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781766"/>
              <a:chOff x="335021" y="23792"/>
              <a:chExt cx="8572280" cy="24449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2153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76 089+ 28 264 </a:t>
                </a:r>
                <a:endParaRPr lang="en-US" sz="48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6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5" name="Heart 6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9" y="2266620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29" y="526109"/>
            <a:ext cx="7491262" cy="594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184" y="1744320"/>
            <a:ext cx="8231560" cy="417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6" y="0"/>
            <a:ext cx="8369981" cy="636270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07278"/>
            <a:ext cx="3962400" cy="16507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899467">
            <a:off x="2636797" y="993022"/>
            <a:ext cx="1170827" cy="165849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808640">
            <a:off x="2696669" y="1009273"/>
            <a:ext cx="14394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dứa 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45000 </a:t>
            </a:r>
            <a:r>
              <a:rPr lang="en-US" sz="1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1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nho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75000 đồng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sấu dầm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 đồng</a:t>
            </a:r>
          </a:p>
          <a:p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1056</Words>
  <Application>Microsoft Macintosh PowerPoint</Application>
  <PresentationFormat>Widescreen</PresentationFormat>
  <Paragraphs>111</Paragraphs>
  <Slides>22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微软雅黑</vt:lpstr>
      <vt:lpstr>#9Slide05 Aphrodite Pro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字魂58号-创中黑</vt:lpstr>
      <vt:lpstr>字魂95号-手刻宋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MANG NON</dc:creator>
  <cp:keywords>MĂNG NON TEAM</cp:keywords>
  <cp:lastModifiedBy>Microsoft Office User</cp:lastModifiedBy>
  <cp:revision>54</cp:revision>
  <dcterms:created xsi:type="dcterms:W3CDTF">2022-01-21T08:54:00Z</dcterms:created>
  <dcterms:modified xsi:type="dcterms:W3CDTF">2023-11-16T15:48:51Z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5561435B722E4CDB99CB67086831DAD7</vt:lpwstr>
  </property>
  <property fmtid="{D5CDD505-2E9C-101B-9397-08002B2CF9AE}" pid="3" name="KSOProductBuildVer">
    <vt:lpwstr>2052-11.1.0.11294</vt:lpwstr>
  </property>
</Properties>
</file>