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3" r:id="rId5"/>
    <p:sldId id="264" r:id="rId6"/>
    <p:sldId id="265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8" d="100"/>
          <a:sy n="38" d="100"/>
        </p:scale>
        <p:origin x="2414" y="1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CDE65-B02A-4702-920D-A0A511E13B1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8218-CE34-4B4F-8B1F-3C9EAB88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4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311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8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5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3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7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0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08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3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73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5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718101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3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4.emf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em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24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.emf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72" y="438681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-50722" y="2156216"/>
            <a:ext cx="5713104" cy="47017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753" y="2354533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xmlns="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xmlns="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xmlns="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xmlns="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9B919A15-6CBD-446C-B72E-3F1AD8E694D3}"/>
              </a:ext>
            </a:extLst>
          </p:cNvPr>
          <p:cNvGrpSpPr/>
          <p:nvPr/>
        </p:nvGrpSpPr>
        <p:grpSpPr>
          <a:xfrm rot="1327020">
            <a:off x="4440758" y="2473774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xmlns="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xmlns="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:a16="http://schemas.microsoft.com/office/drawing/2014/main" xmlns="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E61C2012-0B88-4F45-9994-2A60F45D64C4}"/>
              </a:ext>
            </a:extLst>
          </p:cNvPr>
          <p:cNvGrpSpPr/>
          <p:nvPr/>
        </p:nvGrpSpPr>
        <p:grpSpPr>
          <a:xfrm>
            <a:off x="8107338" y="573477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xmlns="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xmlns="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xmlns="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10460136" y="5052188"/>
            <a:ext cx="1817266" cy="18152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27279" y="-180834"/>
            <a:ext cx="3072650" cy="2091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2901" y="1015205"/>
            <a:ext cx="3115326" cy="2304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496" y="2403535"/>
            <a:ext cx="5182049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416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27083 -0.1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79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6041 -1.85185E-6 C 0.0875 -1.85185E-6 0.12096 0.04746 0.12096 0.08611 L 0.12096 0.1724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8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17461 0.022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1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5494 -0.008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4600" y="1204758"/>
            <a:ext cx="5474366" cy="5198810"/>
            <a:chOff x="394600" y="1204758"/>
            <a:chExt cx="5474366" cy="51988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0" y="1204758"/>
              <a:ext cx="5474366" cy="519881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4305034" flipV="1">
              <a:off x="2190104" y="3080056"/>
              <a:ext cx="1253151" cy="379669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giây đi từ 1 vạch đến vạch tiếp liền hết 1 giây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5420" y="3524143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giây đi hết một vòng trên đồng hồ hết 1 phút (60 giây)</a:t>
            </a:r>
          </a:p>
        </p:txBody>
      </p:sp>
      <p:sp>
        <p:nvSpPr>
          <p:cNvPr id="22" name="Right Arrow 21"/>
          <p:cNvSpPr/>
          <p:nvPr/>
        </p:nvSpPr>
        <p:spPr>
          <a:xfrm rot="15800296" flipV="1">
            <a:off x="2308041" y="3059663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93823" y="4957706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phút = 60 giây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2161" y="-28405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6200000" flipV="1">
            <a:off x="2397879" y="3047569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9105" y="3517964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22" grpId="0" animBg="1"/>
      <p:bldP spid="22" grpId="1" animBg="1"/>
      <p:bldP spid="23" grpId="0" animBg="1"/>
      <p:bldP spid="24" grpId="0"/>
      <p:bldP spid="2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38" y="940207"/>
            <a:ext cx="7238123" cy="529060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FC25CA9-7FC0-439D-A934-F6498AF994A7}"/>
              </a:ext>
            </a:extLst>
          </p:cNvPr>
          <p:cNvGrpSpPr/>
          <p:nvPr/>
        </p:nvGrpSpPr>
        <p:grpSpPr>
          <a:xfrm rot="21193181">
            <a:off x="8779652" y="3221186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xmlns="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xmlns="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xmlns="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xmlns="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xmlns="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xmlns="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xmlns="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xmlns="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xmlns="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xmlns="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2" y="903465"/>
            <a:ext cx="96505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D02FE07E-37DC-46BD-AA22-7BF0E692A8D3}"/>
              </a:ext>
            </a:extLst>
          </p:cNvPr>
          <p:cNvSpPr txBox="1"/>
          <p:nvPr/>
        </p:nvSpPr>
        <p:spPr>
          <a:xfrm>
            <a:off x="4001205" y="1087449"/>
            <a:ext cx="372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E52B1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 NHỚ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E52B12"/>
              </a:solidFill>
              <a:effectLst/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535CEDCB-30AD-49FC-A03B-73EC17893E67}"/>
              </a:ext>
            </a:extLst>
          </p:cNvPr>
          <p:cNvSpPr txBox="1"/>
          <p:nvPr/>
        </p:nvSpPr>
        <p:spPr>
          <a:xfrm>
            <a:off x="3572036" y="2723253"/>
            <a:ext cx="4955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</a:t>
            </a: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phút = 60 </a:t>
            </a: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giây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</a:t>
            </a:r>
            <a:r>
              <a:rPr lang="en-US" altLang="zh-CN" sz="4800" b="1" smtClean="0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phút</a:t>
            </a:r>
            <a:endParaRPr lang="en-US" altLang="zh-CN" sz="4800" b="1">
              <a:solidFill>
                <a:srgbClr val="3BA934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B3ACE747-FD0C-4C79-8375-80607427225E}"/>
              </a:ext>
            </a:extLst>
          </p:cNvPr>
          <p:cNvGrpSpPr/>
          <p:nvPr/>
        </p:nvGrpSpPr>
        <p:grpSpPr>
          <a:xfrm>
            <a:off x="8376444" y="1210669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xmlns="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xmlns="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xmlns="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xmlns="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xmlns="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xmlns="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853639" y="329885"/>
            <a:ext cx="1754174" cy="175417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816708" y="136338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3107782" y="271872"/>
            <a:ext cx="744504" cy="743664"/>
          </a:xfrm>
          <a:prstGeom prst="rect">
            <a:avLst/>
          </a:prstGeom>
        </p:spPr>
      </p:pic>
      <p:sp>
        <p:nvSpPr>
          <p:cNvPr id="35" name="文本框 23">
            <a:extLst>
              <a:ext uri="{FF2B5EF4-FFF2-40B4-BE49-F238E27FC236}">
                <a16:creationId xmlns:a16="http://schemas.microsoft.com/office/drawing/2014/main" xmlns="" id="{D02FE07E-37DC-46BD-AA22-7BF0E692A8D3}"/>
              </a:ext>
            </a:extLst>
          </p:cNvPr>
          <p:cNvSpPr txBox="1"/>
          <p:nvPr/>
        </p:nvSpPr>
        <p:spPr>
          <a:xfrm>
            <a:off x="3175441" y="2163664"/>
            <a:ext cx="597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mtClean="0">
                <a:ln w="2222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 là một đơn vị đo thời gian</a:t>
            </a:r>
            <a:endParaRPr kumimoji="0" lang="zh-CN" altLang="en-US" sz="32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220728" y="1612565"/>
            <a:ext cx="531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2B8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2B8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vị đo thời gian lớn hơn năm là gì?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2B800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10159108" y="2226164"/>
            <a:ext cx="1158581" cy="1767603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3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033594" y="2920286"/>
            <a:ext cx="5314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>
                <a:ln>
                  <a:noFill/>
                </a:ln>
                <a:solidFill>
                  <a:srgbClr val="0080C2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 kỉ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080C2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033594" y="4026556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2404323" y="4853368"/>
            <a:ext cx="1754174" cy="17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08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5442" y="0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Thế kỉ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385860" y="95594"/>
            <a:ext cx="744504" cy="7436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830996"/>
            <a:ext cx="12192000" cy="6027003"/>
            <a:chOff x="319314" y="830997"/>
            <a:chExt cx="11553372" cy="5874602"/>
          </a:xfrm>
        </p:grpSpPr>
        <p:sp>
          <p:nvSpPr>
            <p:cNvPr id="2" name="Flowchart: Off-page Connector 1"/>
            <p:cNvSpPr/>
            <p:nvPr/>
          </p:nvSpPr>
          <p:spPr>
            <a:xfrm flipV="1">
              <a:off x="319314" y="830997"/>
              <a:ext cx="11553372" cy="5874602"/>
            </a:xfrm>
            <a:prstGeom prst="flowChartOffpageConnector">
              <a:avLst/>
            </a:pr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lowchart: Off-page Connector 4"/>
            <p:cNvSpPr/>
            <p:nvPr/>
          </p:nvSpPr>
          <p:spPr>
            <a:xfrm flipV="1">
              <a:off x="435430" y="934852"/>
              <a:ext cx="11321142" cy="5654633"/>
            </a:xfrm>
            <a:prstGeom prst="flowChartOffpageConnector">
              <a:avLst/>
            </a:prstGeom>
            <a:noFill/>
            <a:ln w="76200">
              <a:solidFill>
                <a:srgbClr val="4631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196208" y="1395627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-661244" y="2626513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 đến năm 100 là thế kỉ một (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-396204" y="3335117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101 đến năm 200 là thế kỉ hai (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II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-334937" y="3948818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201 đến năm 300 là thế kỉ ba (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III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1291771" y="4627272"/>
            <a:ext cx="10580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…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19313" y="5118540"/>
            <a:ext cx="1155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1901 đến năm 2000 là thế kỉ hai mươi (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XX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-60348" y="5877458"/>
            <a:ext cx="124044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2001 đến năm 2100 là thế kỉ hai mươi mốt (</a:t>
            </a: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XXI</a:t>
            </a: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035" y="1395627"/>
            <a:ext cx="918124" cy="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1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xmlns="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xmlns="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xmlns="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xmlns="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xmlns="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xmlns="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xmlns="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xmlns="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xmlns="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xmlns="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xmlns="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xmlns="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xmlns="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xmlns="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xmlns="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xmlns="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xmlns="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xmlns="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8A67A953-7482-45F7-8EC9-5133283FFE0B}"/>
              </a:ext>
            </a:extLst>
          </p:cNvPr>
          <p:cNvSpPr txBox="1"/>
          <p:nvPr/>
        </p:nvSpPr>
        <p:spPr>
          <a:xfrm>
            <a:off x="1631751" y="1992549"/>
            <a:ext cx="4288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smtClean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2023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?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1C88D2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F9255F32-92C2-43CA-86DE-C298DDB1DA0A}"/>
              </a:ext>
            </a:extLst>
          </p:cNvPr>
          <p:cNvSpPr txBox="1"/>
          <p:nvPr/>
        </p:nvSpPr>
        <p:spPr>
          <a:xfrm>
            <a:off x="1827811" y="2000024"/>
            <a:ext cx="3896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2023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XXI.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24560" y="-44845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Thế kỉ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2194978" y="50749"/>
            <a:ext cx="744504" cy="7436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861654" y="3748980"/>
            <a:ext cx="1540194" cy="1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6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xmlns="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2522" y="2449337"/>
            <a:ext cx="7391690" cy="26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83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95" y="837412"/>
            <a:ext cx="1158340" cy="1341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1265" y="1031869"/>
            <a:ext cx="19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lang="en-US" sz="44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1932" y="1900483"/>
            <a:ext cx="5463431" cy="738664"/>
            <a:chOff x="627402" y="1346598"/>
            <a:chExt cx="5463431" cy="738664"/>
          </a:xfrm>
        </p:grpSpPr>
        <p:sp>
          <p:nvSpPr>
            <p:cNvPr id="8" name="TextBox 7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a) 1 phút =          giây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8119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7877" y="2669924"/>
            <a:ext cx="5463431" cy="738664"/>
            <a:chOff x="627402" y="1346598"/>
            <a:chExt cx="5463431" cy="738664"/>
          </a:xfrm>
        </p:grpSpPr>
        <p:sp>
          <p:nvSpPr>
            <p:cNvPr id="12" name="TextBox 11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 60 giây =         phút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67583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29182" y="1900482"/>
            <a:ext cx="5463431" cy="738664"/>
            <a:chOff x="627402" y="1346598"/>
            <a:chExt cx="5463431" cy="738664"/>
          </a:xfrm>
        </p:grpSpPr>
        <p:sp>
          <p:nvSpPr>
            <p:cNvPr id="15" name="TextBox 14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   3 phút =          giây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9370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74982" y="2665145"/>
            <a:ext cx="5463431" cy="738664"/>
            <a:chOff x="627402" y="1346598"/>
            <a:chExt cx="5463431" cy="738664"/>
          </a:xfrm>
        </p:grpSpPr>
        <p:sp>
          <p:nvSpPr>
            <p:cNvPr id="18" name="TextBox 17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180 giây =         phút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1983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554" y="3839202"/>
            <a:ext cx="5693754" cy="738664"/>
            <a:chOff x="627402" y="1346598"/>
            <a:chExt cx="5693754" cy="738664"/>
          </a:xfrm>
        </p:grpSpPr>
        <p:sp>
          <p:nvSpPr>
            <p:cNvPr id="21" name="TextBox 20"/>
            <p:cNvSpPr txBox="1"/>
            <p:nvPr/>
          </p:nvSpPr>
          <p:spPr>
            <a:xfrm>
              <a:off x="627402" y="1346598"/>
              <a:ext cx="56937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) 1 thế kỉ =          năm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755522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0895" y="4758632"/>
            <a:ext cx="5463431" cy="738664"/>
            <a:chOff x="627402" y="1346598"/>
            <a:chExt cx="5463431" cy="738664"/>
          </a:xfrm>
        </p:grpSpPr>
        <p:sp>
          <p:nvSpPr>
            <p:cNvPr id="24" name="TextBox 23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100 năm =         thế kỉ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398213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8932" y="3795012"/>
            <a:ext cx="5693754" cy="738664"/>
            <a:chOff x="627402" y="1346598"/>
            <a:chExt cx="5693754" cy="738664"/>
          </a:xfrm>
        </p:grpSpPr>
        <p:sp>
          <p:nvSpPr>
            <p:cNvPr id="27" name="TextBox 26"/>
            <p:cNvSpPr txBox="1"/>
            <p:nvPr/>
          </p:nvSpPr>
          <p:spPr>
            <a:xfrm>
              <a:off x="627402" y="1346598"/>
              <a:ext cx="56937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   4 thế kỉ =          năm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690207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31643" y="4714442"/>
            <a:ext cx="5463431" cy="738664"/>
            <a:chOff x="627402" y="1346598"/>
            <a:chExt cx="5463431" cy="738664"/>
          </a:xfrm>
        </p:grpSpPr>
        <p:sp>
          <p:nvSpPr>
            <p:cNvPr id="30" name="TextBox 29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00 năm =         thế kỉ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42433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3346066" y="1995767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6</a:t>
            </a:r>
            <a:r>
              <a:rPr lang="en-US" sz="4000" b="1" smtClean="0">
                <a:solidFill>
                  <a:srgbClr val="FF0000"/>
                </a:solidFill>
              </a:rPr>
              <a:t>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33003" y="2775847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877950" y="1998888"/>
            <a:ext cx="1036758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180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945025" y="2763487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3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84384" y="3927683"/>
            <a:ext cx="1036758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45674" y="4855846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176088" y="3895775"/>
            <a:ext cx="1036758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4</a:t>
            </a:r>
            <a:r>
              <a:rPr lang="en-US" sz="4000" b="1" smtClean="0">
                <a:solidFill>
                  <a:srgbClr val="FF0000"/>
                </a:solidFill>
              </a:rPr>
              <a:t>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166406" y="4802842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4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556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999362" y="729149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6194" y="739404"/>
            <a:ext cx="9426240" cy="12003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sinh của mỗi nhân vật lịch sử dưới đây thuộc thế kỉ nào?</a:t>
            </a:r>
            <a:endParaRPr lang="en-US" sz="36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6031" y="2385270"/>
            <a:ext cx="2723556" cy="1132323"/>
            <a:chOff x="646661" y="2319945"/>
            <a:chExt cx="3173124" cy="1129886"/>
          </a:xfrm>
        </p:grpSpPr>
        <p:sp>
          <p:nvSpPr>
            <p:cNvPr id="9" name="Rectangle: Rounded Corners 24">
              <a:extLst>
                <a:ext uri="{FF2B5EF4-FFF2-40B4-BE49-F238E27FC236}">
                  <a16:creationId xmlns:a16="http://schemas.microsoft.com/office/drawing/2014/main" xmlns="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Trần Hưng Đạo sinh năm 1228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07836" y="2393426"/>
            <a:ext cx="2723556" cy="1132323"/>
            <a:chOff x="646661" y="2319945"/>
            <a:chExt cx="3173124" cy="1129886"/>
          </a:xfrm>
        </p:grpSpPr>
        <p:sp>
          <p:nvSpPr>
            <p:cNvPr id="17" name="Rectangle: Rounded Corners 24">
              <a:extLst>
                <a:ext uri="{FF2B5EF4-FFF2-40B4-BE49-F238E27FC236}">
                  <a16:creationId xmlns:a16="http://schemas.microsoft.com/office/drawing/2014/main" xmlns="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Nguyễn Trãi sinh năm 1380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86578" y="2419552"/>
            <a:ext cx="2723556" cy="1132323"/>
            <a:chOff x="646661" y="2319945"/>
            <a:chExt cx="3173124" cy="1129886"/>
          </a:xfrm>
        </p:grpSpPr>
        <p:sp>
          <p:nvSpPr>
            <p:cNvPr id="20" name="Rectangle: Rounded Corners 24">
              <a:extLst>
                <a:ext uri="{FF2B5EF4-FFF2-40B4-BE49-F238E27FC236}">
                  <a16:creationId xmlns:a16="http://schemas.microsoft.com/office/drawing/2014/main" xmlns="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Phan Bội Châu sinh năm 1867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76274" y="2414306"/>
            <a:ext cx="2723556" cy="1132323"/>
            <a:chOff x="646661" y="2319945"/>
            <a:chExt cx="3173124" cy="1129886"/>
          </a:xfrm>
        </p:grpSpPr>
        <p:sp>
          <p:nvSpPr>
            <p:cNvPr id="23" name="Rectangle: Rounded Corners 24">
              <a:extLst>
                <a:ext uri="{FF2B5EF4-FFF2-40B4-BE49-F238E27FC236}">
                  <a16:creationId xmlns:a16="http://schemas.microsoft.com/office/drawing/2014/main" xmlns="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Đinh Bộ Lĩnh sinh năm 924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914246" y="4818731"/>
            <a:ext cx="2723556" cy="836023"/>
            <a:chOff x="222066" y="4833257"/>
            <a:chExt cx="2723556" cy="836023"/>
          </a:xfrm>
        </p:grpSpPr>
        <p:sp>
          <p:nvSpPr>
            <p:cNvPr id="26" name="Flowchart: Terminator 25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Thế kỉ XIV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28505" y="4818731"/>
            <a:ext cx="2723556" cy="836023"/>
            <a:chOff x="222066" y="4833257"/>
            <a:chExt cx="2723556" cy="836023"/>
          </a:xfrm>
        </p:grpSpPr>
        <p:sp>
          <p:nvSpPr>
            <p:cNvPr id="30" name="Flowchart: Terminator 29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Thế kỉ X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47449" y="4833257"/>
            <a:ext cx="2723556" cy="836023"/>
            <a:chOff x="222066" y="4833257"/>
            <a:chExt cx="2723556" cy="836023"/>
          </a:xfrm>
        </p:grpSpPr>
        <p:sp>
          <p:nvSpPr>
            <p:cNvPr id="33" name="Flowchart: Terminator 32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Thế kỉ XIII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2066" y="4833257"/>
            <a:ext cx="2723556" cy="836023"/>
            <a:chOff x="222066" y="4833257"/>
            <a:chExt cx="2723556" cy="836023"/>
          </a:xfrm>
        </p:grpSpPr>
        <p:sp>
          <p:nvSpPr>
            <p:cNvPr id="36" name="Flowchart: Terminator 35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Thế kỉ XIX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41" name="Straight Arrow Connector 40"/>
          <p:cNvCxnSpPr>
            <a:stCxn id="9" idx="2"/>
            <a:endCxn id="33" idx="0"/>
          </p:cNvCxnSpPr>
          <p:nvPr/>
        </p:nvCxnSpPr>
        <p:spPr>
          <a:xfrm>
            <a:off x="1880444" y="3517593"/>
            <a:ext cx="5581086" cy="13156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94938" y="3527374"/>
            <a:ext cx="5581086" cy="13156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6" idx="0"/>
          </p:cNvCxnSpPr>
          <p:nvPr/>
        </p:nvCxnSpPr>
        <p:spPr>
          <a:xfrm flipH="1">
            <a:off x="1636147" y="3539625"/>
            <a:ext cx="5700062" cy="1293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690014" y="3534789"/>
            <a:ext cx="5700062" cy="1293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617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1136468"/>
            <a:ext cx="5064942" cy="33766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25285" y="4754985"/>
            <a:ext cx="5064942" cy="1132323"/>
            <a:chOff x="646661" y="2319945"/>
            <a:chExt cx="3173124" cy="1129886"/>
          </a:xfrm>
        </p:grpSpPr>
        <p:sp>
          <p:nvSpPr>
            <p:cNvPr id="7" name="Rectangle: Rounded Corners 24">
              <a:extLst>
                <a:ext uri="{FF2B5EF4-FFF2-40B4-BE49-F238E27FC236}">
                  <a16:creationId xmlns:a16="http://schemas.microsoft.com/office/drawing/2014/main" xmlns="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1074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Cambria" panose="02040503050406030204" pitchFamily="18" charset="0"/>
                </a:rPr>
                <a:t>Trần Hưng Đạo – một vị tướng thời Trần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01" y="1511769"/>
            <a:ext cx="5330954" cy="300132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85501" y="4754985"/>
            <a:ext cx="5478509" cy="1685004"/>
            <a:chOff x="646661" y="2319945"/>
            <a:chExt cx="3173124" cy="1286867"/>
          </a:xfrm>
        </p:grpSpPr>
        <p:sp>
          <p:nvSpPr>
            <p:cNvPr id="11" name="Rectangle: Rounded Corners 24">
              <a:extLst>
                <a:ext uri="{FF2B5EF4-FFF2-40B4-BE49-F238E27FC236}">
                  <a16:creationId xmlns:a16="http://schemas.microsoft.com/office/drawing/2014/main" xmlns="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1252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Nguyễn Trãi – </a:t>
              </a:r>
              <a:r>
                <a:rPr lang="vi-VN" sz="2800" b="1">
                  <a:latin typeface="Cambria" panose="02040503050406030204" pitchFamily="18" charset="0"/>
                  <a:ea typeface="Cambria" panose="02040503050406030204" pitchFamily="18" charset="0"/>
                </a:rPr>
                <a:t>Một nhà quân sự nổi tiếng có công sáng lập ra nhà Hậu Lê và cũng là nhà thơ lớn.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8230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30" y="1043911"/>
            <a:ext cx="2876959" cy="40642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4459" y="5257517"/>
            <a:ext cx="4953006" cy="1134619"/>
            <a:chOff x="591866" y="2319945"/>
            <a:chExt cx="3422161" cy="1132177"/>
          </a:xfrm>
        </p:grpSpPr>
        <p:sp>
          <p:nvSpPr>
            <p:cNvPr id="7" name="Rectangle: Rounded Corners 24">
              <a:extLst>
                <a:ext uri="{FF2B5EF4-FFF2-40B4-BE49-F238E27FC236}">
                  <a16:creationId xmlns:a16="http://schemas.microsoft.com/office/drawing/2014/main" xmlns="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32707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C27FD4D-74EC-22C5-C8C7-026E41DB7F45}"/>
                </a:ext>
              </a:extLst>
            </p:cNvPr>
            <p:cNvSpPr txBox="1"/>
            <p:nvPr/>
          </p:nvSpPr>
          <p:spPr>
            <a:xfrm>
              <a:off x="591866" y="2328085"/>
              <a:ext cx="3422161" cy="112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smtClean="0">
                  <a:latin typeface="Cambria" panose="02040503050406030204" pitchFamily="18" charset="0"/>
                </a:rPr>
                <a:t>Phan Bội Châu – người tiên phong tư tưởng chống Pháp không theo phong kiến.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356" y="1043911"/>
            <a:ext cx="4195639" cy="405328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97672" y="5265675"/>
            <a:ext cx="4953006" cy="1132323"/>
            <a:chOff x="591866" y="2319945"/>
            <a:chExt cx="3422161" cy="1129886"/>
          </a:xfrm>
        </p:grpSpPr>
        <p:sp>
          <p:nvSpPr>
            <p:cNvPr id="12" name="Rectangle: Rounded Corners 24">
              <a:extLst>
                <a:ext uri="{FF2B5EF4-FFF2-40B4-BE49-F238E27FC236}">
                  <a16:creationId xmlns:a16="http://schemas.microsoft.com/office/drawing/2014/main" xmlns="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32707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C27FD4D-74EC-22C5-C8C7-026E41DB7F45}"/>
                </a:ext>
              </a:extLst>
            </p:cNvPr>
            <p:cNvSpPr txBox="1"/>
            <p:nvPr/>
          </p:nvSpPr>
          <p:spPr>
            <a:xfrm>
              <a:off x="591866" y="2328085"/>
              <a:ext cx="3422161" cy="952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Đinh Bộ Lĩnh– người dẹp loạn 12 sứ quân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535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56" y="857667"/>
            <a:ext cx="7206214" cy="1508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771" y="2103125"/>
            <a:ext cx="1062010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vi-VN" sz="3800" b="1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800" b="1">
                <a:latin typeface="Cambria" panose="02040503050406030204" pitchFamily="18" charset="0"/>
                <a:ea typeface="Cambria" panose="02040503050406030204" pitchFamily="18" charset="0"/>
              </a:rPr>
              <a:t>Làm quen với các đơn vị thời gian, giây, thế </a:t>
            </a:r>
            <a:r>
              <a:rPr lang="en-US" sz="3800" b="1" smtClean="0">
                <a:latin typeface="Cambria" panose="02040503050406030204" pitchFamily="18" charset="0"/>
                <a:ea typeface="Cambria" panose="02040503050406030204" pitchFamily="18" charset="0"/>
              </a:rPr>
              <a:t>kỉ.</a:t>
            </a:r>
            <a:endParaRPr lang="en-US" sz="38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800" b="1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800" b="1">
                <a:latin typeface="Cambria" panose="02040503050406030204" pitchFamily="18" charset="0"/>
                <a:ea typeface="Cambria" panose="02040503050406030204" pitchFamily="18" charset="0"/>
              </a:rPr>
              <a:t>Chuyển đổi và tính toán với đơn vị thời gian đã học</a:t>
            </a:r>
          </a:p>
          <a:p>
            <a:pPr algn="just"/>
            <a:r>
              <a:rPr lang="vi-VN" sz="3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3800" b="1">
                <a:latin typeface="Cambria" panose="02040503050406030204" pitchFamily="18" charset="0"/>
                <a:ea typeface="Cambria" panose="02040503050406030204" pitchFamily="18" charset="0"/>
              </a:rPr>
              <a:t>năng lực tư duy, lập luận toán học, giải quyết vấn đề, giao tiếp hợp tác.</a:t>
            </a:r>
            <a:endParaRPr lang="en-US" sz="38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vi-VN" sz="3800" b="1">
                <a:latin typeface="Cambria" panose="02040503050406030204" pitchFamily="18" charset="0"/>
                <a:ea typeface="Cambria" panose="02040503050406030204" pitchFamily="18" charset="0"/>
              </a:rPr>
              <a:t>chăm chỉ, trách nhiệm.</a:t>
            </a:r>
            <a:endParaRPr lang="en-US" sz="3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089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0" y="2755702"/>
            <a:ext cx="5600541" cy="3338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80" y="997176"/>
            <a:ext cx="1158340" cy="1347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0919" y="776094"/>
            <a:ext cx="9986037" cy="175432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1900 là năm Canh Tý. Cứ 60 năm thì lại có một năm Canh Tý. Hỏi năm Canh Tý tiếp theo thuộc thế kỉ nào?</a:t>
            </a:r>
            <a:endParaRPr lang="en-US" sz="36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1" y="2831123"/>
            <a:ext cx="5805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/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Năm Canh Tý tiếp theo là:</a:t>
            </a:r>
          </a:p>
          <a:p>
            <a:pPr algn="ctr"/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1900 + 60 = 1960</a:t>
            </a:r>
          </a:p>
          <a:p>
            <a:pPr algn="ctr"/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Vậy năm Canh Tý tiếp theo thuộc thế kỉ </a:t>
            </a:r>
            <a:r>
              <a:rPr lang="en-US" sz="36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XX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335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4E24D80-9A2F-4F44-AE81-CFAF85898F7F}"/>
              </a:ext>
            </a:extLst>
          </p:cNvPr>
          <p:cNvSpPr txBox="1"/>
          <p:nvPr/>
        </p:nvSpPr>
        <p:spPr>
          <a:xfrm rot="16200000">
            <a:off x="5459567" y="779618"/>
            <a:ext cx="1015663" cy="25337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sp>
        <p:nvSpPr>
          <p:cNvPr id="18" name="文本框 24">
            <a:extLst>
              <a:ext uri="{FF2B5EF4-FFF2-40B4-BE49-F238E27FC236}">
                <a16:creationId xmlns:a16="http://schemas.microsoft.com/office/drawing/2014/main" xmlns="" id="{535CEDCB-30AD-49FC-A03B-73EC17893E67}"/>
              </a:ext>
            </a:extLst>
          </p:cNvPr>
          <p:cNvSpPr txBox="1"/>
          <p:nvPr/>
        </p:nvSpPr>
        <p:spPr>
          <a:xfrm>
            <a:off x="3967790" y="2413284"/>
            <a:ext cx="5447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146190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1B83C3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1B83C3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>
              <a:ln>
                <a:noFill/>
              </a:ln>
              <a:solidFill>
                <a:srgbClr val="0B3651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17957" y="2336853"/>
            <a:ext cx="860202" cy="860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43170" y="3085599"/>
            <a:ext cx="860202" cy="8602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51332" y="3834345"/>
            <a:ext cx="860202" cy="8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589060"/>
            <a:ext cx="6233507" cy="62335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552374" y="195469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4061291" y="-61490"/>
            <a:ext cx="987676" cy="10942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E89617BE-AB2D-4FEB-9247-E266B1C66281}"/>
              </a:ext>
            </a:extLst>
          </p:cNvPr>
          <p:cNvSpPr txBox="1"/>
          <p:nvPr/>
        </p:nvSpPr>
        <p:spPr>
          <a:xfrm>
            <a:off x="5991619" y="1589060"/>
            <a:ext cx="5368520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EF874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Xem lại bài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1" y="2162826"/>
            <a:ext cx="778774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sp>
        <p:nvSpPr>
          <p:cNvPr id="19" name="文本框 11">
            <a:extLst>
              <a:ext uri="{FF2B5EF4-FFF2-40B4-BE49-F238E27FC236}">
                <a16:creationId xmlns:a16="http://schemas.microsoft.com/office/drawing/2014/main" xmlns="" id="{E89617BE-AB2D-4FEB-9247-E266B1C66281}"/>
              </a:ext>
            </a:extLst>
          </p:cNvPr>
          <p:cNvSpPr txBox="1"/>
          <p:nvPr/>
        </p:nvSpPr>
        <p:spPr>
          <a:xfrm>
            <a:off x="5991618" y="2494101"/>
            <a:ext cx="6452825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EF874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 ghi nhớ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1">
            <a:extLst>
              <a:ext uri="{FF2B5EF4-FFF2-40B4-BE49-F238E27FC236}">
                <a16:creationId xmlns:a16="http://schemas.microsoft.com/office/drawing/2014/main" xmlns="" id="{E89617BE-AB2D-4FEB-9247-E266B1C66281}"/>
              </a:ext>
            </a:extLst>
          </p:cNvPr>
          <p:cNvSpPr txBox="1"/>
          <p:nvPr/>
        </p:nvSpPr>
        <p:spPr>
          <a:xfrm>
            <a:off x="5991301" y="3520044"/>
            <a:ext cx="645282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EF874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Chuẩn bị bài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EF874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Luyện </a:t>
            </a: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EF874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tập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88741" y="1688405"/>
            <a:ext cx="767388" cy="766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260" y="2505954"/>
            <a:ext cx="767388" cy="766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564" y="3526891"/>
            <a:ext cx="767388" cy="766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791" y="570896"/>
            <a:ext cx="4292246" cy="19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99109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2900" y="2701835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390" y="556389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796BD4E-982C-4898-ADF0-C7D6293F8029}"/>
              </a:ext>
            </a:extLst>
          </p:cNvPr>
          <p:cNvGrpSpPr/>
          <p:nvPr/>
        </p:nvGrpSpPr>
        <p:grpSpPr>
          <a:xfrm>
            <a:off x="7434136" y="760335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B0604020202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xmlns="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xmlns="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xmlns="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xmlns="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4C65C459-9199-4298-A044-9D7EDA28C431}"/>
              </a:ext>
            </a:extLst>
          </p:cNvPr>
          <p:cNvGrpSpPr/>
          <p:nvPr/>
        </p:nvGrpSpPr>
        <p:grpSpPr>
          <a:xfrm rot="406819" flipH="1">
            <a:off x="4527688" y="2161252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xmlns="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xmlns="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xmlns="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xmlns="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xmlns="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:a16="http://schemas.microsoft.com/office/drawing/2014/main" xmlns="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:a16="http://schemas.microsoft.com/office/drawing/2014/main" xmlns="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:a16="http://schemas.microsoft.com/office/drawing/2014/main" xmlns="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:a16="http://schemas.microsoft.com/office/drawing/2014/main" xmlns="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:a16="http://schemas.microsoft.com/office/drawing/2014/main" xmlns="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5120" y="2354186"/>
            <a:ext cx="7699991" cy="21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xmlns="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810" y="2429692"/>
            <a:ext cx="7307719" cy="28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611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 em đồng hồ chỉ mấy giờ?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25719" y="5314667"/>
            <a:ext cx="62489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 15 giờ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 vui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328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giờ hoặc 15 giờ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6200000">
              <a:off x="4041340" y="2841700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406923" y="3266067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9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0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8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9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0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1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2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3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4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5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463640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8" grpId="0" animBg="1"/>
      <p:bldP spid="29" grpId="0" animBg="1"/>
      <p:bldP spid="30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 em đồng hồ chỉ mấy giờ?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6172" y="5319651"/>
            <a:ext cx="6901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 8 giờ rưỡi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 vui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giờ rưỡi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giờ 30 phút</a:t>
            </a:r>
          </a:p>
        </p:txBody>
      </p: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8" name="Right Arrow 27"/>
            <p:cNvSpPr/>
            <p:nvPr/>
          </p:nvSpPr>
          <p:spPr>
            <a:xfrm rot="5400000" flipV="1">
              <a:off x="4053198" y="3627472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rot="10050620">
              <a:off x="3877017" y="334925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2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5804706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5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9721257" y="2316130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 em đồng hồ chỉ mấy giờ?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7337" y="5319651"/>
            <a:ext cx="83384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 mấy phút nữa thì</a:t>
            </a: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 13 giờ?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 vui</a:t>
              </a: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82232" y="4486562"/>
            <a:ext cx="377520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giờ 55 phút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 giờ kém 5 phút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9" name="Right Arrow 28"/>
            <p:cNvSpPr/>
            <p:nvPr/>
          </p:nvSpPr>
          <p:spPr>
            <a:xfrm rot="14305034" flipV="1">
              <a:off x="3856822" y="2944078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17811555">
              <a:off x="4230917" y="302188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0632495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6" grpId="0" animBg="1"/>
      <p:bldP spid="25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xmlns="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9019" y="2441446"/>
            <a:ext cx="7155809" cy="27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2899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1224313"/>
            <a:ext cx="7354389" cy="51596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44591" y="1224313"/>
            <a:ext cx="3892723" cy="1117575"/>
            <a:chOff x="849094" y="621121"/>
            <a:chExt cx="10515592" cy="1117575"/>
          </a:xfrm>
        </p:grpSpPr>
        <p:sp>
          <p:nvSpPr>
            <p:cNvPr id="7" name="Hình chữ nhật: Góc Tròn 12">
              <a:extLst>
                <a:ext uri="{FF2B5EF4-FFF2-40B4-BE49-F238E27FC236}">
                  <a16:creationId xmlns:a16="http://schemas.microsoft.com/office/drawing/2014/main" xmlns="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72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7688" y="699499"/>
              <a:ext cx="1005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Tranh vẽ gì?</a:t>
              </a:r>
              <a:endParaRPr lang="en-US" sz="4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2939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0" y="1204758"/>
            <a:ext cx="5474366" cy="51988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4305034" flipV="1">
            <a:off x="2190104" y="3080056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đi từ một số đến số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 liền hết 1 giờ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4043" y="320250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 đi từ một vạch đến vạch tiếp liền hết 1 phút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3823" y="4695314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giờ = 60 phút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2161" y="-12076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9847906">
            <a:off x="3052879" y="3313488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ight Arrow 26"/>
          <p:cNvSpPr/>
          <p:nvPr/>
        </p:nvSpPr>
        <p:spPr>
          <a:xfrm rot="18818431">
            <a:off x="3009061" y="3184334"/>
            <a:ext cx="918038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 rot="14638957" flipV="1">
            <a:off x="2283400" y="3004798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11575" y="3511118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5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6" grpId="0"/>
      <p:bldP spid="17" grpId="0"/>
      <p:bldP spid="18" grpId="0" animBg="1"/>
      <p:bldP spid="19" grpId="0"/>
      <p:bldP spid="25" grpId="0" animBg="1"/>
      <p:bldP spid="27" grpId="0" animBg="1"/>
      <p:bldP spid="27" grpId="1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751</Words>
  <Application>Microsoft Office PowerPoint</Application>
  <PresentationFormat>Widescreen</PresentationFormat>
  <Paragraphs>149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方正喵呜体</vt:lpstr>
      <vt:lpstr>等线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</cp:keywords>
  <cp:lastModifiedBy>Admin</cp:lastModifiedBy>
  <cp:revision>27</cp:revision>
  <dcterms:created xsi:type="dcterms:W3CDTF">2023-09-21T14:28:33Z</dcterms:created>
  <dcterms:modified xsi:type="dcterms:W3CDTF">2023-10-01T01:35:27Z</dcterms:modified>
</cp:coreProperties>
</file>