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9" r:id="rId3"/>
    <p:sldId id="258" r:id="rId4"/>
    <p:sldId id="260" r:id="rId5"/>
    <p:sldId id="261" r:id="rId6"/>
    <p:sldId id="262" r:id="rId7"/>
    <p:sldId id="263" r:id="rId8"/>
    <p:sldId id="264" r:id="rId9"/>
    <p:sldId id="266" r:id="rId10"/>
    <p:sldId id="267" r:id="rId11"/>
    <p:sldId id="268" r:id="rId12"/>
    <p:sldId id="269" r:id="rId13"/>
    <p:sldId id="270" r:id="rId14"/>
    <p:sldId id="271"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9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93DE7-C5A3-4667-B9C3-3489F06D475D}"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E20EF-364E-457A-ACF3-C7A69DB93A1F}" type="slidenum">
              <a:rPr lang="en-US" smtClean="0"/>
              <a:t>‹#›</a:t>
            </a:fld>
            <a:endParaRPr lang="en-US"/>
          </a:p>
        </p:txBody>
      </p:sp>
    </p:spTree>
    <p:extLst>
      <p:ext uri="{BB962C8B-B14F-4D97-AF65-F5344CB8AC3E}">
        <p14:creationId xmlns:p14="http://schemas.microsoft.com/office/powerpoint/2010/main" val="399839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7166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9812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1223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9444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2428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237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4980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6030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294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6320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735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534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9074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3731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027394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244086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364944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7838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0512BE-9A14-404C-A93C-F9F8C79CA7A0}"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557187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0512BE-9A14-404C-A93C-F9F8C79CA7A0}"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3627258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0512BE-9A14-404C-A93C-F9F8C79CA7A0}" type="datetimeFigureOut">
              <a:rPr lang="en-US" smtClean="0"/>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700546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0512BE-9A14-404C-A93C-F9F8C79CA7A0}" type="datetimeFigureOut">
              <a:rPr lang="en-US" smtClean="0"/>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00522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0512BE-9A14-404C-A93C-F9F8C79CA7A0}" type="datetimeFigureOut">
              <a:rPr lang="en-US" smtClean="0"/>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25712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0512BE-9A14-404C-A93C-F9F8C79CA7A0}"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705878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0512BE-9A14-404C-A93C-F9F8C79CA7A0}"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82363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512BE-9A14-404C-A93C-F9F8C79CA7A0}" type="datetimeFigureOut">
              <a:rPr lang="en-US" smtClean="0"/>
              <a:t>11/21/2022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ABBF8-EF04-4EA8-807B-C5CEBDE3700A}" type="slidenum">
              <a:rPr lang="en-US" smtClean="0"/>
              <a:t>‹#›</a:t>
            </a:fld>
            <a:endParaRPr lang="en-US"/>
          </a:p>
        </p:txBody>
      </p:sp>
    </p:spTree>
    <p:extLst>
      <p:ext uri="{BB962C8B-B14F-4D97-AF65-F5344CB8AC3E}">
        <p14:creationId xmlns:p14="http://schemas.microsoft.com/office/powerpoint/2010/main" val="2235707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audio" Target="../media/audio4.wav"/><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png"/><Relationship Id="rId10" Type="http://schemas.openxmlformats.org/officeDocument/2006/relationships/audio" Target="NULL"/><Relationship Id="rId4" Type="http://schemas.openxmlformats.org/officeDocument/2006/relationships/audio" Target="../media/audio1.wav"/><Relationship Id="rId9" Type="http://schemas.openxmlformats.org/officeDocument/2006/relationships/audio" Target="NULL"/></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7.emf"/></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NULL"/><Relationship Id="rId4" Type="http://schemas.openxmlformats.org/officeDocument/2006/relationships/audio" Target="../media/audio3.wav"/><Relationship Id="rId9" Type="http://schemas.openxmlformats.org/officeDocument/2006/relationships/audio"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4">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grpSp>
        <p:nvGrpSpPr>
          <p:cNvPr id="32" name="Group 31">
            <a:extLst>
              <a:ext uri="{FF2B5EF4-FFF2-40B4-BE49-F238E27FC236}">
                <a16:creationId xmlns:a16="http://schemas.microsoft.com/office/drawing/2014/main" id="{D4BAB02F-D372-431D-9257-4660723598F1}"/>
              </a:ext>
            </a:extLst>
          </p:cNvPr>
          <p:cNvGrpSpPr/>
          <p:nvPr/>
        </p:nvGrpSpPr>
        <p:grpSpPr>
          <a:xfrm>
            <a:off x="6096000" y="1978973"/>
            <a:ext cx="4299787" cy="741676"/>
            <a:chOff x="2769991" y="1749601"/>
            <a:chExt cx="3029331" cy="741676"/>
          </a:xfrm>
        </p:grpSpPr>
        <p:sp>
          <p:nvSpPr>
            <p:cNvPr id="33" name="矩形: 圆角 10">
              <a:extLst>
                <a:ext uri="{FF2B5EF4-FFF2-40B4-BE49-F238E27FC236}">
                  <a16:creationId xmlns:a16="http://schemas.microsoft.com/office/drawing/2014/main"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TextBox 33">
              <a:extLst>
                <a:ext uri="{FF2B5EF4-FFF2-40B4-BE49-F238E27FC236}">
                  <a16:creationId xmlns:a16="http://schemas.microsoft.com/office/drawing/2014/main"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LNTH-Kids  Chinese Font 1" panose="02010600030101010101" pitchFamily="2" charset="-128"/>
                  <a:ea typeface="LNTH-Kids  Chinese Font 1" panose="02010600030101010101" pitchFamily="2" charset="-128"/>
                  <a:cs typeface="+mn-cs"/>
                </a:rPr>
                <a:t>TIẾNG VIỆT</a:t>
              </a:r>
            </a:p>
          </p:txBody>
        </p:sp>
      </p:grpSp>
      <p:sp>
        <p:nvSpPr>
          <p:cNvPr id="35" name="TextBox 34">
            <a:extLst>
              <a:ext uri="{FF2B5EF4-FFF2-40B4-BE49-F238E27FC236}">
                <a16:creationId xmlns:a16="http://schemas.microsoft.com/office/drawing/2014/main" id="{C798B558-AE05-4ADE-83C6-D5D272A110E8}"/>
              </a:ext>
            </a:extLst>
          </p:cNvPr>
          <p:cNvSpPr txBox="1"/>
          <p:nvPr/>
        </p:nvSpPr>
        <p:spPr>
          <a:xfrm>
            <a:off x="6032780" y="2911813"/>
            <a:ext cx="44262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B207B0"/>
                </a:solidFill>
                <a:effectLst/>
                <a:uLnTx/>
                <a:uFillTx/>
                <a:latin typeface="SVN-Redressed" panose="02040603050506020204" pitchFamily="18" charset="0"/>
              </a:rPr>
              <a:t>Bài</a:t>
            </a:r>
            <a:r>
              <a:rPr kumimoji="0" lang="en-US" sz="5400" b="1" i="0" u="none" strike="noStrike" kern="1200" cap="none" spc="0" normalizeH="0" baseline="0" noProof="0" dirty="0">
                <a:ln>
                  <a:noFill/>
                </a:ln>
                <a:solidFill>
                  <a:srgbClr val="B207B0"/>
                </a:solidFill>
                <a:effectLst/>
                <a:uLnTx/>
                <a:uFillTx/>
                <a:latin typeface="SVN-Redressed" panose="02040603050506020204" pitchFamily="18" charset="0"/>
              </a:rPr>
              <a:t> </a:t>
            </a:r>
            <a:r>
              <a:rPr kumimoji="0" lang="en-US" sz="5400" b="1" i="0" u="none" strike="noStrike" kern="1200" cap="none" spc="0" normalizeH="0" baseline="0" noProof="0" dirty="0" smtClean="0">
                <a:ln>
                  <a:noFill/>
                </a:ln>
                <a:solidFill>
                  <a:srgbClr val="B207B0"/>
                </a:solidFill>
                <a:effectLst/>
                <a:uLnTx/>
                <a:uFillTx/>
                <a:latin typeface="SVN-Redressed" panose="02040603050506020204" pitchFamily="18" charset="0"/>
              </a:rPr>
              <a:t>24 </a:t>
            </a:r>
            <a:r>
              <a:rPr kumimoji="0" lang="en-US" sz="5400" b="1" i="0" u="none" strike="noStrike" kern="1200" cap="none" spc="0" normalizeH="0" baseline="0" noProof="0" dirty="0">
                <a:ln>
                  <a:noFill/>
                </a:ln>
                <a:solidFill>
                  <a:srgbClr val="B207B0"/>
                </a:solidFill>
                <a:effectLst/>
                <a:uLnTx/>
                <a:uFillTx/>
                <a:latin typeface="SVN-Redressed" panose="02040603050506020204" pitchFamily="18" charset="0"/>
              </a:rPr>
              <a:t>– </a:t>
            </a:r>
            <a:r>
              <a:rPr kumimoji="0" lang="en-US" sz="5400" b="1" i="0" u="none" strike="noStrike" kern="1200" cap="none" spc="0" normalizeH="0" baseline="0" noProof="0" dirty="0" err="1">
                <a:ln>
                  <a:noFill/>
                </a:ln>
                <a:solidFill>
                  <a:srgbClr val="B207B0"/>
                </a:solidFill>
                <a:effectLst/>
                <a:uLnTx/>
                <a:uFillTx/>
                <a:latin typeface="SVN-Redressed" panose="02040603050506020204" pitchFamily="18" charset="0"/>
              </a:rPr>
              <a:t>Tiết</a:t>
            </a:r>
            <a:r>
              <a:rPr kumimoji="0" lang="en-US" sz="5400" b="1" i="0" u="none" strike="noStrike" kern="1200" cap="none" spc="0" normalizeH="0" baseline="0" noProof="0" dirty="0">
                <a:ln>
                  <a:noFill/>
                </a:ln>
                <a:solidFill>
                  <a:srgbClr val="B207B0"/>
                </a:solidFill>
                <a:effectLst/>
                <a:uLnTx/>
                <a:uFillTx/>
                <a:latin typeface="SVN-Redressed" panose="02040603050506020204" pitchFamily="18" charset="0"/>
              </a:rPr>
              <a:t> </a:t>
            </a:r>
            <a:r>
              <a:rPr lang="en-US" sz="5400" b="1" dirty="0">
                <a:solidFill>
                  <a:srgbClr val="B207B0"/>
                </a:solidFill>
                <a:latin typeface="SVN-Redressed" panose="02040603050506020204" pitchFamily="18" charset="0"/>
              </a:rPr>
              <a:t>4</a:t>
            </a:r>
            <a:r>
              <a:rPr kumimoji="0" lang="en-US" sz="5400" b="1" i="0" u="none" strike="noStrike" kern="1200" cap="none" spc="0" normalizeH="0" baseline="0" noProof="0" dirty="0">
                <a:ln>
                  <a:noFill/>
                </a:ln>
                <a:solidFill>
                  <a:srgbClr val="B207B0"/>
                </a:solidFill>
                <a:effectLst/>
                <a:uLnTx/>
                <a:uFillTx/>
                <a:latin typeface="SVN-Redressed" panose="02040603050506020204" pitchFamily="18" charset="0"/>
              </a:rPr>
              <a:t> </a:t>
            </a:r>
          </a:p>
        </p:txBody>
      </p:sp>
      <p:sp>
        <p:nvSpPr>
          <p:cNvPr id="2" name="TextBox 1"/>
          <p:cNvSpPr txBox="1"/>
          <p:nvPr/>
        </p:nvSpPr>
        <p:spPr>
          <a:xfrm>
            <a:off x="5165473" y="4026307"/>
            <a:ext cx="6524863" cy="646331"/>
          </a:xfrm>
          <a:prstGeom prst="rect">
            <a:avLst/>
          </a:prstGeom>
          <a:noFill/>
        </p:spPr>
        <p:txBody>
          <a:bodyPr wrap="non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VIẾT ĐOẠN VĂN TẢ ĐỒ VẬT</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982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21" presetClass="entr" presetSubtype="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500"/>
                                        <p:tgtEl>
                                          <p:spTgt spid="23"/>
                                        </p:tgtEl>
                                      </p:cBhvr>
                                    </p:animEffect>
                                  </p:childTnLst>
                                </p:cTn>
                              </p:par>
                              <p:par>
                                <p:cTn id="29" presetID="21" presetClass="entr" presetSubtype="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heel(1)">
                                      <p:cBhvr>
                                        <p:cTn id="31" dur="500"/>
                                        <p:tgtEl>
                                          <p:spTgt spid="26"/>
                                        </p:tgtEl>
                                      </p:cBhvr>
                                    </p:animEffect>
                                  </p:childTnLst>
                                </p:cTn>
                              </p:par>
                              <p:par>
                                <p:cTn id="32" presetID="21" presetClass="entr" presetSubtype="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heel(1)">
                                      <p:cBhvr>
                                        <p:cTn id="34" dur="500"/>
                                        <p:tgtEl>
                                          <p:spTgt spid="29"/>
                                        </p:tgtEl>
                                      </p:cBhvr>
                                    </p:animEffect>
                                  </p:childTnLst>
                                </p:cTn>
                              </p:par>
                              <p:par>
                                <p:cTn id="35" presetID="5" presetClass="entr" presetSubtype="1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checkerboard(across)">
                                      <p:cBhvr>
                                        <p:cTn id="37" dur="500"/>
                                        <p:tgtEl>
                                          <p:spTgt spid="32"/>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anim calcmode="lin" valueType="num">
                                      <p:cBhvr>
                                        <p:cTn id="41" dur="500" fill="hold"/>
                                        <p:tgtEl>
                                          <p:spTgt spid="35"/>
                                        </p:tgtEl>
                                        <p:attrNameLst>
                                          <p:attrName>ppt_x</p:attrName>
                                        </p:attrNameLst>
                                      </p:cBhvr>
                                      <p:tavLst>
                                        <p:tav tm="0">
                                          <p:val>
                                            <p:strVal val="#ppt_x"/>
                                          </p:val>
                                        </p:tav>
                                        <p:tav tm="100000">
                                          <p:val>
                                            <p:strVal val="#ppt_x"/>
                                          </p:val>
                                        </p:tav>
                                      </p:tavLst>
                                    </p:anim>
                                    <p:anim calcmode="lin" valueType="num">
                                      <p:cBhvr>
                                        <p:cTn id="42"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148627" y="1548855"/>
            <a:ext cx="7223282" cy="3539430"/>
          </a:xfrm>
          <a:prstGeom prst="rect">
            <a:avLst/>
          </a:prstGeom>
          <a:noFill/>
        </p:spPr>
        <p:txBody>
          <a:bodyPr wrap="square">
            <a:spAutoFit/>
          </a:bodyPr>
          <a:lstStyle/>
          <a:p>
            <a:pPr lvl="0" algn="just">
              <a:defRPr/>
            </a:pPr>
            <a:r>
              <a:rPr lang="vi-VN" sz="2800" dirty="0" smtClean="0">
                <a:latin typeface="+mj-lt"/>
              </a:rPr>
              <a:t>       Mùa </a:t>
            </a:r>
            <a:r>
              <a:rPr lang="vi-VN" sz="2800" dirty="0">
                <a:latin typeface="+mj-lt"/>
              </a:rPr>
              <a:t>hè đã đến, mẹ em liền đem một chiếc quạt điện ra để dùng. Chiếc quạt có hình vuông, lớn như một thùng mì tôm. Quạt có ba cái cánh lớn gắn vào trục ở giữa. Trước và sau là lớp song quạt giúp bảo vệ an toàn cho mọi người. Trên đỉnh quạt là bốn nút bấm, tương ứng với các chế độ gió khác nhau. Vào mùa hè, chiếc quạt điện này là đồ dùng rất quan trọng với mọi nhà.</a:t>
            </a:r>
            <a:endParaRPr lang="vi-VN" sz="2800" b="1" dirty="0">
              <a:solidFill>
                <a:srgbClr val="002060"/>
              </a:solidFill>
              <a:latin typeface="+mj-lt"/>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300621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177436" y="1766569"/>
            <a:ext cx="7380038" cy="3108543"/>
          </a:xfrm>
          <a:prstGeom prst="rect">
            <a:avLst/>
          </a:prstGeom>
          <a:noFill/>
        </p:spPr>
        <p:txBody>
          <a:bodyPr wrap="square">
            <a:spAutoFit/>
          </a:bodyPr>
          <a:lstStyle/>
          <a:p>
            <a:pPr lvl="0" algn="just">
              <a:defRPr/>
            </a:pPr>
            <a:r>
              <a:rPr lang="vi-VN" sz="2800" dirty="0" smtClean="0">
                <a:latin typeface="+mj-lt"/>
              </a:rPr>
              <a:t>       Nhà </a:t>
            </a:r>
            <a:r>
              <a:rPr lang="vi-VN" sz="2800" dirty="0">
                <a:latin typeface="+mj-lt"/>
              </a:rPr>
              <a:t>em có một chiếc tivi hiệu Samsung rất tuyệt. Nó có phần màn hình rất lớn, to như bàn của giáo viên ở lớp em vậy. Hình ảnh và âm thanh của tivi rất tuyệt vời. Không chỉ thế, tivi còn có thể kết nối internet nên cả gia đình em được xem rất nhiều chương trình hay mà không giới hạn thời gian. Em rất thích chiếc tivi của nhà mình.</a:t>
            </a:r>
            <a:endParaRPr lang="vi-VN" sz="2800" b="1" dirty="0">
              <a:solidFill>
                <a:srgbClr val="002060"/>
              </a:solidFill>
              <a:latin typeface="+mj-lt"/>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278730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4061357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1945199" y="2834161"/>
              <a:ext cx="3482476" cy="136763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Vận</a:t>
              </a:r>
              <a:r>
                <a:rPr kumimoji="0" lang="en-US" sz="88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sz="88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dụng</a:t>
              </a:r>
              <a:endParaRPr kumimoji="0" lang="en-US" sz="8800" b="0"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32128819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35610" y="1692227"/>
            <a:ext cx="5776034" cy="3473546"/>
            <a:chOff x="3878318" y="1825356"/>
            <a:chExt cx="5776034"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878318" y="2569903"/>
              <a:ext cx="5776034" cy="1938992"/>
            </a:xfrm>
            <a:prstGeom prst="rect">
              <a:avLst/>
            </a:prstGeom>
            <a:noFill/>
          </p:spPr>
          <p:txBody>
            <a:bodyPr vert="horz" wrap="square" rtlCol="0">
              <a:spAutoFit/>
            </a:bodyPr>
            <a:lstStyle/>
            <a:p>
              <a:pPr lvl="0" defTabSz="457200">
                <a:defRPr/>
              </a:pPr>
              <a:r>
                <a:rPr lang="nl-NL" sz="4000" dirty="0" smtClean="0">
                  <a:solidFill>
                    <a:srgbClr val="0070C0"/>
                  </a:solidFill>
                  <a:latin typeface="Times New Roman" panose="02020603050405020304" pitchFamily="18" charset="0"/>
                  <a:cs typeface="Times New Roman" panose="02020603050405020304" pitchFamily="18" charset="0"/>
                </a:rPr>
                <a:t>Nêu </a:t>
              </a:r>
              <a:r>
                <a:rPr lang="nl-NL" sz="4000" dirty="0">
                  <a:solidFill>
                    <a:srgbClr val="0070C0"/>
                  </a:solidFill>
                  <a:latin typeface="Times New Roman" panose="02020603050405020304" pitchFamily="18" charset="0"/>
                  <a:cs typeface="Times New Roman" panose="02020603050405020304" pitchFamily="18" charset="0"/>
                </a:rPr>
                <a:t>một số âm thanh của một số đồ vật, con vật được tác giả dùng so sánh</a:t>
              </a:r>
              <a:endParaRPr kumimoji="0" lang="zh-CN" alt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21274118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7618" y="-28683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76556" y="1536188"/>
            <a:ext cx="6758908" cy="2308324"/>
          </a:xfrm>
          <a:prstGeom prst="rect">
            <a:avLst/>
          </a:prstGeom>
          <a:noFill/>
        </p:spPr>
        <p:txBody>
          <a:bodyPr wrap="square">
            <a:spAutoFit/>
          </a:bodyPr>
          <a:lstStyle/>
          <a:p>
            <a:pPr marL="457200" lvl="0" indent="-457200" algn="just">
              <a:buFont typeface="Arial" panose="020B0604020202020204" pitchFamily="34" charset="0"/>
              <a:buChar char="•"/>
              <a:defRPr/>
            </a:pPr>
            <a:r>
              <a:rPr lang="nl-NL" sz="3600" dirty="0" smtClean="0">
                <a:solidFill>
                  <a:srgbClr val="C00000"/>
                </a:solidFill>
                <a:latin typeface="Times New Roman" panose="02020603050405020304" pitchFamily="18" charset="0"/>
                <a:cs typeface="Times New Roman" panose="02020603050405020304" pitchFamily="18" charset="0"/>
              </a:rPr>
              <a:t>Về </a:t>
            </a:r>
            <a:r>
              <a:rPr lang="nl-NL" sz="3600" dirty="0">
                <a:solidFill>
                  <a:srgbClr val="C00000"/>
                </a:solidFill>
                <a:latin typeface="Times New Roman" panose="02020603050405020304" pitchFamily="18" charset="0"/>
                <a:cs typeface="Times New Roman" panose="02020603050405020304" pitchFamily="18" charset="0"/>
              </a:rPr>
              <a:t>nhà tìm đọc thêm những bài văn, bài thơ,...viết về những hoạt động yêu thích của em trong đó có hình ảnh so sánh.</a:t>
            </a:r>
            <a:endParaRPr kumimoji="0" lang="vi-VN" sz="36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62349" y="152182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76556" y="3999424"/>
            <a:ext cx="6758908" cy="646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smtClean="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25</a:t>
            </a:r>
            <a:r>
              <a:rPr lang="vi-VN" sz="3600" dirty="0" smtClean="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56078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b="1" dirty="0" err="1">
                <a:solidFill>
                  <a:srgbClr val="0070C0"/>
                </a:solidFill>
                <a:latin typeface="Times New Roman" panose="02020603050405020304" pitchFamily="18" charset="0"/>
                <a:cs typeface="Times New Roman" panose="02020603050405020304" pitchFamily="18" charset="0"/>
              </a:rPr>
              <a:t>Khởi</a:t>
            </a:r>
            <a:r>
              <a:rPr lang="en-US" sz="8000" b="1" dirty="0">
                <a:solidFill>
                  <a:srgbClr val="0070C0"/>
                </a:solidFill>
                <a:latin typeface="Times New Roman" panose="02020603050405020304" pitchFamily="18" charset="0"/>
                <a:cs typeface="Times New Roman" panose="02020603050405020304" pitchFamily="18" charset="0"/>
              </a:rPr>
              <a:t> </a:t>
            </a:r>
            <a:r>
              <a:rPr lang="en-US" sz="8000" b="1" dirty="0" err="1">
                <a:solidFill>
                  <a:srgbClr val="0070C0"/>
                </a:solidFill>
                <a:latin typeface="Times New Roman" panose="02020603050405020304" pitchFamily="18" charset="0"/>
                <a:cs typeface="Times New Roman" panose="02020603050405020304" pitchFamily="18" charset="0"/>
              </a:rPr>
              <a:t>động</a:t>
            </a:r>
            <a:endParaRPr lang="en-US" sz="8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622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3" name="Picture 2"/>
          <p:cNvPicPr>
            <a:picLocks noChangeAspect="1"/>
          </p:cNvPicPr>
          <p:nvPr/>
        </p:nvPicPr>
        <p:blipFill>
          <a:blip r:embed="rId9"/>
          <a:stretch>
            <a:fillRect/>
          </a:stretch>
        </p:blipFill>
        <p:spPr>
          <a:xfrm>
            <a:off x="1667148" y="0"/>
            <a:ext cx="8452213" cy="5965245"/>
          </a:xfrm>
          <a:prstGeom prst="rect">
            <a:avLst/>
          </a:prstGeom>
        </p:spPr>
      </p:pic>
    </p:spTree>
    <p:extLst>
      <p:ext uri="{BB962C8B-B14F-4D97-AF65-F5344CB8AC3E}">
        <p14:creationId xmlns:p14="http://schemas.microsoft.com/office/powerpoint/2010/main" val="1777257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1834619" y="2457639"/>
              <a:ext cx="3582647"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Cùng</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nhau</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thảo</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luận</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để</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trả</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lời</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câu</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hỏi</a:t>
              </a:r>
              <a:endParaRPr kumimoji="0" lang="en-US" sz="4400" b="0"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grpSp>
      <p:sp>
        <p:nvSpPr>
          <p:cNvPr id="3" name="TextBox 2"/>
          <p:cNvSpPr txBox="1"/>
          <p:nvPr/>
        </p:nvSpPr>
        <p:spPr>
          <a:xfrm>
            <a:off x="624367" y="338217"/>
            <a:ext cx="5557932" cy="646331"/>
          </a:xfrm>
          <a:prstGeom prst="rect">
            <a:avLst/>
          </a:prstGeom>
          <a:noFill/>
        </p:spPr>
        <p:txBody>
          <a:bodyPr wrap="non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THẢO LUẬN NHÓM ĐÔI</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11117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2" presetClass="entr" presetSubtype="4" fill="hold" nodeType="afterEffect" p14:presetBounceEnd="50000">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14:bounceEnd="50000">
                                          <p:cBhvr additive="base">
                                            <p:cTn id="14"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uỷn.wav"/>
                                            </p:tgtEl>
                                          </p:cMediaNode>
                                        </p:audio>
                                      </p:subTnLst>
                                    </p:cTn>
                                  </p:par>
                                </p:childTnLst>
                              </p:cTn>
                            </p:par>
                            <p:par>
                              <p:cTn id="16" fill="hold">
                                <p:stCondLst>
                                  <p:cond delay="1250"/>
                                </p:stCondLst>
                                <p:childTnLst>
                                  <p:par>
                                    <p:cTn id="17" presetID="6" presetClass="entr" presetSubtype="3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75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uỷn.wav"/>
                                            </p:tgtEl>
                                          </p:cMediaNode>
                                        </p:audio>
                                      </p:subTnLst>
                                    </p:cTn>
                                  </p:par>
                                </p:childTnLst>
                              </p:cTn>
                            </p:par>
                            <p:par>
                              <p:cTn id="16" fill="hold">
                                <p:stCondLst>
                                  <p:cond delay="1250"/>
                                </p:stCondLst>
                                <p:childTnLst>
                                  <p:par>
                                    <p:cTn id="17" presetID="6" presetClass="entr" presetSubtype="3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75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056893" y="-153009"/>
            <a:ext cx="6090682" cy="2138564"/>
          </a:xfrm>
          <a:prstGeom prst="rect">
            <a:avLst/>
          </a:prstGeom>
        </p:spPr>
      </p:pic>
    </p:spTree>
    <p:extLst>
      <p:ext uri="{BB962C8B-B14F-4D97-AF65-F5344CB8AC3E}">
        <p14:creationId xmlns:p14="http://schemas.microsoft.com/office/powerpoint/2010/main" val="1322739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6" presetClass="entr" presetSubtype="32"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circle(out)">
                                      <p:cBhvr>
                                        <p:cTn id="14" dur="500"/>
                                        <p:tgtEl>
                                          <p:spTgt spid="2052"/>
                                        </p:tgtEl>
                                      </p:cBhvr>
                                    </p:animEffect>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anim calcmode="lin" valueType="num">
                                      <p:cBhvr>
                                        <p:cTn id="18" dur="500" fill="hold"/>
                                        <p:tgtEl>
                                          <p:spTgt spid="2050"/>
                                        </p:tgtEl>
                                        <p:attrNameLst>
                                          <p:attrName>ppt_x</p:attrName>
                                        </p:attrNameLst>
                                      </p:cBhvr>
                                      <p:tavLst>
                                        <p:tav tm="0">
                                          <p:val>
                                            <p:strVal val="#ppt_x"/>
                                          </p:val>
                                        </p:tav>
                                        <p:tav tm="100000">
                                          <p:val>
                                            <p:strVal val="#ppt_x"/>
                                          </p:val>
                                        </p:tav>
                                      </p:tavLst>
                                    </p:anim>
                                    <p:anim calcmode="lin" valueType="num">
                                      <p:cBhvr>
                                        <p:cTn id="19"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94183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44235E8-4C58-4211-805D-9DFCA75DEFC5}"/>
              </a:ext>
            </a:extLst>
          </p:cNvPr>
          <p:cNvSpPr txBox="1"/>
          <p:nvPr/>
        </p:nvSpPr>
        <p:spPr>
          <a:xfrm>
            <a:off x="366711" y="205008"/>
            <a:ext cx="4838700" cy="523220"/>
          </a:xfrm>
          <a:prstGeom prst="rect">
            <a:avLst/>
          </a:prstGeom>
          <a:noFill/>
        </p:spPr>
        <p:txBody>
          <a:bodyPr wrap="square" rtlCol="0">
            <a:spAutoFit/>
          </a:bodyPr>
          <a:lstStyle/>
          <a:p>
            <a:r>
              <a:rPr lang="nl-NL" sz="2800" dirty="0">
                <a:solidFill>
                  <a:srgbClr val="C00000"/>
                </a:solidFill>
                <a:latin typeface="Times New Roman" panose="02020603050405020304" pitchFamily="18" charset="0"/>
                <a:cs typeface="Times New Roman" panose="02020603050405020304" pitchFamily="18" charset="0"/>
              </a:rPr>
              <a:t>a.Tìm từ ngữ:</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5C55FDB-D3C2-4D65-A6AB-D0C0E309ED35}"/>
              </a:ext>
            </a:extLst>
          </p:cNvPr>
          <p:cNvSpPr txBox="1"/>
          <p:nvPr/>
        </p:nvSpPr>
        <p:spPr>
          <a:xfrm>
            <a:off x="180974" y="707426"/>
            <a:ext cx="5210175" cy="1815882"/>
          </a:xfrm>
          <a:prstGeom prst="rect">
            <a:avLst/>
          </a:prstGeom>
          <a:noFill/>
        </p:spPr>
        <p:txBody>
          <a:bodyPr wrap="square" rtlCol="0">
            <a:spAutoFit/>
          </a:bodyPr>
          <a:lstStyle/>
          <a:p>
            <a:r>
              <a:rPr lang="nl-NL" sz="2800" dirty="0">
                <a:latin typeface="Times New Roman" panose="02020603050405020304" pitchFamily="18" charset="0"/>
                <a:cs typeface="Times New Roman" panose="02020603050405020304" pitchFamily="18" charset="0"/>
              </a:rPr>
              <a:t>+ Tả bộ phận của đồng hồ:</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-Vỏ bằng nhựa màu trắng.</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Cái </a:t>
            </a:r>
            <a:r>
              <a:rPr lang="nl-NL" sz="2800" dirty="0">
                <a:latin typeface="Times New Roman" panose="02020603050405020304" pitchFamily="18" charset="0"/>
                <a:cs typeface="Times New Roman" panose="02020603050405020304" pitchFamily="18" charset="0"/>
              </a:rPr>
              <a:t>kim của nó cứ sáng loé lên như đom dóm</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09EAE77-DDE9-4FD3-A61B-3D1080F28ECF}"/>
              </a:ext>
            </a:extLst>
          </p:cNvPr>
          <p:cNvSpPr txBox="1"/>
          <p:nvPr/>
        </p:nvSpPr>
        <p:spPr>
          <a:xfrm>
            <a:off x="180973" y="2355335"/>
            <a:ext cx="5210176" cy="1754326"/>
          </a:xfrm>
          <a:prstGeom prst="rect">
            <a:avLst/>
          </a:prstGeom>
          <a:noFill/>
        </p:spPr>
        <p:txBody>
          <a:bodyPr wrap="square" rtlCol="0">
            <a:spAutoFit/>
          </a:bodyPr>
          <a:lstStyle/>
          <a:p>
            <a:r>
              <a:rPr lang="nl-NL" sz="2800" dirty="0">
                <a:latin typeface="Times New Roman" panose="02020603050405020304" pitchFamily="18" charset="0"/>
                <a:cs typeface="Times New Roman" panose="02020603050405020304" pitchFamily="18" charset="0"/>
              </a:rPr>
              <a:t>+ Tả âm thanh của cái đòng hồ: </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Tiếng </a:t>
            </a:r>
            <a:r>
              <a:rPr lang="nl-NL" sz="2800" dirty="0">
                <a:latin typeface="Times New Roman" panose="02020603050405020304" pitchFamily="18" charset="0"/>
                <a:cs typeface="Times New Roman" panose="02020603050405020304" pitchFamily="18" charset="0"/>
              </a:rPr>
              <a:t>chuông reo vang nhà.</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Tiếng kim tí tách tí tách..</a:t>
            </a:r>
            <a:endParaRPr lang="en-US" sz="2800" dirty="0">
              <a:latin typeface="Times New Roman" panose="02020603050405020304" pitchFamily="18" charset="0"/>
              <a:cs typeface="Times New Roman" panose="02020603050405020304" pitchFamily="18" charset="0"/>
            </a:endParaRPr>
          </a:p>
          <a:p>
            <a:pPr algn="just"/>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6486631" y="1478739"/>
            <a:ext cx="5383152" cy="304246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4AF5E8D-EE06-42BC-8552-5E425E2C43A2}"/>
              </a:ext>
            </a:extLst>
          </p:cNvPr>
          <p:cNvSpPr txBox="1"/>
          <p:nvPr/>
        </p:nvSpPr>
        <p:spPr>
          <a:xfrm>
            <a:off x="6672369" y="1615367"/>
            <a:ext cx="4838700" cy="523220"/>
          </a:xfrm>
          <a:prstGeom prst="rect">
            <a:avLst/>
          </a:prstGeom>
          <a:noFill/>
        </p:spPr>
        <p:txBody>
          <a:bodyPr wrap="square" rtlCol="0">
            <a:spAutoFit/>
          </a:bodyPr>
          <a:lstStyle/>
          <a:p>
            <a:r>
              <a:rPr lang="nl-NL" sz="2800" dirty="0">
                <a:solidFill>
                  <a:srgbClr val="C00000"/>
                </a:solidFill>
                <a:latin typeface="Times New Roman" panose="02020603050405020304" pitchFamily="18" charset="0"/>
                <a:cs typeface="Times New Roman" panose="02020603050405020304" pitchFamily="18" charset="0"/>
              </a:rPr>
              <a:t>b. Câu văn có hình ảnh so sánh:</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6579500" y="2316875"/>
            <a:ext cx="5298280" cy="1815882"/>
          </a:xfrm>
          <a:prstGeom prst="rect">
            <a:avLst/>
          </a:prstGeom>
          <a:noFill/>
        </p:spPr>
        <p:txBody>
          <a:bodyPr wrap="square" rtlCol="0">
            <a:spAutoFit/>
          </a:bodyPr>
          <a:lstStyle/>
          <a:p>
            <a:r>
              <a:rPr lang="nl-NL" sz="2800" dirty="0">
                <a:latin typeface="Times New Roman" panose="02020603050405020304" pitchFamily="18" charset="0"/>
                <a:cs typeface="Times New Roman" panose="02020603050405020304" pitchFamily="18" charset="0"/>
              </a:rPr>
              <a:t>Đặc biệt tối không có đèn.... Cái kim của nó sáng loé lên </a:t>
            </a:r>
            <a:r>
              <a:rPr lang="nl-NL" sz="2800" dirty="0" smtClean="0">
                <a:latin typeface="Times New Roman" panose="02020603050405020304" pitchFamily="18" charset="0"/>
                <a:cs typeface="Times New Roman" panose="02020603050405020304" pitchFamily="18" charset="0"/>
              </a:rPr>
              <a:t>sá</a:t>
            </a:r>
            <a:r>
              <a:rPr lang="vi-VN" sz="2800" dirty="0" smtClean="0">
                <a:latin typeface="Times New Roman" panose="02020603050405020304" pitchFamily="18" charset="0"/>
                <a:cs typeface="Times New Roman" panose="02020603050405020304" pitchFamily="18" charset="0"/>
              </a:rPr>
              <a:t>ng</a:t>
            </a:r>
            <a:r>
              <a:rPr lang="nl-NL" sz="2800" dirty="0" smtClean="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như đom đóm. Suốt tháng ngày, đồng hồ tí tách..... giờ ăn, giờ học</a:t>
            </a:r>
            <a:r>
              <a:rPr lang="nl-NL" sz="2800" dirty="0" smtClean="0">
                <a:latin typeface="Times New Roman" panose="02020603050405020304" pitchFamily="18" charset="0"/>
                <a:cs typeface="Times New Roman" panose="02020603050405020304" pitchFamily="18" charset="0"/>
              </a:rPr>
              <a:t>.</a:t>
            </a:r>
            <a:endParaRPr lang="vi-VN" sz="2800" b="0"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563651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32991"/>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pic>
        <p:nvPicPr>
          <p:cNvPr id="3" name="Picture 2"/>
          <p:cNvPicPr>
            <a:picLocks noChangeAspect="1"/>
          </p:cNvPicPr>
          <p:nvPr/>
        </p:nvPicPr>
        <p:blipFill>
          <a:blip r:embed="rId9"/>
          <a:stretch>
            <a:fillRect/>
          </a:stretch>
        </p:blipFill>
        <p:spPr>
          <a:xfrm>
            <a:off x="-1" y="100012"/>
            <a:ext cx="12191515" cy="5769565"/>
          </a:xfrm>
          <a:prstGeom prst="rect">
            <a:avLst/>
          </a:prstGeom>
        </p:spPr>
      </p:pic>
    </p:spTree>
    <p:extLst>
      <p:ext uri="{BB962C8B-B14F-4D97-AF65-F5344CB8AC3E}">
        <p14:creationId xmlns:p14="http://schemas.microsoft.com/office/powerpoint/2010/main" val="4122973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052637" y="422903"/>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71967" y="2289017"/>
              <a:ext cx="4678873" cy="1754326"/>
            </a:xfrm>
            <a:prstGeom prst="rect">
              <a:avLst/>
            </a:prstGeom>
            <a:noFill/>
          </p:spPr>
          <p:txBody>
            <a:bodyPr wrap="square">
              <a:spAutoFit/>
            </a:bodyPr>
            <a:lstStyle/>
            <a:p>
              <a:pPr algn="ctr"/>
              <a:r>
                <a:rPr lang="nl-NL" sz="3600" b="1" dirty="0">
                  <a:solidFill>
                    <a:srgbClr val="C00000"/>
                  </a:solidFill>
                  <a:latin typeface="Times New Roman" panose="02020603050405020304" pitchFamily="18" charset="0"/>
                  <a:cs typeface="Times New Roman" panose="02020603050405020304" pitchFamily="18" charset="0"/>
                </a:rPr>
                <a:t>Thực </a:t>
              </a:r>
              <a:r>
                <a:rPr lang="nl-NL" sz="3600" b="1" dirty="0" smtClean="0">
                  <a:solidFill>
                    <a:srgbClr val="C00000"/>
                  </a:solidFill>
                  <a:latin typeface="Times New Roman" panose="02020603050405020304" pitchFamily="18" charset="0"/>
                  <a:cs typeface="Times New Roman" panose="02020603050405020304" pitchFamily="18" charset="0"/>
                </a:rPr>
                <a:t>hành</a:t>
              </a:r>
              <a:r>
                <a:rPr lang="vi-VN" sz="3600" b="1" dirty="0" smtClean="0">
                  <a:solidFill>
                    <a:srgbClr val="C00000"/>
                  </a:solidFill>
                  <a:latin typeface="Times New Roman" panose="02020603050405020304" pitchFamily="18" charset="0"/>
                  <a:cs typeface="Times New Roman" panose="02020603050405020304" pitchFamily="18" charset="0"/>
                </a:rPr>
                <a:t>:</a:t>
              </a:r>
            </a:p>
            <a:p>
              <a:pPr algn="ctr"/>
              <a:r>
                <a:rPr lang="nl-NL" sz="3600" b="1" dirty="0" smtClean="0">
                  <a:solidFill>
                    <a:srgbClr val="C00000"/>
                  </a:solidFill>
                  <a:latin typeface="Times New Roman" panose="02020603050405020304" pitchFamily="18" charset="0"/>
                  <a:cs typeface="Times New Roman" panose="02020603050405020304" pitchFamily="18" charset="0"/>
                </a:rPr>
                <a:t> </a:t>
              </a:r>
              <a:r>
                <a:rPr lang="nl-NL" sz="3600" b="1" dirty="0">
                  <a:solidFill>
                    <a:srgbClr val="C00000"/>
                  </a:solidFill>
                  <a:latin typeface="Times New Roman" panose="02020603050405020304" pitchFamily="18" charset="0"/>
                  <a:cs typeface="Times New Roman" panose="02020603050405020304" pitchFamily="18" charset="0"/>
                </a:rPr>
                <a:t>Viết đoạn văn tả một đồ vật mà em yêu thích.</a:t>
              </a:r>
              <a:endParaRPr lang="vi-VN"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spTree>
    <p:extLst>
      <p:ext uri="{BB962C8B-B14F-4D97-AF65-F5344CB8AC3E}">
        <p14:creationId xmlns:p14="http://schemas.microsoft.com/office/powerpoint/2010/main" val="513600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24384320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410</Words>
  <Application>Microsoft Office PowerPoint</Application>
  <PresentationFormat>Widescreen</PresentationFormat>
  <Paragraphs>43</Paragraphs>
  <Slides>15</Slides>
  <Notes>14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宋体</vt:lpstr>
      <vt:lpstr>Arial</vt:lpstr>
      <vt:lpstr>Arial-Rounded</vt:lpstr>
      <vt:lpstr>Calibri</vt:lpstr>
      <vt:lpstr>Calibri Light</vt:lpstr>
      <vt:lpstr>等线</vt:lpstr>
      <vt:lpstr>LNTH-Kids  Chinese Font 1</vt:lpstr>
      <vt:lpstr>SVN-Redressed</vt:lpstr>
      <vt:lpstr>Times New Roman</vt:lpstr>
      <vt:lpstr>印品黑体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Admin</cp:lastModifiedBy>
  <cp:revision>10</cp:revision>
  <dcterms:created xsi:type="dcterms:W3CDTF">2022-08-15T13:51:22Z</dcterms:created>
  <dcterms:modified xsi:type="dcterms:W3CDTF">2022-11-21T15:13:03Z</dcterms:modified>
</cp:coreProperties>
</file>