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0" r:id="rId2"/>
    <p:sldId id="302" r:id="rId3"/>
    <p:sldId id="360" r:id="rId4"/>
    <p:sldId id="306" r:id="rId5"/>
    <p:sldId id="355" r:id="rId6"/>
    <p:sldId id="366" r:id="rId7"/>
    <p:sldId id="369" r:id="rId8"/>
    <p:sldId id="367" r:id="rId9"/>
    <p:sldId id="370" r:id="rId10"/>
    <p:sldId id="368" r:id="rId11"/>
    <p:sldId id="356" r:id="rId12"/>
    <p:sldId id="384" r:id="rId13"/>
    <p:sldId id="385" r:id="rId14"/>
    <p:sldId id="386" r:id="rId15"/>
    <p:sldId id="387" r:id="rId16"/>
    <p:sldId id="388" r:id="rId17"/>
    <p:sldId id="389" r:id="rId18"/>
    <p:sldId id="257" r:id="rId19"/>
    <p:sldId id="258" r:id="rId20"/>
    <p:sldId id="260" r:id="rId21"/>
    <p:sldId id="261" r:id="rId22"/>
    <p:sldId id="265" r:id="rId23"/>
    <p:sldId id="337" r:id="rId24"/>
    <p:sldId id="333" r:id="rId25"/>
    <p:sldId id="372" r:id="rId26"/>
    <p:sldId id="336" r:id="rId27"/>
    <p:sldId id="358" r:id="rId28"/>
    <p:sldId id="335" r:id="rId29"/>
    <p:sldId id="373" r:id="rId30"/>
    <p:sldId id="374" r:id="rId31"/>
    <p:sldId id="375" r:id="rId32"/>
    <p:sldId id="383" r:id="rId33"/>
    <p:sldId id="315" r:id="rId34"/>
    <p:sldId id="381" r:id="rId35"/>
    <p:sldId id="331" r:id="rId36"/>
    <p:sldId id="295" r:id="rId37"/>
    <p:sldId id="33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37"/>
    <p:restoredTop sz="95915"/>
  </p:normalViewPr>
  <p:slideViewPr>
    <p:cSldViewPr snapToGrid="0">
      <p:cViewPr varScale="1">
        <p:scale>
          <a:sx n="86" d="100"/>
          <a:sy n="86" d="100"/>
        </p:scale>
        <p:origin x="3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6:14:35.981" idx="4">
    <p:pos x="10" y="10"/>
    <p:text>Mục tiêu bài học, phần này dành cho GV tham khảo nhanh bài dạy. Vui lòng tham khảo yêu cầu bên trong slides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6:20:11.405" idx="9">
    <p:pos x="10" y="10"/>
    <p:text>Giúp mình thiết kế thêm vài trò chơi giúp HS nhận dạnh từ, ghi nhớ từ, phát âm đúng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6:23:39.428" idx="13">
    <p:pos x="10" y="10"/>
    <p:text>Slide chuyển - có thể dùng cho phần giới thiệu từ vựng/ cấu trúc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6:23:44.825" idx="14">
    <p:pos x="10" y="10"/>
    <p:text>Slide chuyển - có thể dùng cho phần giới thiệu từ vựng/ cấu trúc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6:25:57.442" idx="23">
    <p:pos x="10" y="10"/>
    <p:text>Slide chuyển - giữ nguyên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6:26:12.114" idx="24">
    <p:pos x="10" y="10"/>
    <p:text>Slide chuyển - giữ nguyên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6:26:27.403" idx="25">
    <p:pos x="10" y="10"/>
    <p:text>Liệt kê lại từ vựng. cấu trúc HS cần ghi nhớ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the students into teams of four.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 on the board a table like the one above and get each team to copy it onto a piece of paper.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simply have to think of one item to go in each category beginning with the set letter.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an example line of answers for the first time you play with a new group.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team to finish shouts 'Stop the Bus!'.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their answers and write them up on the board and if they are all okay that team wins a point. If there are any mistakes in their words, let the game continue for another few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A27C-383C-4F21-B9FB-58DECD6DBE7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3AE1-D732-4BA4-ADCE-D9EC8977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4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674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bus-cartoon-speeding-cute-vehicle-304248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sic.mp3" descr="music.mp3">
            <a:hlinkClick r:id="" action="ppaction://media"/>
            <a:extLst>
              <a:ext uri="{FF2B5EF4-FFF2-40B4-BE49-F238E27FC236}">
                <a16:creationId xmlns:a16="http://schemas.microsoft.com/office/drawing/2014/main" id="{0C6F20F9-9408-A3A9-1501-01DC63501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8983" y="332226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7EDF2-BB4D-F6EE-5B7F-71CB1BB9AD55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A7C3D2-FAB3-B901-ED8D-F0E5566FD05C}"/>
              </a:ext>
            </a:extLst>
          </p:cNvPr>
          <p:cNvSpPr txBox="1"/>
          <p:nvPr/>
        </p:nvSpPr>
        <p:spPr>
          <a:xfrm>
            <a:off x="7135380" y="3973940"/>
            <a:ext cx="183660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music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C1BE5-93CA-424A-85EA-79C302C18F35}"/>
              </a:ext>
            </a:extLst>
          </p:cNvPr>
          <p:cNvSpPr txBox="1"/>
          <p:nvPr/>
        </p:nvSpPr>
        <p:spPr>
          <a:xfrm>
            <a:off x="7010260" y="5053689"/>
            <a:ext cx="2086842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/ˈ</a:t>
            </a:r>
            <a:r>
              <a:rPr lang="en-US" sz="2400" dirty="0" err="1"/>
              <a:t>mjuːzɪk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/>
              <a:t> </a:t>
            </a:r>
            <a:r>
              <a:rPr lang="en-US" sz="2400" dirty="0" err="1"/>
              <a:t>môn</a:t>
            </a:r>
            <a:r>
              <a:rPr lang="en-US" sz="2400" dirty="0"/>
              <a:t> </a:t>
            </a:r>
            <a:r>
              <a:rPr lang="en-US" sz="2400" dirty="0" err="1"/>
              <a:t>âm</a:t>
            </a:r>
            <a:r>
              <a:rPr lang="en-US" sz="2400" dirty="0"/>
              <a:t> </a:t>
            </a:r>
            <a:r>
              <a:rPr lang="en-US" sz="2400" dirty="0" err="1"/>
              <a:t>nhạc</a:t>
            </a:r>
            <a:r>
              <a:rPr lang="en-US" sz="24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F42F5B-6DC0-99CB-EB85-6E6AE35CFB65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4499603-A2AB-CDE8-8AF4-670D70969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577806"/>
            <a:ext cx="4409954" cy="4531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0A741D-132C-0DE2-2314-AA9F4B6C6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82" y="621268"/>
            <a:ext cx="5771030" cy="7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3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EFD859EB-5988-3D62-FEF6-BDCFA891F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35" y="442972"/>
            <a:ext cx="4210168" cy="7723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9DD3057-A0A5-301F-E1E8-1DC85B608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670050"/>
            <a:ext cx="11607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FB11F0-F277-BFCC-A3A6-6F00956105CA}"/>
              </a:ext>
            </a:extLst>
          </p:cNvPr>
          <p:cNvSpPr/>
          <p:nvPr/>
        </p:nvSpPr>
        <p:spPr>
          <a:xfrm>
            <a:off x="3935955" y="1150258"/>
            <a:ext cx="3077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40222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6C185A3-69DD-BDEB-B9D0-B7641C2C6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0"/>
          <a:stretch/>
        </p:blipFill>
        <p:spPr>
          <a:xfrm>
            <a:off x="3352800" y="1559615"/>
            <a:ext cx="5181600" cy="4682552"/>
          </a:xfrm>
          <a:prstGeom prst="rect">
            <a:avLst/>
          </a:prstGeom>
        </p:spPr>
      </p:pic>
      <p:pic>
        <p:nvPicPr>
          <p:cNvPr id="22" name="math.mp3" descr="math.mp3">
            <a:hlinkClick r:id="" action="ppaction://media"/>
            <a:extLst>
              <a:ext uri="{FF2B5EF4-FFF2-40B4-BE49-F238E27FC236}">
                <a16:creationId xmlns:a16="http://schemas.microsoft.com/office/drawing/2014/main" id="{F1E470B8-C2C7-1CFB-0E9E-087DB2467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241300"/>
            <a:ext cx="812800" cy="81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08556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math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6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7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nglish.mp3" descr="English.mp3">
            <a:hlinkClick r:id="" action="ppaction://media"/>
            <a:extLst>
              <a:ext uri="{FF2B5EF4-FFF2-40B4-BE49-F238E27FC236}">
                <a16:creationId xmlns:a16="http://schemas.microsoft.com/office/drawing/2014/main" id="{977C5D0E-9C56-5D22-C246-B43B3A8D0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126" y="322860"/>
            <a:ext cx="812800" cy="812800"/>
          </a:xfrm>
          <a:prstGeom prst="rect">
            <a:avLst/>
          </a:prstGeom>
        </p:spPr>
      </p:pic>
      <p:pic>
        <p:nvPicPr>
          <p:cNvPr id="22" name="Picture 21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3B67FE44-DD6A-FE28-6BFA-108E7175C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7"/>
          <a:stretch/>
        </p:blipFill>
        <p:spPr>
          <a:xfrm>
            <a:off x="3781853" y="1477116"/>
            <a:ext cx="4767460" cy="4402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57615" y="1722438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English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4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8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E.mp3" descr="PE.mp3">
            <a:hlinkClick r:id="" action="ppaction://media"/>
            <a:extLst>
              <a:ext uri="{FF2B5EF4-FFF2-40B4-BE49-F238E27FC236}">
                <a16:creationId xmlns:a16="http://schemas.microsoft.com/office/drawing/2014/main" id="{A76159B6-A638-E84C-77EF-265AE6584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247100"/>
            <a:ext cx="812800" cy="812800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E4EB3F-F5F7-3308-647F-2A398643E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4"/>
          <a:stretch/>
        </p:blipFill>
        <p:spPr>
          <a:xfrm>
            <a:off x="3794130" y="1715600"/>
            <a:ext cx="4622944" cy="4111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5751" y="476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3412" y="1732449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P.E.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6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37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rt.mp3" descr="art.mp3">
            <a:hlinkClick r:id="" action="ppaction://media"/>
            <a:extLst>
              <a:ext uri="{FF2B5EF4-FFF2-40B4-BE49-F238E27FC236}">
                <a16:creationId xmlns:a16="http://schemas.microsoft.com/office/drawing/2014/main" id="{D19CCB37-5EEF-418E-6C9E-743D56D6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3768" y="154192"/>
            <a:ext cx="812800" cy="8128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8D722D9-A633-9ED2-AA44-A4ACF948C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7"/>
          <a:stretch/>
        </p:blipFill>
        <p:spPr>
          <a:xfrm>
            <a:off x="3802047" y="1344407"/>
            <a:ext cx="5057770" cy="46708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4915" y="172402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art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4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5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usic.mp3" descr="music.mp3">
            <a:hlinkClick r:id="" action="ppaction://media"/>
            <a:extLst>
              <a:ext uri="{FF2B5EF4-FFF2-40B4-BE49-F238E27FC236}">
                <a16:creationId xmlns:a16="http://schemas.microsoft.com/office/drawing/2014/main" id="{8F474660-79D7-1C7C-D73A-57A56850A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5170" y="158131"/>
            <a:ext cx="812800" cy="812800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45BBD3-2D8A-160D-0958-D026C229E7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9"/>
          <a:stretch/>
        </p:blipFill>
        <p:spPr>
          <a:xfrm>
            <a:off x="3657600" y="1606342"/>
            <a:ext cx="4876800" cy="4343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08974" y="167586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music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1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6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6C185A3-69DD-BDEB-B9D0-B7641C2C6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0"/>
          <a:stretch/>
        </p:blipFill>
        <p:spPr>
          <a:xfrm>
            <a:off x="3352800" y="1559615"/>
            <a:ext cx="5181600" cy="4682552"/>
          </a:xfrm>
          <a:prstGeom prst="rect">
            <a:avLst/>
          </a:prstGeom>
        </p:spPr>
      </p:pic>
      <p:pic>
        <p:nvPicPr>
          <p:cNvPr id="22" name="math.mp3" descr="math.mp3">
            <a:hlinkClick r:id="" action="ppaction://media"/>
            <a:extLst>
              <a:ext uri="{FF2B5EF4-FFF2-40B4-BE49-F238E27FC236}">
                <a16:creationId xmlns:a16="http://schemas.microsoft.com/office/drawing/2014/main" id="{F1E470B8-C2C7-1CFB-0E9E-087DB2467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241300"/>
            <a:ext cx="812800" cy="81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08556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math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7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nglish.mp3" descr="English.mp3">
            <a:hlinkClick r:id="" action="ppaction://media"/>
            <a:extLst>
              <a:ext uri="{FF2B5EF4-FFF2-40B4-BE49-F238E27FC236}">
                <a16:creationId xmlns:a16="http://schemas.microsoft.com/office/drawing/2014/main" id="{977C5D0E-9C56-5D22-C246-B43B3A8D0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126" y="322860"/>
            <a:ext cx="812800" cy="812800"/>
          </a:xfrm>
          <a:prstGeom prst="rect">
            <a:avLst/>
          </a:prstGeom>
        </p:spPr>
      </p:pic>
      <p:pic>
        <p:nvPicPr>
          <p:cNvPr id="22" name="Picture 21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3B67FE44-DD6A-FE28-6BFA-108E7175C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7"/>
          <a:stretch/>
        </p:blipFill>
        <p:spPr>
          <a:xfrm>
            <a:off x="3781853" y="1477116"/>
            <a:ext cx="4767460" cy="4402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57615" y="1722438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English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4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8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5 school</a:t>
            </a:r>
            <a:r>
              <a:rPr lang="en-US" sz="3600" dirty="0">
                <a:solidFill>
                  <a:srgbClr val="FF0000"/>
                </a:solidFill>
              </a:rPr>
              <a:t> subjects and use them in questions, using the target language. </a:t>
            </a: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math, English, art, P.E. (physical education),       		     music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 </a:t>
            </a:r>
            <a:r>
              <a:rPr lang="en-US" sz="3600" dirty="0">
                <a:solidFill>
                  <a:srgbClr val="00B050"/>
                </a:solidFill>
              </a:rPr>
              <a:t>Do you like </a:t>
            </a:r>
            <a:r>
              <a:rPr lang="en-US" sz="3600" dirty="0">
                <a:solidFill>
                  <a:srgbClr val="FF0000"/>
                </a:solidFill>
              </a:rPr>
              <a:t>math</a:t>
            </a:r>
            <a:r>
              <a:rPr lang="en-US" sz="3600" dirty="0">
                <a:solidFill>
                  <a:srgbClr val="00B050"/>
                </a:solidFill>
              </a:rPr>
              <a:t>? </a:t>
            </a:r>
          </a:p>
          <a:p>
            <a:r>
              <a:rPr lang="en-US" sz="3600" dirty="0">
                <a:solidFill>
                  <a:srgbClr val="00B050"/>
                </a:solidFill>
              </a:rPr>
              <a:t>		   - Yes, I do./No, I don't. </a:t>
            </a:r>
            <a:endParaRPr lang="en-US" sz="6000" dirty="0">
              <a:solidFill>
                <a:srgbClr val="00B05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E.mp3" descr="PE.mp3">
            <a:hlinkClick r:id="" action="ppaction://media"/>
            <a:extLst>
              <a:ext uri="{FF2B5EF4-FFF2-40B4-BE49-F238E27FC236}">
                <a16:creationId xmlns:a16="http://schemas.microsoft.com/office/drawing/2014/main" id="{A76159B6-A638-E84C-77EF-265AE6584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247100"/>
            <a:ext cx="812800" cy="812800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E4EB3F-F5F7-3308-647F-2A398643E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4"/>
          <a:stretch/>
        </p:blipFill>
        <p:spPr>
          <a:xfrm>
            <a:off x="3794130" y="1715600"/>
            <a:ext cx="4622944" cy="4111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5751" y="476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3412" y="1732449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116493" y="8688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P.E.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37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rt.mp3" descr="art.mp3">
            <a:hlinkClick r:id="" action="ppaction://media"/>
            <a:extLst>
              <a:ext uri="{FF2B5EF4-FFF2-40B4-BE49-F238E27FC236}">
                <a16:creationId xmlns:a16="http://schemas.microsoft.com/office/drawing/2014/main" id="{D19CCB37-5EEF-418E-6C9E-743D56D6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3768" y="154192"/>
            <a:ext cx="812800" cy="8128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8D722D9-A633-9ED2-AA44-A4ACF948C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7"/>
          <a:stretch/>
        </p:blipFill>
        <p:spPr>
          <a:xfrm>
            <a:off x="3802047" y="1344407"/>
            <a:ext cx="5057770" cy="46708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4915" y="172402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art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5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usic.mp3" descr="music.mp3">
            <a:hlinkClick r:id="" action="ppaction://media"/>
            <a:extLst>
              <a:ext uri="{FF2B5EF4-FFF2-40B4-BE49-F238E27FC236}">
                <a16:creationId xmlns:a16="http://schemas.microsoft.com/office/drawing/2014/main" id="{8F474660-79D7-1C7C-D73A-57A56850A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5170" y="158131"/>
            <a:ext cx="812800" cy="812800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45BBD3-2D8A-160D-0958-D026C229E7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9"/>
          <a:stretch/>
        </p:blipFill>
        <p:spPr>
          <a:xfrm>
            <a:off x="3657600" y="1606342"/>
            <a:ext cx="4876800" cy="4343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08974" y="167586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music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6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6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763"/>
            <a:ext cx="9388176" cy="613707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88242" y="725307"/>
            <a:ext cx="5410892" cy="540738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1788242" y="2535330"/>
            <a:ext cx="3852117" cy="78914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Do</a:t>
            </a:r>
            <a:r>
              <a:rPr lang="en-US" sz="3600" i="1" dirty="0">
                <a:solidFill>
                  <a:schemeClr val="tx1"/>
                </a:solidFill>
              </a:rPr>
              <a:t> you like </a:t>
            </a:r>
            <a:r>
              <a:rPr lang="en-US" sz="3600" i="1" dirty="0">
                <a:solidFill>
                  <a:srgbClr val="FF0000"/>
                </a:solidFill>
              </a:rPr>
              <a:t>math</a:t>
            </a:r>
            <a:r>
              <a:rPr lang="en-US" sz="3600" i="1" dirty="0">
                <a:solidFill>
                  <a:schemeClr val="tx1"/>
                </a:solidFill>
              </a:rPr>
              <a:t>?</a:t>
            </a:r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CA2F09-7FC9-7B47-641A-2FF2BD56612A}"/>
              </a:ext>
            </a:extLst>
          </p:cNvPr>
          <p:cNvSpPr/>
          <p:nvPr/>
        </p:nvSpPr>
        <p:spPr>
          <a:xfrm>
            <a:off x="3167853" y="3951930"/>
            <a:ext cx="4150714" cy="55599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Yes, I </a:t>
            </a:r>
            <a:r>
              <a:rPr lang="en-US" sz="3600" i="1" dirty="0">
                <a:solidFill>
                  <a:srgbClr val="0070C0"/>
                </a:solidFill>
              </a:rPr>
              <a:t>do</a:t>
            </a:r>
            <a:r>
              <a:rPr lang="en-US" sz="3600" i="1" dirty="0">
                <a:solidFill>
                  <a:schemeClr val="tx1"/>
                </a:solidFill>
              </a:rPr>
              <a:t>./No, I </a:t>
            </a:r>
            <a:r>
              <a:rPr lang="en-US" sz="3600" i="1" dirty="0">
                <a:solidFill>
                  <a:srgbClr val="0070C0"/>
                </a:solidFill>
              </a:rPr>
              <a:t>don’t</a:t>
            </a:r>
            <a:r>
              <a:rPr lang="en-US" sz="3600" i="1" dirty="0">
                <a:solidFill>
                  <a:schemeClr val="tx1"/>
                </a:solidFill>
              </a:rPr>
              <a:t>.</a:t>
            </a:r>
            <a:endParaRPr lang="en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69" y="344129"/>
            <a:ext cx="9033387" cy="6022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1176" y="3947656"/>
            <a:ext cx="395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3FBCF16-BA94-5ABA-5951-5C7AA173546D}"/>
              </a:ext>
            </a:extLst>
          </p:cNvPr>
          <p:cNvSpPr txBox="1"/>
          <p:nvPr/>
        </p:nvSpPr>
        <p:spPr>
          <a:xfrm>
            <a:off x="8563602" y="643638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A9BFB35-7152-4903-87B2-D05F58D84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5" y="460004"/>
            <a:ext cx="5359400" cy="736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able&#10;&#10;Description automatically generated with low confidence">
            <a:extLst>
              <a:ext uri="{FF2B5EF4-FFF2-40B4-BE49-F238E27FC236}">
                <a16:creationId xmlns:a16="http://schemas.microsoft.com/office/drawing/2014/main" id="{491FE8E1-EAF0-7599-B5BC-7A69F4899C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0" r="87530" b="2180"/>
          <a:stretch/>
        </p:blipFill>
        <p:spPr>
          <a:xfrm>
            <a:off x="387752" y="2071869"/>
            <a:ext cx="1553201" cy="2122068"/>
          </a:xfrm>
          <a:prstGeom prst="rect">
            <a:avLst/>
          </a:prstGeom>
        </p:spPr>
      </p:pic>
      <p:pic>
        <p:nvPicPr>
          <p:cNvPr id="17" name="Picture 16" descr="Table&#10;&#10;Description automatically generated with low confidence">
            <a:extLst>
              <a:ext uri="{FF2B5EF4-FFF2-40B4-BE49-F238E27FC236}">
                <a16:creationId xmlns:a16="http://schemas.microsoft.com/office/drawing/2014/main" id="{0CDABBE4-0666-C173-8074-A648386301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4"/>
          <a:stretch/>
        </p:blipFill>
        <p:spPr>
          <a:xfrm>
            <a:off x="6516547" y="3690213"/>
            <a:ext cx="5370653" cy="2223825"/>
          </a:xfrm>
          <a:prstGeom prst="rect">
            <a:avLst/>
          </a:prstGeom>
        </p:spPr>
      </p:pic>
      <p:pic>
        <p:nvPicPr>
          <p:cNvPr id="19" name="Picture 18" descr="Table&#10;&#10;Description automatically generated with low confidence">
            <a:extLst>
              <a:ext uri="{FF2B5EF4-FFF2-40B4-BE49-F238E27FC236}">
                <a16:creationId xmlns:a16="http://schemas.microsoft.com/office/drawing/2014/main" id="{D99515B1-9758-6098-1F82-D669BE8E3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-2180" r="55611" b="17952"/>
          <a:stretch/>
        </p:blipFill>
        <p:spPr>
          <a:xfrm>
            <a:off x="1940954" y="1597775"/>
            <a:ext cx="4691340" cy="2092438"/>
          </a:xfrm>
          <a:prstGeom prst="rect">
            <a:avLst/>
          </a:prstGeom>
        </p:spPr>
      </p:pic>
      <p:pic>
        <p:nvPicPr>
          <p:cNvPr id="20" name="Picture 19" descr="Table&#10;&#10;Description automatically generated with low confidence">
            <a:extLst>
              <a:ext uri="{FF2B5EF4-FFF2-40B4-BE49-F238E27FC236}">
                <a16:creationId xmlns:a16="http://schemas.microsoft.com/office/drawing/2014/main" id="{38B16B40-5473-8A66-E58C-DDC3BC2900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9" r="40658" b="14120"/>
          <a:stretch/>
        </p:blipFill>
        <p:spPr>
          <a:xfrm>
            <a:off x="6869575" y="1689083"/>
            <a:ext cx="1857737" cy="1909822"/>
          </a:xfrm>
          <a:prstGeom prst="rect">
            <a:avLst/>
          </a:prstGeom>
        </p:spPr>
      </p:pic>
      <p:pic>
        <p:nvPicPr>
          <p:cNvPr id="2" name="CD2-TRACK 8">
            <a:hlinkClick r:id="" action="ppaction://media"/>
            <a:extLst>
              <a:ext uri="{FF2B5EF4-FFF2-40B4-BE49-F238E27FC236}">
                <a16:creationId xmlns:a16="http://schemas.microsoft.com/office/drawing/2014/main" id="{A9912B1E-090E-3683-04FD-EA99852A3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783" y="594697"/>
            <a:ext cx="665021" cy="6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85" y="431390"/>
            <a:ext cx="8992829" cy="5995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2380" y="3741875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D9DC165-80C2-37AF-A3B2-403F20698487}"/>
              </a:ext>
            </a:extLst>
          </p:cNvPr>
          <p:cNvSpPr txBox="1"/>
          <p:nvPr/>
        </p:nvSpPr>
        <p:spPr>
          <a:xfrm>
            <a:off x="3113268" y="380912"/>
            <a:ext cx="3620863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PRACTICE!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A90485-3762-DB63-E854-2BB08AF42C0E}"/>
              </a:ext>
            </a:extLst>
          </p:cNvPr>
          <p:cNvSpPr txBox="1"/>
          <p:nvPr/>
        </p:nvSpPr>
        <p:spPr>
          <a:xfrm>
            <a:off x="2171700" y="2096758"/>
            <a:ext cx="3735318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Do</a:t>
            </a:r>
            <a:r>
              <a:rPr lang="en-VN" sz="3600" dirty="0"/>
              <a:t> you like…………?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37E41A-81CA-2575-1BC3-8C4751CFB30F}"/>
              </a:ext>
            </a:extLst>
          </p:cNvPr>
          <p:cNvSpPr txBox="1"/>
          <p:nvPr/>
        </p:nvSpPr>
        <p:spPr>
          <a:xfrm>
            <a:off x="7892358" y="5590952"/>
            <a:ext cx="2355229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Yes, I </a:t>
            </a:r>
            <a:r>
              <a:rPr lang="en-VN" sz="3600" dirty="0">
                <a:solidFill>
                  <a:srgbClr val="0070C0"/>
                </a:solidFill>
              </a:rPr>
              <a:t>do</a:t>
            </a:r>
            <a:r>
              <a:rPr lang="en-VN" sz="3600" dirty="0">
                <a:solidFill>
                  <a:schemeClr val="tx1"/>
                </a:solidFill>
              </a:rPr>
              <a:t>.</a:t>
            </a:r>
            <a:endParaRPr lang="en-VN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17D2A2-F225-A556-C3B1-ABCE5C5F999E}"/>
              </a:ext>
            </a:extLst>
          </p:cNvPr>
          <p:cNvSpPr txBox="1"/>
          <p:nvPr/>
        </p:nvSpPr>
        <p:spPr>
          <a:xfrm>
            <a:off x="7910605" y="5590951"/>
            <a:ext cx="233698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No, I </a:t>
            </a:r>
            <a:r>
              <a:rPr lang="en-VN" sz="3600" dirty="0">
                <a:solidFill>
                  <a:srgbClr val="0070C0"/>
                </a:solidFill>
              </a:rPr>
              <a:t>do</a:t>
            </a:r>
            <a:r>
              <a:rPr lang="en-VN" sz="3600" dirty="0">
                <a:solidFill>
                  <a:schemeClr val="tx1"/>
                </a:solidFill>
              </a:rPr>
              <a:t>n’t.</a:t>
            </a:r>
            <a:endParaRPr lang="en-VN" sz="3600" dirty="0"/>
          </a:p>
        </p:txBody>
      </p:sp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3B98AD2-29D0-C9B6-8C8D-518C5FBCC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0" y="1366508"/>
            <a:ext cx="1954884" cy="2062492"/>
          </a:xfrm>
          <a:prstGeom prst="rect">
            <a:avLst/>
          </a:prstGeom>
        </p:spPr>
      </p:pic>
      <p:pic>
        <p:nvPicPr>
          <p:cNvPr id="9" name="Picture 8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2CF24B99-BC02-A7ED-A69E-F5AE9D80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87" y="3830660"/>
            <a:ext cx="1944413" cy="1962417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4F7251FB-A8BB-24AD-D45B-60CF77A4A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31" y="1210303"/>
            <a:ext cx="2826558" cy="2904211"/>
          </a:xfrm>
          <a:prstGeom prst="rect">
            <a:avLst/>
          </a:prstGeom>
        </p:spPr>
      </p:pic>
      <p:pic>
        <p:nvPicPr>
          <p:cNvPr id="13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7F2CD92-9884-2917-0F37-E28AB4E46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"/>
          <a:stretch/>
        </p:blipFill>
        <p:spPr>
          <a:xfrm>
            <a:off x="6638287" y="1266522"/>
            <a:ext cx="3150887" cy="2870931"/>
          </a:xfrm>
          <a:prstGeom prst="rect">
            <a:avLst/>
          </a:prstGeom>
        </p:spPr>
      </p:pic>
      <p:pic>
        <p:nvPicPr>
          <p:cNvPr id="15" name="Picture 14" descr="A picture containing text, queen, vector graphics, envelope&#10;&#10;Description automatically generated">
            <a:extLst>
              <a:ext uri="{FF2B5EF4-FFF2-40B4-BE49-F238E27FC236}">
                <a16:creationId xmlns:a16="http://schemas.microsoft.com/office/drawing/2014/main" id="{A2AFE8ED-EA93-E058-D90E-F4661CEECF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0"/>
          <a:stretch/>
        </p:blipFill>
        <p:spPr>
          <a:xfrm>
            <a:off x="6593916" y="1382301"/>
            <a:ext cx="3195258" cy="3070991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FD680B-F632-3D08-C2E7-CEA2A96E9B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"/>
          <a:stretch/>
        </p:blipFill>
        <p:spPr>
          <a:xfrm>
            <a:off x="6593916" y="1479255"/>
            <a:ext cx="3133926" cy="3076159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F7253997-520C-2563-74E1-556864B34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89" y="1438906"/>
            <a:ext cx="3033179" cy="31165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49A9869-763B-29F5-DBBE-D5871D2852E9}"/>
              </a:ext>
            </a:extLst>
          </p:cNvPr>
          <p:cNvSpPr txBox="1"/>
          <p:nvPr/>
        </p:nvSpPr>
        <p:spPr>
          <a:xfrm>
            <a:off x="7901481" y="5653133"/>
            <a:ext cx="2355229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Yes, I </a:t>
            </a:r>
            <a:r>
              <a:rPr lang="en-VN" sz="3600" dirty="0">
                <a:solidFill>
                  <a:srgbClr val="0070C0"/>
                </a:solidFill>
              </a:rPr>
              <a:t>do</a:t>
            </a:r>
            <a:r>
              <a:rPr lang="en-VN" sz="3600" dirty="0">
                <a:solidFill>
                  <a:schemeClr val="tx1"/>
                </a:solidFill>
              </a:rPr>
              <a:t>.</a:t>
            </a:r>
            <a:endParaRPr lang="en-VN" sz="3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9351762-9193-F055-851E-53C2EA348C88}"/>
              </a:ext>
            </a:extLst>
          </p:cNvPr>
          <p:cNvSpPr txBox="1"/>
          <p:nvPr/>
        </p:nvSpPr>
        <p:spPr>
          <a:xfrm>
            <a:off x="7928852" y="5625186"/>
            <a:ext cx="233698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No, I </a:t>
            </a:r>
            <a:r>
              <a:rPr lang="en-VN" sz="3600" dirty="0">
                <a:solidFill>
                  <a:srgbClr val="0070C0"/>
                </a:solidFill>
              </a:rPr>
              <a:t>do</a:t>
            </a:r>
            <a:r>
              <a:rPr lang="en-VN" sz="3600" dirty="0">
                <a:solidFill>
                  <a:schemeClr val="tx1"/>
                </a:solidFill>
              </a:rPr>
              <a:t>n’t.</a:t>
            </a:r>
            <a:endParaRPr lang="en-VN" sz="3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115484-41CB-E163-9B6E-5D3A0A174A9E}"/>
              </a:ext>
            </a:extLst>
          </p:cNvPr>
          <p:cNvSpPr txBox="1"/>
          <p:nvPr/>
        </p:nvSpPr>
        <p:spPr>
          <a:xfrm>
            <a:off x="7910605" y="5614001"/>
            <a:ext cx="2355229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Yes, I </a:t>
            </a:r>
            <a:r>
              <a:rPr lang="en-VN" sz="3600" dirty="0">
                <a:solidFill>
                  <a:srgbClr val="0070C0"/>
                </a:solidFill>
              </a:rPr>
              <a:t>do</a:t>
            </a:r>
            <a:r>
              <a:rPr lang="en-VN" sz="3600" dirty="0">
                <a:solidFill>
                  <a:schemeClr val="tx1"/>
                </a:solidFill>
              </a:rPr>
              <a:t>.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6" y="406226"/>
            <a:ext cx="8445910" cy="5990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0844" y="272655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A7FA1D39-5BA6-90FA-B414-161E369C9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0" y="614342"/>
            <a:ext cx="5422900" cy="698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5DACFFC5-9DA6-A4CA-196D-4D9F16EFD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845600"/>
            <a:ext cx="108966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9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28466-E1D1-A11B-6438-C3DE0CB79646}"/>
              </a:ext>
            </a:extLst>
          </p:cNvPr>
          <p:cNvSpPr txBox="1"/>
          <p:nvPr/>
        </p:nvSpPr>
        <p:spPr>
          <a:xfrm>
            <a:off x="6341134" y="1513928"/>
            <a:ext cx="4185761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VN" sz="6000" b="1" dirty="0">
                <a:ln/>
                <a:solidFill>
                  <a:schemeClr val="accent6"/>
                </a:solidFill>
              </a:rPr>
              <a:t>Stop the bus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F6D59-6477-48C3-4FEA-4F8E6FCCAE30}"/>
              </a:ext>
            </a:extLst>
          </p:cNvPr>
          <p:cNvSpPr txBox="1"/>
          <p:nvPr/>
        </p:nvSpPr>
        <p:spPr>
          <a:xfrm>
            <a:off x="3127440" y="543093"/>
            <a:ext cx="2842445" cy="76944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LET’S PLAY!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CE954CC-8247-7BB1-4295-B74D2096C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80883" y="3095740"/>
            <a:ext cx="4439936" cy="2497464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47BAADE-4418-4A2D-D33D-A1BECF54A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705266"/>
              </p:ext>
            </p:extLst>
          </p:nvPr>
        </p:nvGraphicFramePr>
        <p:xfrm>
          <a:off x="5672427" y="3062831"/>
          <a:ext cx="5741232" cy="24618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5308">
                  <a:extLst>
                    <a:ext uri="{9D8B030D-6E8A-4147-A177-3AD203B41FA5}">
                      <a16:colId xmlns:a16="http://schemas.microsoft.com/office/drawing/2014/main" val="1350800681"/>
                    </a:ext>
                  </a:extLst>
                </a:gridCol>
                <a:gridCol w="1435308">
                  <a:extLst>
                    <a:ext uri="{9D8B030D-6E8A-4147-A177-3AD203B41FA5}">
                      <a16:colId xmlns:a16="http://schemas.microsoft.com/office/drawing/2014/main" val="3878233082"/>
                    </a:ext>
                  </a:extLst>
                </a:gridCol>
                <a:gridCol w="1467204">
                  <a:extLst>
                    <a:ext uri="{9D8B030D-6E8A-4147-A177-3AD203B41FA5}">
                      <a16:colId xmlns:a16="http://schemas.microsoft.com/office/drawing/2014/main" val="859241200"/>
                    </a:ext>
                  </a:extLst>
                </a:gridCol>
                <a:gridCol w="1403412">
                  <a:extLst>
                    <a:ext uri="{9D8B030D-6E8A-4147-A177-3AD203B41FA5}">
                      <a16:colId xmlns:a16="http://schemas.microsoft.com/office/drawing/2014/main" val="1814254478"/>
                    </a:ext>
                  </a:extLst>
                </a:gridCol>
              </a:tblGrid>
              <a:tr h="724408"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letters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animals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r>
                        <a:rPr lang="en-VN" dirty="0"/>
                        <a:t>chool things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  <a:r>
                        <a:rPr lang="en-VN" dirty="0"/>
                        <a:t>amily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728301"/>
                  </a:ext>
                </a:extLst>
              </a:tr>
              <a:tr h="1737442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413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11D915-19DC-A478-A2C6-D1D5E2612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06" y="1331089"/>
            <a:ext cx="9301476" cy="2812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91775-35DF-C706-8194-6A85087D54A8}"/>
              </a:ext>
            </a:extLst>
          </p:cNvPr>
          <p:cNvSpPr txBox="1"/>
          <p:nvPr/>
        </p:nvSpPr>
        <p:spPr>
          <a:xfrm>
            <a:off x="5572942" y="287052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I don’t</a:t>
            </a:r>
          </a:p>
        </p:txBody>
      </p:sp>
    </p:spTree>
    <p:extLst>
      <p:ext uri="{BB962C8B-B14F-4D97-AF65-F5344CB8AC3E}">
        <p14:creationId xmlns:p14="http://schemas.microsoft.com/office/powerpoint/2010/main" val="22769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D5A96FF-DD13-AFAD-D6FF-A70C85DCB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85" y="1407820"/>
            <a:ext cx="8277273" cy="2608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3A465-5EC1-6C57-9892-EB21AADFA2AD}"/>
              </a:ext>
            </a:extLst>
          </p:cNvPr>
          <p:cNvSpPr txBox="1"/>
          <p:nvPr/>
        </p:nvSpPr>
        <p:spPr>
          <a:xfrm>
            <a:off x="5561367" y="2928396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5130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3DC38B-754D-3B2F-9956-820D68FA4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69" y="2245489"/>
            <a:ext cx="8019265" cy="2199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7B1CF-0CC0-6E2C-85AE-1D4C357F33E2}"/>
              </a:ext>
            </a:extLst>
          </p:cNvPr>
          <p:cNvSpPr txBox="1"/>
          <p:nvPr/>
        </p:nvSpPr>
        <p:spPr>
          <a:xfrm>
            <a:off x="4610811" y="2511707"/>
            <a:ext cx="1653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Do you</a:t>
            </a:r>
          </a:p>
        </p:txBody>
      </p:sp>
    </p:spTree>
    <p:extLst>
      <p:ext uri="{BB962C8B-B14F-4D97-AF65-F5344CB8AC3E}">
        <p14:creationId xmlns:p14="http://schemas.microsoft.com/office/powerpoint/2010/main" val="121529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AA8CE6-F48A-45D9-90F9-CD009C22DC16}"/>
              </a:ext>
            </a:extLst>
          </p:cNvPr>
          <p:cNvSpPr/>
          <p:nvPr/>
        </p:nvSpPr>
        <p:spPr>
          <a:xfrm>
            <a:off x="10526603" y="409268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30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0D4A084-517D-2B58-B2E1-C013A7F67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6"/>
          <a:stretch/>
        </p:blipFill>
        <p:spPr>
          <a:xfrm>
            <a:off x="135176" y="409268"/>
            <a:ext cx="3688576" cy="71770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511E04B-D50F-EEF0-4784-CA5F4F2AD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3" y="1025088"/>
            <a:ext cx="9210102" cy="53050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14A0A1F-CA0F-0BAC-E95F-E9655DCBCEEA}"/>
              </a:ext>
            </a:extLst>
          </p:cNvPr>
          <p:cNvSpPr/>
          <p:nvPr/>
        </p:nvSpPr>
        <p:spPr>
          <a:xfrm>
            <a:off x="8549089" y="2192357"/>
            <a:ext cx="980501" cy="410875"/>
          </a:xfrm>
          <a:custGeom>
            <a:avLst/>
            <a:gdLst>
              <a:gd name="connsiteX0" fmla="*/ 0 w 980501"/>
              <a:gd name="connsiteY0" fmla="*/ 205438 h 410875"/>
              <a:gd name="connsiteX1" fmla="*/ 490251 w 980501"/>
              <a:gd name="connsiteY1" fmla="*/ 0 h 410875"/>
              <a:gd name="connsiteX2" fmla="*/ 980502 w 980501"/>
              <a:gd name="connsiteY2" fmla="*/ 205438 h 410875"/>
              <a:gd name="connsiteX3" fmla="*/ 490251 w 980501"/>
              <a:gd name="connsiteY3" fmla="*/ 410876 h 410875"/>
              <a:gd name="connsiteX4" fmla="*/ 0 w 980501"/>
              <a:gd name="connsiteY4" fmla="*/ 205438 h 41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501" h="410875" extrusionOk="0">
                <a:moveTo>
                  <a:pt x="0" y="205438"/>
                </a:moveTo>
                <a:cubicBezTo>
                  <a:pt x="-8238" y="86897"/>
                  <a:pt x="198101" y="8029"/>
                  <a:pt x="490251" y="0"/>
                </a:cubicBezTo>
                <a:cubicBezTo>
                  <a:pt x="786039" y="5270"/>
                  <a:pt x="959670" y="92640"/>
                  <a:pt x="980502" y="205438"/>
                </a:cubicBezTo>
                <a:cubicBezTo>
                  <a:pt x="951586" y="347136"/>
                  <a:pt x="759844" y="417313"/>
                  <a:pt x="490251" y="410876"/>
                </a:cubicBezTo>
                <a:cubicBezTo>
                  <a:pt x="206524" y="403781"/>
                  <a:pt x="17863" y="327433"/>
                  <a:pt x="0" y="2054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258FDA-AA20-027E-DE26-7B499BE514AB}"/>
              </a:ext>
            </a:extLst>
          </p:cNvPr>
          <p:cNvSpPr/>
          <p:nvPr/>
        </p:nvSpPr>
        <p:spPr>
          <a:xfrm>
            <a:off x="3668617" y="4098275"/>
            <a:ext cx="980501" cy="341523"/>
          </a:xfrm>
          <a:custGeom>
            <a:avLst/>
            <a:gdLst>
              <a:gd name="connsiteX0" fmla="*/ 0 w 980501"/>
              <a:gd name="connsiteY0" fmla="*/ 170762 h 341523"/>
              <a:gd name="connsiteX1" fmla="*/ 490251 w 980501"/>
              <a:gd name="connsiteY1" fmla="*/ 0 h 341523"/>
              <a:gd name="connsiteX2" fmla="*/ 980502 w 980501"/>
              <a:gd name="connsiteY2" fmla="*/ 170762 h 341523"/>
              <a:gd name="connsiteX3" fmla="*/ 490251 w 980501"/>
              <a:gd name="connsiteY3" fmla="*/ 341524 h 341523"/>
              <a:gd name="connsiteX4" fmla="*/ 0 w 980501"/>
              <a:gd name="connsiteY4" fmla="*/ 170762 h 34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501" h="341523" extrusionOk="0">
                <a:moveTo>
                  <a:pt x="0" y="170762"/>
                </a:moveTo>
                <a:cubicBezTo>
                  <a:pt x="-25880" y="60490"/>
                  <a:pt x="186810" y="12266"/>
                  <a:pt x="490251" y="0"/>
                </a:cubicBezTo>
                <a:cubicBezTo>
                  <a:pt x="779827" y="3962"/>
                  <a:pt x="973332" y="76681"/>
                  <a:pt x="980502" y="170762"/>
                </a:cubicBezTo>
                <a:cubicBezTo>
                  <a:pt x="954242" y="290716"/>
                  <a:pt x="754189" y="379223"/>
                  <a:pt x="490251" y="341524"/>
                </a:cubicBezTo>
                <a:cubicBezTo>
                  <a:pt x="213030" y="337988"/>
                  <a:pt x="9803" y="269755"/>
                  <a:pt x="0" y="17076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7E2047-D001-F5FC-EC6A-B154A769E09F}"/>
              </a:ext>
            </a:extLst>
          </p:cNvPr>
          <p:cNvSpPr/>
          <p:nvPr/>
        </p:nvSpPr>
        <p:spPr>
          <a:xfrm>
            <a:off x="8549088" y="4098275"/>
            <a:ext cx="980501" cy="341523"/>
          </a:xfrm>
          <a:custGeom>
            <a:avLst/>
            <a:gdLst>
              <a:gd name="connsiteX0" fmla="*/ 0 w 980501"/>
              <a:gd name="connsiteY0" fmla="*/ 170762 h 341523"/>
              <a:gd name="connsiteX1" fmla="*/ 490251 w 980501"/>
              <a:gd name="connsiteY1" fmla="*/ 0 h 341523"/>
              <a:gd name="connsiteX2" fmla="*/ 980502 w 980501"/>
              <a:gd name="connsiteY2" fmla="*/ 170762 h 341523"/>
              <a:gd name="connsiteX3" fmla="*/ 490251 w 980501"/>
              <a:gd name="connsiteY3" fmla="*/ 341524 h 341523"/>
              <a:gd name="connsiteX4" fmla="*/ 0 w 980501"/>
              <a:gd name="connsiteY4" fmla="*/ 170762 h 34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501" h="341523" extrusionOk="0">
                <a:moveTo>
                  <a:pt x="0" y="170762"/>
                </a:moveTo>
                <a:cubicBezTo>
                  <a:pt x="-25880" y="60490"/>
                  <a:pt x="186810" y="12266"/>
                  <a:pt x="490251" y="0"/>
                </a:cubicBezTo>
                <a:cubicBezTo>
                  <a:pt x="779827" y="3962"/>
                  <a:pt x="973332" y="76681"/>
                  <a:pt x="980502" y="170762"/>
                </a:cubicBezTo>
                <a:cubicBezTo>
                  <a:pt x="954242" y="290716"/>
                  <a:pt x="754189" y="379223"/>
                  <a:pt x="490251" y="341524"/>
                </a:cubicBezTo>
                <a:cubicBezTo>
                  <a:pt x="213030" y="337988"/>
                  <a:pt x="9803" y="269755"/>
                  <a:pt x="0" y="17076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AA3358-9CB3-6F70-9464-BF3919D4524E}"/>
              </a:ext>
            </a:extLst>
          </p:cNvPr>
          <p:cNvSpPr/>
          <p:nvPr/>
        </p:nvSpPr>
        <p:spPr>
          <a:xfrm>
            <a:off x="3668616" y="5706736"/>
            <a:ext cx="980501" cy="410875"/>
          </a:xfrm>
          <a:custGeom>
            <a:avLst/>
            <a:gdLst>
              <a:gd name="connsiteX0" fmla="*/ 0 w 980501"/>
              <a:gd name="connsiteY0" fmla="*/ 205438 h 410875"/>
              <a:gd name="connsiteX1" fmla="*/ 490251 w 980501"/>
              <a:gd name="connsiteY1" fmla="*/ 0 h 410875"/>
              <a:gd name="connsiteX2" fmla="*/ 980502 w 980501"/>
              <a:gd name="connsiteY2" fmla="*/ 205438 h 410875"/>
              <a:gd name="connsiteX3" fmla="*/ 490251 w 980501"/>
              <a:gd name="connsiteY3" fmla="*/ 410876 h 410875"/>
              <a:gd name="connsiteX4" fmla="*/ 0 w 980501"/>
              <a:gd name="connsiteY4" fmla="*/ 205438 h 41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501" h="410875" extrusionOk="0">
                <a:moveTo>
                  <a:pt x="0" y="205438"/>
                </a:moveTo>
                <a:cubicBezTo>
                  <a:pt x="-8238" y="86897"/>
                  <a:pt x="198101" y="8029"/>
                  <a:pt x="490251" y="0"/>
                </a:cubicBezTo>
                <a:cubicBezTo>
                  <a:pt x="786039" y="5270"/>
                  <a:pt x="959670" y="92640"/>
                  <a:pt x="980502" y="205438"/>
                </a:cubicBezTo>
                <a:cubicBezTo>
                  <a:pt x="951586" y="347136"/>
                  <a:pt x="759844" y="417313"/>
                  <a:pt x="490251" y="410876"/>
                </a:cubicBezTo>
                <a:cubicBezTo>
                  <a:pt x="206524" y="403781"/>
                  <a:pt x="17863" y="327433"/>
                  <a:pt x="0" y="2054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1765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200"/>
            <a:ext cx="8908027" cy="6073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996" y="1815293"/>
            <a:ext cx="482538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math, English, art,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P.E. (physical education),       music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7" y="1818408"/>
            <a:ext cx="603193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Do you like </a:t>
            </a:r>
            <a:r>
              <a:rPr lang="en-US" sz="3600" dirty="0">
                <a:solidFill>
                  <a:srgbClr val="FF0000"/>
                </a:solidFill>
              </a:rPr>
              <a:t>math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Yes, I do./No, I don't.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1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798"/>
            <a:ext cx="9584948" cy="609374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67081" y="781205"/>
            <a:ext cx="5671830" cy="529558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/>
              <a:t>New words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math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English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P.E. (physical education)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art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   music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7.mp3" descr="CD2-TRACK 7.mp3">
            <a:hlinkClick r:id="" action="ppaction://media"/>
            <a:extLst>
              <a:ext uri="{FF2B5EF4-FFF2-40B4-BE49-F238E27FC236}">
                <a16:creationId xmlns:a16="http://schemas.microsoft.com/office/drawing/2014/main" id="{030808EF-960C-D8DF-F733-4C4E1CEEE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50174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07500" y="43949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point.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84E8B-C871-5EA4-E5B4-7FD0E094BEC7}"/>
              </a:ext>
            </a:extLst>
          </p:cNvPr>
          <p:cNvSpPr txBox="1"/>
          <p:nvPr/>
        </p:nvSpPr>
        <p:spPr>
          <a:xfrm>
            <a:off x="7379834" y="82299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icons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A4EF5-7B47-0FAF-0324-64F0903420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1" y="560990"/>
            <a:ext cx="6146800" cy="736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EFFBD0-FA73-C358-9426-E6DCCBA9DC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0"/>
          <a:stretch/>
        </p:blipFill>
        <p:spPr>
          <a:xfrm>
            <a:off x="60361" y="2363724"/>
            <a:ext cx="12071277" cy="2924372"/>
          </a:xfrm>
          <a:prstGeom prst="rect">
            <a:avLst/>
          </a:prstGeom>
        </p:spPr>
      </p:pic>
      <p:pic>
        <p:nvPicPr>
          <p:cNvPr id="4" name="art">
            <a:hlinkClick r:id="" action="ppaction://media"/>
            <a:extLst>
              <a:ext uri="{FF2B5EF4-FFF2-40B4-BE49-F238E27FC236}">
                <a16:creationId xmlns:a16="http://schemas.microsoft.com/office/drawing/2014/main" id="{48727D10-C5B6-D3AB-0396-5D42DF071D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30183" y="5435585"/>
            <a:ext cx="487363" cy="487363"/>
          </a:xfrm>
          <a:prstGeom prst="rect">
            <a:avLst/>
          </a:prstGeom>
        </p:spPr>
      </p:pic>
      <p:pic>
        <p:nvPicPr>
          <p:cNvPr id="5" name="English">
            <a:hlinkClick r:id="" action="ppaction://media"/>
            <a:extLst>
              <a:ext uri="{FF2B5EF4-FFF2-40B4-BE49-F238E27FC236}">
                <a16:creationId xmlns:a16="http://schemas.microsoft.com/office/drawing/2014/main" id="{7F654674-8431-DD2B-7AC7-F14B94850F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68759" y="5435584"/>
            <a:ext cx="487363" cy="487363"/>
          </a:xfrm>
          <a:prstGeom prst="rect">
            <a:avLst/>
          </a:prstGeom>
        </p:spPr>
      </p:pic>
      <p:pic>
        <p:nvPicPr>
          <p:cNvPr id="7" name="math">
            <a:hlinkClick r:id="" action="ppaction://media"/>
            <a:extLst>
              <a:ext uri="{FF2B5EF4-FFF2-40B4-BE49-F238E27FC236}">
                <a16:creationId xmlns:a16="http://schemas.microsoft.com/office/drawing/2014/main" id="{BF9EAE69-05BF-58BB-31D7-125A2C0452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2712" y="5435583"/>
            <a:ext cx="487363" cy="487363"/>
          </a:xfrm>
          <a:prstGeom prst="rect">
            <a:avLst/>
          </a:prstGeom>
        </p:spPr>
      </p:pic>
      <p:pic>
        <p:nvPicPr>
          <p:cNvPr id="8" name="music">
            <a:hlinkClick r:id="" action="ppaction://media"/>
            <a:extLst>
              <a:ext uri="{FF2B5EF4-FFF2-40B4-BE49-F238E27FC236}">
                <a16:creationId xmlns:a16="http://schemas.microsoft.com/office/drawing/2014/main" id="{E74D37D2-ECE3-4321-1944-DD3DB821BD0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67654" y="5461299"/>
            <a:ext cx="487363" cy="487363"/>
          </a:xfrm>
          <a:prstGeom prst="rect">
            <a:avLst/>
          </a:prstGeom>
        </p:spPr>
      </p:pic>
      <p:pic>
        <p:nvPicPr>
          <p:cNvPr id="9" name="PE">
            <a:hlinkClick r:id="" action="ppaction://media"/>
            <a:extLst>
              <a:ext uri="{FF2B5EF4-FFF2-40B4-BE49-F238E27FC236}">
                <a16:creationId xmlns:a16="http://schemas.microsoft.com/office/drawing/2014/main" id="{B026A869-68F3-C381-2967-5718525069E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91607" y="54612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th.mp3" descr="math.mp3">
            <a:hlinkClick r:id="" action="ppaction://media"/>
            <a:extLst>
              <a:ext uri="{FF2B5EF4-FFF2-40B4-BE49-F238E27FC236}">
                <a16:creationId xmlns:a16="http://schemas.microsoft.com/office/drawing/2014/main" id="{526F4B2A-8124-6A46-7491-533C89373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5590" y="3115198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7EDF2-BB4D-F6EE-5B7F-71CB1BB9AD55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17E69-DF0B-A356-F936-70454D4AD6A2}"/>
              </a:ext>
            </a:extLst>
          </p:cNvPr>
          <p:cNvSpPr txBox="1"/>
          <p:nvPr/>
        </p:nvSpPr>
        <p:spPr>
          <a:xfrm>
            <a:off x="8115288" y="303004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math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C1854F-3CB6-82F7-57E5-66DBCD3FB063}"/>
              </a:ext>
            </a:extLst>
          </p:cNvPr>
          <p:cNvSpPr txBox="1"/>
          <p:nvPr/>
        </p:nvSpPr>
        <p:spPr>
          <a:xfrm>
            <a:off x="8206911" y="4398321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mæ</a:t>
            </a:r>
            <a:r>
              <a:rPr lang="el-GR" sz="2400" dirty="0"/>
              <a:t>θ/ </a:t>
            </a:r>
          </a:p>
          <a:p>
            <a:pPr algn="ctr"/>
            <a:r>
              <a:rPr lang="en-US" sz="2400" dirty="0" err="1"/>
              <a:t>môn</a:t>
            </a:r>
            <a:r>
              <a:rPr lang="en-US" sz="2400" dirty="0"/>
              <a:t> </a:t>
            </a:r>
            <a:r>
              <a:rPr lang="en-US" sz="2400" dirty="0" err="1"/>
              <a:t>toán</a:t>
            </a:r>
            <a:r>
              <a:rPr lang="en-US" sz="24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F42F5B-6DC0-99CB-EB85-6E6AE35CFB65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909FB5B-D574-0867-3732-ED26F90AD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04" y="1393108"/>
            <a:ext cx="4537276" cy="4661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5F639A-08F0-1EE8-3CB0-C93BE1A76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6" y="421380"/>
            <a:ext cx="6146800" cy="736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93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glish.mp3" descr="English.mp3">
            <a:hlinkClick r:id="" action="ppaction://media"/>
            <a:extLst>
              <a:ext uri="{FF2B5EF4-FFF2-40B4-BE49-F238E27FC236}">
                <a16:creationId xmlns:a16="http://schemas.microsoft.com/office/drawing/2014/main" id="{28EC6E2F-1858-6863-E477-6E37A7CC4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2131" y="322021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7EDF2-BB4D-F6EE-5B7F-71CB1BB9AD55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24E4B6-A7C0-6C71-3195-2AB8B72D52DD}"/>
              </a:ext>
            </a:extLst>
          </p:cNvPr>
          <p:cNvSpPr txBox="1"/>
          <p:nvPr/>
        </p:nvSpPr>
        <p:spPr>
          <a:xfrm>
            <a:off x="7047294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English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F42F5B-6DC0-99CB-EB85-6E6AE35CFB65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1DC700-6C62-9AED-3CB6-C01E30035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47" y="1647264"/>
            <a:ext cx="4317357" cy="4435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3194A8-F2E3-94D4-C07F-6789E234F6CB}"/>
              </a:ext>
            </a:extLst>
          </p:cNvPr>
          <p:cNvSpPr txBox="1"/>
          <p:nvPr/>
        </p:nvSpPr>
        <p:spPr>
          <a:xfrm>
            <a:off x="6979534" y="4775367"/>
            <a:ext cx="2079673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/ˈ</a:t>
            </a:r>
            <a:r>
              <a:rPr lang="en-US" sz="2400" dirty="0" err="1"/>
              <a:t>ɪŋɡlɪʃ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môn</a:t>
            </a:r>
            <a:r>
              <a:rPr lang="en-US" sz="2400" dirty="0"/>
              <a:t> </a:t>
            </a:r>
            <a:r>
              <a:rPr lang="en-US" sz="2400" dirty="0" err="1"/>
              <a:t>tiếng</a:t>
            </a:r>
            <a:r>
              <a:rPr lang="en-US" sz="2400" dirty="0"/>
              <a:t> Anh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E8B02-C9B6-6C1A-DBF5-226C7927A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82" y="621268"/>
            <a:ext cx="5771030" cy="7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8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.mp3" descr="art.mp3">
            <a:hlinkClick r:id="" action="ppaction://media"/>
            <a:extLst>
              <a:ext uri="{FF2B5EF4-FFF2-40B4-BE49-F238E27FC236}">
                <a16:creationId xmlns:a16="http://schemas.microsoft.com/office/drawing/2014/main" id="{230FF6A4-3FC4-1E05-6C70-48881C5F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4773" y="3300392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7EDF2-BB4D-F6EE-5B7F-71CB1BB9AD55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DEC7D-0F50-9B71-BE12-6D8A328CE89F}"/>
              </a:ext>
            </a:extLst>
          </p:cNvPr>
          <p:cNvSpPr txBox="1"/>
          <p:nvPr/>
        </p:nvSpPr>
        <p:spPr>
          <a:xfrm>
            <a:off x="7599002" y="320282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312CFC-58B0-4CF1-5B9F-4767470C7FE1}"/>
              </a:ext>
            </a:extLst>
          </p:cNvPr>
          <p:cNvSpPr txBox="1"/>
          <p:nvPr/>
        </p:nvSpPr>
        <p:spPr>
          <a:xfrm>
            <a:off x="7334440" y="4478896"/>
            <a:ext cx="2160077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ɑːrt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môn</a:t>
            </a:r>
            <a:r>
              <a:rPr lang="en-US" sz="2400" dirty="0"/>
              <a:t> mỹ </a:t>
            </a:r>
            <a:r>
              <a:rPr lang="en-US" sz="2400" dirty="0" err="1"/>
              <a:t>thuật</a:t>
            </a:r>
            <a:r>
              <a:rPr lang="en-US" sz="24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F42F5B-6DC0-99CB-EB85-6E6AE35CFB65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41D8C-CA33-240C-893F-E0ABE9AFE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11" y="1599131"/>
            <a:ext cx="4211411" cy="4327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9EB0D-58C3-0DFA-CEEB-1E7F90C9B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82" y="621268"/>
            <a:ext cx="5771030" cy="7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.mp3" descr="PE.mp3">
            <a:hlinkClick r:id="" action="ppaction://media"/>
            <a:extLst>
              <a:ext uri="{FF2B5EF4-FFF2-40B4-BE49-F238E27FC236}">
                <a16:creationId xmlns:a16="http://schemas.microsoft.com/office/drawing/2014/main" id="{D28281F1-28AC-5C64-A98E-1781F0AE2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7650" y="3418106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7EDF2-BB4D-F6EE-5B7F-71CB1BB9AD55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FBCAA2-8FE7-599C-0F20-9EB0E47C25D5}"/>
              </a:ext>
            </a:extLst>
          </p:cNvPr>
          <p:cNvSpPr txBox="1"/>
          <p:nvPr/>
        </p:nvSpPr>
        <p:spPr>
          <a:xfrm>
            <a:off x="6267523" y="2435897"/>
            <a:ext cx="4053396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P.E.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(physical education)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F42F5B-6DC0-99CB-EB85-6E6AE35CFB65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745FC-60CD-E522-3134-E1C00A7FC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5"/>
          <a:stretch/>
        </p:blipFill>
        <p:spPr>
          <a:xfrm>
            <a:off x="896942" y="1619839"/>
            <a:ext cx="4832525" cy="4412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804484-46A1-BC19-CF44-E752C5D72C6B}"/>
              </a:ext>
            </a:extLst>
          </p:cNvPr>
          <p:cNvSpPr txBox="1"/>
          <p:nvPr/>
        </p:nvSpPr>
        <p:spPr>
          <a:xfrm>
            <a:off x="7273108" y="4637143"/>
            <a:ext cx="204222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/ˌpiː ˈ</a:t>
            </a:r>
            <a:r>
              <a:rPr lang="en-US" sz="2400" dirty="0" err="1"/>
              <a:t>i</a:t>
            </a:r>
            <a:r>
              <a:rPr lang="en-US" sz="2400" dirty="0"/>
              <a:t>ː/ </a:t>
            </a:r>
          </a:p>
          <a:p>
            <a:pPr algn="ctr"/>
            <a:r>
              <a:rPr lang="vi-VN" sz="2400" dirty="0"/>
              <a:t>môn thể dục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CE5F4-019B-B828-578D-B4B178AD5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82" y="621268"/>
            <a:ext cx="5771030" cy="7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6766</TotalTime>
  <Words>465</Words>
  <Application>Microsoft Office PowerPoint</Application>
  <PresentationFormat>Widescreen</PresentationFormat>
  <Paragraphs>110</Paragraphs>
  <Slides>37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155</cp:revision>
  <dcterms:created xsi:type="dcterms:W3CDTF">2020-12-08T03:17:05Z</dcterms:created>
  <dcterms:modified xsi:type="dcterms:W3CDTF">2024-05-09T11:16:13Z</dcterms:modified>
</cp:coreProperties>
</file>