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23"/>
  </p:notesMasterIdLst>
  <p:sldIdLst>
    <p:sldId id="429" r:id="rId2"/>
    <p:sldId id="302" r:id="rId3"/>
    <p:sldId id="431" r:id="rId4"/>
    <p:sldId id="435" r:id="rId5"/>
    <p:sldId id="436" r:id="rId6"/>
    <p:sldId id="357" r:id="rId7"/>
    <p:sldId id="280" r:id="rId8"/>
    <p:sldId id="443" r:id="rId9"/>
    <p:sldId id="386" r:id="rId10"/>
    <p:sldId id="387" r:id="rId11"/>
    <p:sldId id="444" r:id="rId12"/>
    <p:sldId id="432" r:id="rId13"/>
    <p:sldId id="358" r:id="rId14"/>
    <p:sldId id="385" r:id="rId15"/>
    <p:sldId id="457" r:id="rId16"/>
    <p:sldId id="416" r:id="rId17"/>
    <p:sldId id="454" r:id="rId18"/>
    <p:sldId id="455" r:id="rId19"/>
    <p:sldId id="434" r:id="rId20"/>
    <p:sldId id="295" r:id="rId21"/>
    <p:sldId id="34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Võ Thị Xuân Ánh - Viện Ngôn ngữ" initials="VTXÁVNn" lastIdx="1" clrIdx="1">
    <p:extLst>
      <p:ext uri="{19B8F6BF-5375-455C-9EA6-DF929625EA0E}">
        <p15:presenceInfo xmlns:p15="http://schemas.microsoft.com/office/powerpoint/2012/main" userId="S::anh.vtx@vlu.edu.vn::bfdefe93-081c-4d46-b8ce-be47d075cb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FF3300"/>
    <a:srgbClr val="44C844"/>
    <a:srgbClr val="7030A0"/>
    <a:srgbClr val="006699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2" autoAdjust="0"/>
    <p:restoredTop sz="84787" autoAdjust="0"/>
  </p:normalViewPr>
  <p:slideViewPr>
    <p:cSldViewPr snapToGrid="0">
      <p:cViewPr varScale="1">
        <p:scale>
          <a:sx n="90" d="100"/>
          <a:sy n="90" d="100"/>
        </p:scale>
        <p:origin x="738" y="9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0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</a:t>
            </a:r>
            <a:r>
              <a:rPr lang="en-US" sz="1200" b="0" cap="none" spc="0" baseline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7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39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78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501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85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B3830E8-3D32-0242-9A95-7FB5C7BCBD46}" type="datetimeFigureOut">
              <a:rPr lang="en-VN" smtClean="0"/>
              <a:t>05/09/2024</a:t>
            </a:fld>
            <a:endParaRPr lang="en-V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C662EB-CFAF-9E45-80BE-3C254AEF62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60352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0E8-3D32-0242-9A95-7FB5C7BCBD46}" type="datetimeFigureOut">
              <a:rPr lang="en-VN" smtClean="0"/>
              <a:t>05/09/2024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EB-CFAF-9E45-80BE-3C254AEF62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0005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0E8-3D32-0242-9A95-7FB5C7BCBD46}" type="datetimeFigureOut">
              <a:rPr lang="en-VN" smtClean="0"/>
              <a:t>05/09/2024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EB-CFAF-9E45-80BE-3C254AEF62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84370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95447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490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56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38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9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735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40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0E8-3D32-0242-9A95-7FB5C7BCBD46}" type="datetimeFigureOut">
              <a:rPr lang="en-VN" smtClean="0"/>
              <a:t>05/09/2024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EB-CFAF-9E45-80BE-3C254AEF62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4135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B3830E8-3D32-0242-9A95-7FB5C7BCBD46}" type="datetimeFigureOut">
              <a:rPr lang="en-VN" smtClean="0"/>
              <a:t>05/09/2024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B3C662EB-CFAF-9E45-80BE-3C254AEF62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02126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0E8-3D32-0242-9A95-7FB5C7BCBD46}" type="datetimeFigureOut">
              <a:rPr lang="en-VN" smtClean="0"/>
              <a:t>05/09/2024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EB-CFAF-9E45-80BE-3C254AEF62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5840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0E8-3D32-0242-9A95-7FB5C7BCBD46}" type="datetimeFigureOut">
              <a:rPr lang="en-VN" smtClean="0"/>
              <a:t>05/09/2024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EB-CFAF-9E45-80BE-3C254AEF62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5715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0E8-3D32-0242-9A95-7FB5C7BCBD46}" type="datetimeFigureOut">
              <a:rPr lang="en-VN" smtClean="0"/>
              <a:t>05/09/2024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EB-CFAF-9E45-80BE-3C254AEF62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1251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0E8-3D32-0242-9A95-7FB5C7BCBD46}" type="datetimeFigureOut">
              <a:rPr lang="en-VN" smtClean="0"/>
              <a:t>05/09/2024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62EB-CFAF-9E45-80BE-3C254AEF62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5340608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30E8-3D32-0242-9A95-7FB5C7BCBD46}" type="datetimeFigureOut">
              <a:rPr lang="en-VN" smtClean="0"/>
              <a:t>05/09/2024</a:t>
            </a:fld>
            <a:endParaRPr lang="en-V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3C662EB-CFAF-9E45-80BE-3C254AEF6207}" type="slidenum">
              <a:rPr lang="en-VN" smtClean="0"/>
              <a:t>‹#›</a:t>
            </a:fld>
            <a:endParaRPr lang="en-VN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272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B3830E8-3D32-0242-9A95-7FB5C7BCBD46}" type="datetimeFigureOut">
              <a:rPr lang="en-VN" smtClean="0"/>
              <a:t>05/09/2024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3C662EB-CFAF-9E45-80BE-3C254AEF6207}" type="slidenum">
              <a:rPr lang="en-VN" smtClean="0"/>
              <a:t>‹#›</a:t>
            </a:fld>
            <a:endParaRPr lang="en-VN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603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3830E8-3D32-0242-9A95-7FB5C7BCBD46}" type="datetimeFigureOut">
              <a:rPr lang="en-VN" smtClean="0"/>
              <a:t>05/09/2024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C662EB-CFAF-9E45-80BE-3C254AEF6207}" type="slidenum">
              <a:rPr lang="en-VN" smtClean="0"/>
              <a:t>‹#›</a:t>
            </a:fld>
            <a:endParaRPr lang="en-VN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9" name="9Slide.vn - 2019">
            <a:extLst>
              <a:ext uri="{FF2B5EF4-FFF2-40B4-BE49-F238E27FC236}">
                <a16:creationId xmlns:a16="http://schemas.microsoft.com/office/drawing/2014/main" id="{27A25B63-D602-C44E-BC4C-D792FD5D8702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A739EA-D286-5E4F-89FA-D8CB8FE2CB3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1841804-4A31-714A-BFF8-B4AD5001556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A16267-0558-CB4E-A63F-15F3867856F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C0F6A29-7B1D-F84F-943F-28FC349BB6F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230F90CF-AFCD-B84F-8E50-5AF1BE9E6140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7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F606D3-92B3-B74D-994B-E15FB07BC303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D269EB-3843-E741-969B-913E67B344A9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51CC754D-ECF6-F749-B69E-9FF952779850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665" r:id="rId14"/>
    <p:sldLayoutId id="2147483666" r:id="rId15"/>
    <p:sldLayoutId id="2147483671" r:id="rId16"/>
    <p:sldLayoutId id="2147483672" r:id="rId17"/>
    <p:sldLayoutId id="214748367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5.jpeg"/><Relationship Id="rId3" Type="http://schemas.openxmlformats.org/officeDocument/2006/relationships/audio" Target="../media/audio7.wav"/><Relationship Id="rId7" Type="http://schemas.openxmlformats.org/officeDocument/2006/relationships/image" Target="../media/image29.jpe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45.png"/><Relationship Id="rId4" Type="http://schemas.openxmlformats.org/officeDocument/2006/relationships/audio" Target="../media/audio6.wav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5.jpeg"/><Relationship Id="rId3" Type="http://schemas.openxmlformats.org/officeDocument/2006/relationships/audio" Target="../media/audio7.wav"/><Relationship Id="rId7" Type="http://schemas.openxmlformats.org/officeDocument/2006/relationships/image" Target="../media/image29.jpe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49.png"/><Relationship Id="rId4" Type="http://schemas.openxmlformats.org/officeDocument/2006/relationships/audio" Target="../media/audio6.wav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9.wav"/><Relationship Id="rId7" Type="http://schemas.openxmlformats.org/officeDocument/2006/relationships/image" Target="../media/image5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audio" Target="../media/audio10.wav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20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8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audio" Target="../media/audio6.wav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audio" Target="../media/audio7.wav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5.jpeg"/><Relationship Id="rId3" Type="http://schemas.openxmlformats.org/officeDocument/2006/relationships/audio" Target="../media/audio7.wav"/><Relationship Id="rId7" Type="http://schemas.openxmlformats.org/officeDocument/2006/relationships/image" Target="../media/image29.jpe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3.jpe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audio" Target="../media/audio6.wav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227"/>
            <a:ext cx="12229324" cy="61688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 7: Toys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2.1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99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8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637"/>
            <a:ext cx="12192000" cy="613263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898034" y="3914051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1568874" y="1564332"/>
                <a:ext cx="1691821" cy="2021823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601" y="5785002"/>
            <a:ext cx="836676" cy="825294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4" cy="2282010"/>
            <a:chOff x="4475866" y="1503055"/>
            <a:chExt cx="4132296" cy="2144381"/>
          </a:xfrm>
        </p:grpSpPr>
        <p:grpSp>
          <p:nvGrpSpPr>
            <p:cNvPr id="2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815" b="-1713"/>
              <a:stretch/>
            </p:blipFill>
            <p:spPr>
              <a:xfrm rot="5400000">
                <a:off x="5977353" y="1477318"/>
                <a:ext cx="1000630" cy="2387268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sai2"/>
          <p:cNvGrpSpPr/>
          <p:nvPr/>
        </p:nvGrpSpPr>
        <p:grpSpPr>
          <a:xfrm rot="16200000">
            <a:off x="9049548" y="659339"/>
            <a:ext cx="3083414" cy="2282010"/>
            <a:chOff x="4475866" y="1503055"/>
            <a:chExt cx="4132296" cy="2144381"/>
          </a:xfrm>
        </p:grpSpPr>
        <p:grpSp>
          <p:nvGrpSpPr>
            <p:cNvPr id="36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814523" y="1437498"/>
                <a:ext cx="1366027" cy="2246260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3090575" y="659340"/>
            <a:ext cx="3083414" cy="2282010"/>
            <a:chOff x="4475866" y="1503055"/>
            <a:chExt cx="4132296" cy="2144381"/>
          </a:xfrm>
        </p:grpSpPr>
        <p:grpSp>
          <p:nvGrpSpPr>
            <p:cNvPr id="42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30697" y="1388635"/>
                <a:ext cx="1536108" cy="2243835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iconsai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5841" y="2902507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583" y="2869940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89" y="659340"/>
            <a:ext cx="3083414" cy="2282010"/>
            <a:chOff x="4475866" y="1503055"/>
            <a:chExt cx="4132296" cy="2144381"/>
          </a:xfrm>
        </p:grpSpPr>
        <p:grpSp>
          <p:nvGrpSpPr>
            <p:cNvPr id="6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84202" y="1553278"/>
                <a:ext cx="1174821" cy="2080297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73" name="iconsai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71" y="2869940"/>
            <a:ext cx="740128" cy="748835"/>
          </a:xfrm>
          <a:prstGeom prst="ellipse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5318449" y="4275064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block</a:t>
            </a: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212" y="2895734"/>
            <a:ext cx="755608" cy="755608"/>
          </a:xfrm>
          <a:prstGeom prst="ellipse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1287884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7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4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815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0278 L -0.13437 -0.10972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53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0278 L -0.13437 -0.10972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534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9" y="258637"/>
            <a:ext cx="12192000" cy="613263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869459" y="3903309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1617631" y="1258020"/>
                <a:ext cx="1594306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601" y="5785002"/>
            <a:ext cx="836676" cy="825294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4" cy="2282010"/>
            <a:chOff x="4475866" y="1503055"/>
            <a:chExt cx="4132296" cy="2144381"/>
          </a:xfrm>
        </p:grpSpPr>
        <p:grpSp>
          <p:nvGrpSpPr>
            <p:cNvPr id="2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815" b="-1713"/>
              <a:stretch/>
            </p:blipFill>
            <p:spPr>
              <a:xfrm rot="5400000">
                <a:off x="5977353" y="1477318"/>
                <a:ext cx="1000630" cy="2387268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sai2"/>
          <p:cNvGrpSpPr/>
          <p:nvPr/>
        </p:nvGrpSpPr>
        <p:grpSpPr>
          <a:xfrm rot="16200000">
            <a:off x="9049548" y="659339"/>
            <a:ext cx="3083414" cy="2282010"/>
            <a:chOff x="4475866" y="1503055"/>
            <a:chExt cx="4132296" cy="2144381"/>
          </a:xfrm>
        </p:grpSpPr>
        <p:grpSp>
          <p:nvGrpSpPr>
            <p:cNvPr id="36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814524" y="1748356"/>
                <a:ext cx="1366027" cy="1624543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-107197" y="659339"/>
            <a:ext cx="3083414" cy="2282010"/>
            <a:chOff x="4475866" y="1503055"/>
            <a:chExt cx="4132296" cy="2144381"/>
          </a:xfrm>
        </p:grpSpPr>
        <p:grpSp>
          <p:nvGrpSpPr>
            <p:cNvPr id="42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837296" y="1502206"/>
                <a:ext cx="1380064" cy="2132727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iconsai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5841" y="2902507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583" y="2869940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3128071" y="680251"/>
            <a:ext cx="3083414" cy="2282010"/>
            <a:chOff x="4475866" y="1503055"/>
            <a:chExt cx="4132296" cy="2144381"/>
          </a:xfrm>
        </p:grpSpPr>
        <p:grpSp>
          <p:nvGrpSpPr>
            <p:cNvPr id="6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84202" y="1553278"/>
                <a:ext cx="1174821" cy="2080297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73" name="iconsai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53" y="2890851"/>
            <a:ext cx="740128" cy="748835"/>
          </a:xfrm>
          <a:prstGeom prst="ellipse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5318449" y="4275064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dice</a:t>
            </a: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40" y="2895733"/>
            <a:ext cx="755608" cy="755608"/>
          </a:xfrm>
          <a:prstGeom prst="ellipse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4300359" y="6144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1069599" y="643006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7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4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888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8 L -0.39583 -0.11389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-5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0278 L -0.40273 -0.10602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5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542925" y="4095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many </a:t>
            </a: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marbles</a:t>
            </a: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you have?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i="1">
                <a:solidFill>
                  <a:prstClr val="white"/>
                </a:solidFill>
                <a:latin typeface="Calibri"/>
              </a:rPr>
              <a:t>- I have five </a:t>
            </a:r>
            <a:r>
              <a:rPr lang="en-US" sz="4200" i="1">
                <a:solidFill>
                  <a:srgbClr val="FFFF00"/>
                </a:solidFill>
                <a:latin typeface="Calibri"/>
              </a:rPr>
              <a:t>marbles</a:t>
            </a:r>
            <a:r>
              <a:rPr lang="en-US" sz="4200" i="1">
                <a:solidFill>
                  <a:prstClr val="white"/>
                </a:solidFill>
                <a:latin typeface="Calibri"/>
              </a:rPr>
              <a:t>.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2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6D3B51-1739-F03D-D708-AD5FD995BF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050" y="5031914"/>
            <a:ext cx="1482614" cy="1403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E562EC-8579-E0AA-CDF0-CA01111FC8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3411"/>
            <a:ext cx="6843761" cy="8176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6D9AE4D-4406-7D81-6FD7-788D9D4805E5}"/>
              </a:ext>
            </a:extLst>
          </p:cNvPr>
          <p:cNvSpPr txBox="1"/>
          <p:nvPr/>
        </p:nvSpPr>
        <p:spPr>
          <a:xfrm>
            <a:off x="1408460" y="1128197"/>
            <a:ext cx="559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Click on each sentence to listen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A2D89-69A7-E8FA-8B10-8D0FA0FE9B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62" y="3447765"/>
            <a:ext cx="1602785" cy="1584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1C3CF4-DCE9-D485-9BB4-05B599C435A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45" y="1527605"/>
            <a:ext cx="5593270" cy="19013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695FC1-4BDF-48BF-BC5D-1626A8F2379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730" y="841635"/>
            <a:ext cx="1786432" cy="24597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71163F-AA2D-8CC3-D29C-09739ADDC99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695" y="3518106"/>
            <a:ext cx="5315036" cy="13112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2478A1-624B-702C-2BE6-A0FFCA24EE2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842" y="4173744"/>
            <a:ext cx="2951836" cy="17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D3-TRACK 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BCF1A-6E38-AC2B-ACA8-2F3387BBC4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2426"/>
            <a:ext cx="9163051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DA367C-B73F-1F95-C60D-3E71292D93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b="-1479"/>
          <a:stretch/>
        </p:blipFill>
        <p:spPr>
          <a:xfrm>
            <a:off x="0" y="1628775"/>
            <a:ext cx="12192000" cy="39147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FAD779-FFE6-55F7-69C6-2096CD1469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4225" y="2486026"/>
            <a:ext cx="752476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5F7519-EE1E-319B-2D07-6992FF0122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6349" y="4314825"/>
            <a:ext cx="866775" cy="838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C3A73A-D09D-1368-2D0C-255A83D100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7075" y="4314825"/>
            <a:ext cx="866775" cy="838199"/>
          </a:xfrm>
          <a:prstGeom prst="rect">
            <a:avLst/>
          </a:prstGeom>
        </p:spPr>
      </p:pic>
      <p:pic>
        <p:nvPicPr>
          <p:cNvPr id="18" name="11 Imagen">
            <a:extLst>
              <a:ext uri="{FF2B5EF4-FFF2-40B4-BE49-F238E27FC236}">
                <a16:creationId xmlns:a16="http://schemas.microsoft.com/office/drawing/2014/main" id="{4A69F00E-A821-9A13-D77A-C269793E48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01374" y="2529069"/>
            <a:ext cx="866775" cy="7570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1 Imagen">
            <a:extLst>
              <a:ext uri="{FF2B5EF4-FFF2-40B4-BE49-F238E27FC236}">
                <a16:creationId xmlns:a16="http://schemas.microsoft.com/office/drawing/2014/main" id="{9013E927-B5E0-8948-2AB9-328B3BA43F2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6349" y="4445882"/>
            <a:ext cx="659572" cy="576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11 Imagen">
            <a:extLst>
              <a:ext uri="{FF2B5EF4-FFF2-40B4-BE49-F238E27FC236}">
                <a16:creationId xmlns:a16="http://schemas.microsoft.com/office/drawing/2014/main" id="{F734F2EF-C946-3957-CB92-DE683E23F6B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44225" y="4264907"/>
            <a:ext cx="866775" cy="7570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5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D54F8A-641B-8247-B1F6-B2699171D850}"/>
              </a:ext>
            </a:extLst>
          </p:cNvPr>
          <p:cNvSpPr/>
          <p:nvPr/>
        </p:nvSpPr>
        <p:spPr>
          <a:xfrm>
            <a:off x="1008372" y="190006"/>
            <a:ext cx="101752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VN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LET’S PRACTICE</a:t>
            </a:r>
            <a:endParaRPr lang="en-VN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52F40-497E-DA4B-90FD-32B03348D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2150" r="2223" b="2785"/>
          <a:stretch/>
        </p:blipFill>
        <p:spPr>
          <a:xfrm rot="16200000">
            <a:off x="3658396" y="631896"/>
            <a:ext cx="4875206" cy="66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3D235-DE2D-1F45-6722-7FDDB3C948E2}"/>
              </a:ext>
            </a:extLst>
          </p:cNvPr>
          <p:cNvSpPr txBox="1"/>
          <p:nvPr/>
        </p:nvSpPr>
        <p:spPr>
          <a:xfrm>
            <a:off x="1899895" y="596573"/>
            <a:ext cx="8643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9900"/>
                </a:solidFill>
              </a:rPr>
              <a:t>PRACTICE SPEAKING</a:t>
            </a:r>
          </a:p>
          <a:p>
            <a:r>
              <a:rPr lang="en-US" sz="4000" dirty="0">
                <a:solidFill>
                  <a:srgbClr val="009900"/>
                </a:solidFill>
              </a:rPr>
              <a:t>Look at the picture and make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6C0B1-FD5A-9BB3-8657-F25257663446}"/>
              </a:ext>
            </a:extLst>
          </p:cNvPr>
          <p:cNvSpPr txBox="1"/>
          <p:nvPr/>
        </p:nvSpPr>
        <p:spPr>
          <a:xfrm>
            <a:off x="1805944" y="2007053"/>
            <a:ext cx="9482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How many _________ do you have?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6D934-F460-2CBD-3FFF-CFD201369A81}"/>
              </a:ext>
            </a:extLst>
          </p:cNvPr>
          <p:cNvSpPr txBox="1"/>
          <p:nvPr/>
        </p:nvSpPr>
        <p:spPr>
          <a:xfrm>
            <a:off x="5233559" y="2013602"/>
            <a:ext cx="2043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marbles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7BB09B-4A73-D70C-0FB8-2E889DD139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625" y="4812347"/>
            <a:ext cx="1272824" cy="1301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865C1E-5677-6F9B-AE38-CD7D331D04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198" y="4079453"/>
            <a:ext cx="1272824" cy="1301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0C4864-8EFD-EBAD-35D1-D99A7C63D1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1356" y="4387519"/>
            <a:ext cx="1272824" cy="1301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7EC165-387C-8292-7C96-9D28CA1CB9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942" y="4597069"/>
            <a:ext cx="1272824" cy="13011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B702C4-4977-D440-54E0-CEF441D69F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3766" y="4597069"/>
            <a:ext cx="1272824" cy="13011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EB538D-3E06-16A3-3AED-CBD87717F3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3089" y="4273219"/>
            <a:ext cx="1272824" cy="13011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EDD291-2405-6C4F-D464-51C42C27C106}"/>
              </a:ext>
            </a:extLst>
          </p:cNvPr>
          <p:cNvSpPr txBox="1"/>
          <p:nvPr/>
        </p:nvSpPr>
        <p:spPr>
          <a:xfrm>
            <a:off x="1805944" y="3013187"/>
            <a:ext cx="9482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 have ________ marbles.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E67BE-E9EE-D5D9-B18C-0CFE813414F3}"/>
              </a:ext>
            </a:extLst>
          </p:cNvPr>
          <p:cNvSpPr txBox="1"/>
          <p:nvPr/>
        </p:nvSpPr>
        <p:spPr>
          <a:xfrm>
            <a:off x="5222118" y="3019736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six</a:t>
            </a:r>
          </a:p>
        </p:txBody>
      </p:sp>
    </p:spTree>
    <p:extLst>
      <p:ext uri="{BB962C8B-B14F-4D97-AF65-F5344CB8AC3E}">
        <p14:creationId xmlns:p14="http://schemas.microsoft.com/office/powerpoint/2010/main" val="10672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3D235-DE2D-1F45-6722-7FDDB3C948E2}"/>
              </a:ext>
            </a:extLst>
          </p:cNvPr>
          <p:cNvSpPr txBox="1"/>
          <p:nvPr/>
        </p:nvSpPr>
        <p:spPr>
          <a:xfrm>
            <a:off x="1899895" y="596573"/>
            <a:ext cx="864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9900"/>
                </a:solidFill>
              </a:rPr>
              <a:t>Look at the picture and make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6C0B1-FD5A-9BB3-8657-F25257663446}"/>
              </a:ext>
            </a:extLst>
          </p:cNvPr>
          <p:cNvSpPr txBox="1"/>
          <p:nvPr/>
        </p:nvSpPr>
        <p:spPr>
          <a:xfrm>
            <a:off x="1805944" y="2007053"/>
            <a:ext cx="9482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How many ____________________?</a:t>
            </a:r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6D934-F460-2CBD-3FFF-CFD201369A81}"/>
              </a:ext>
            </a:extLst>
          </p:cNvPr>
          <p:cNvSpPr txBox="1"/>
          <p:nvPr/>
        </p:nvSpPr>
        <p:spPr>
          <a:xfrm>
            <a:off x="5233558" y="2013602"/>
            <a:ext cx="4824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dice do you have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EDD291-2405-6C4F-D464-51C42C27C106}"/>
              </a:ext>
            </a:extLst>
          </p:cNvPr>
          <p:cNvSpPr txBox="1"/>
          <p:nvPr/>
        </p:nvSpPr>
        <p:spPr>
          <a:xfrm>
            <a:off x="1805944" y="3013187"/>
            <a:ext cx="9482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I have _________________.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E67BE-E9EE-D5D9-B18C-0CFE813414F3}"/>
              </a:ext>
            </a:extLst>
          </p:cNvPr>
          <p:cNvSpPr txBox="1"/>
          <p:nvPr/>
        </p:nvSpPr>
        <p:spPr>
          <a:xfrm>
            <a:off x="5222118" y="3019736"/>
            <a:ext cx="392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two dice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A09A41-B71B-FD38-C198-163028E94B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878" y="4338556"/>
            <a:ext cx="1857572" cy="17634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F22C7A-1FB0-962A-015F-FED6409398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567" y="4338556"/>
            <a:ext cx="1857572" cy="17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3D235-DE2D-1F45-6722-7FDDB3C948E2}"/>
              </a:ext>
            </a:extLst>
          </p:cNvPr>
          <p:cNvSpPr txBox="1"/>
          <p:nvPr/>
        </p:nvSpPr>
        <p:spPr>
          <a:xfrm>
            <a:off x="1899895" y="596573"/>
            <a:ext cx="864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9900"/>
                </a:solidFill>
              </a:rPr>
              <a:t>Look at the picture and make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6C0B1-FD5A-9BB3-8657-F25257663446}"/>
              </a:ext>
            </a:extLst>
          </p:cNvPr>
          <p:cNvSpPr txBox="1"/>
          <p:nvPr/>
        </p:nvSpPr>
        <p:spPr>
          <a:xfrm>
            <a:off x="1805944" y="2007053"/>
            <a:ext cx="9482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_________________________?</a:t>
            </a:r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6D934-F460-2CBD-3FFF-CFD201369A81}"/>
              </a:ext>
            </a:extLst>
          </p:cNvPr>
          <p:cNvSpPr txBox="1"/>
          <p:nvPr/>
        </p:nvSpPr>
        <p:spPr>
          <a:xfrm>
            <a:off x="2895600" y="2013602"/>
            <a:ext cx="716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How many </a:t>
            </a:r>
            <a:r>
              <a:rPr lang="en-US" sz="4400" dirty="0">
                <a:solidFill>
                  <a:srgbClr val="FF0000"/>
                </a:solidFill>
              </a:rPr>
              <a:t>blocks </a:t>
            </a:r>
            <a:r>
              <a:rPr lang="en-US" sz="4400" dirty="0"/>
              <a:t>do you have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EDD291-2405-6C4F-D464-51C42C27C106}"/>
              </a:ext>
            </a:extLst>
          </p:cNvPr>
          <p:cNvSpPr txBox="1"/>
          <p:nvPr/>
        </p:nvSpPr>
        <p:spPr>
          <a:xfrm>
            <a:off x="1805944" y="3013187"/>
            <a:ext cx="9482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_______________________.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E67BE-E9EE-D5D9-B18C-0CFE813414F3}"/>
              </a:ext>
            </a:extLst>
          </p:cNvPr>
          <p:cNvSpPr txBox="1"/>
          <p:nvPr/>
        </p:nvSpPr>
        <p:spPr>
          <a:xfrm>
            <a:off x="4438650" y="3019736"/>
            <a:ext cx="4706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 have </a:t>
            </a:r>
            <a:r>
              <a:rPr lang="en-US" sz="4400" dirty="0">
                <a:solidFill>
                  <a:srgbClr val="FF0000"/>
                </a:solidFill>
              </a:rPr>
              <a:t>ten blocks.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83D41-5E12-499F-B3F8-16B1D72E3B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16372"/>
            <a:ext cx="2219325" cy="15237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4FBE1C-32FF-5F83-FED4-668BFFC267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25" y="4154447"/>
            <a:ext cx="2219325" cy="15237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AB15F1-F253-31BB-AA5E-2734CD7FA7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449" y="3975072"/>
            <a:ext cx="2219325" cy="15237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E3A320-35E0-DC9A-B53B-C6D24C93DE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677" y="4154447"/>
            <a:ext cx="2219325" cy="15237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813B47-AF79-E6EA-9594-10F4A76F82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339" y="4815316"/>
            <a:ext cx="2219325" cy="15237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632B58A-FB23-56E5-5B2D-5285AA3F74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1" y="4224766"/>
            <a:ext cx="2219325" cy="15237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C66FD76-40F4-97ED-B561-6A48178A08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0614" y="4224766"/>
            <a:ext cx="2219325" cy="15237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9C10BC-410A-09FC-4386-3C62CCB108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875" y="4916305"/>
            <a:ext cx="2219325" cy="1523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3D16C3-5FE9-EE42-9CB0-6D49D19DF1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11" y="5078230"/>
            <a:ext cx="2219325" cy="15237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E79F24-F5AF-B54A-8D02-5DCD05F269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742" y="5019678"/>
            <a:ext cx="2219325" cy="15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6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1760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4413383" y="410547"/>
            <a:ext cx="3181739" cy="66247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213308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 dirty="0">
                <a:solidFill>
                  <a:srgbClr val="009900"/>
                </a:solidFill>
              </a:rPr>
              <a:t>card, block, dice, marble</a:t>
            </a:r>
            <a:endParaRPr lang="en-US" sz="3600" dirty="0">
              <a:solidFill>
                <a:srgbClr val="00990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Ask about the quantity of certain items that someone has by using: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How many </a:t>
            </a:r>
            <a:r>
              <a:rPr lang="en-US" sz="3600" i="1" dirty="0">
                <a:solidFill>
                  <a:srgbClr val="FF0000"/>
                </a:solidFill>
              </a:rPr>
              <a:t>marbles</a:t>
            </a:r>
            <a:r>
              <a:rPr lang="en-US" sz="3600" i="1" dirty="0">
                <a:solidFill>
                  <a:srgbClr val="00B050"/>
                </a:solidFill>
              </a:rPr>
              <a:t> do you have? 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I have </a:t>
            </a:r>
            <a:r>
              <a:rPr lang="en-US" sz="3600" i="1" dirty="0">
                <a:solidFill>
                  <a:srgbClr val="FF0000"/>
                </a:solidFill>
              </a:rPr>
              <a:t>five marbles</a:t>
            </a:r>
            <a:r>
              <a:rPr lang="en-US" sz="3600" i="1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677" y="418654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3473101" y="1341984"/>
            <a:ext cx="4436174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algn="ctr"/>
            <a:r>
              <a:rPr lang="en-US" sz="3600" i="1">
                <a:solidFill>
                  <a:srgbClr val="0070C0"/>
                </a:solidFill>
              </a:rPr>
              <a:t>card, block, dice, marble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Plaque 5"/>
          <p:cNvSpPr/>
          <p:nvPr/>
        </p:nvSpPr>
        <p:spPr>
          <a:xfrm>
            <a:off x="2000251" y="3849401"/>
            <a:ext cx="7381874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Structures/ </a:t>
            </a:r>
            <a:r>
              <a:rPr lang="en-US" sz="3600" i="1">
                <a:solidFill>
                  <a:srgbClr val="FF0000"/>
                </a:solidFill>
              </a:rPr>
              <a:t>Sentence patterns</a:t>
            </a:r>
            <a:endParaRPr lang="en-US" sz="3600" i="1" dirty="0">
              <a:solidFill>
                <a:srgbClr val="FF0000"/>
              </a:solidFill>
            </a:endParaRPr>
          </a:p>
          <a:p>
            <a:pPr algn="ctr"/>
            <a:r>
              <a:rPr lang="en-US" sz="3600" i="1">
                <a:solidFill>
                  <a:srgbClr val="00B050"/>
                </a:solidFill>
              </a:rPr>
              <a:t>How many </a:t>
            </a:r>
            <a:r>
              <a:rPr lang="en-US" sz="3600" i="1">
                <a:solidFill>
                  <a:srgbClr val="FF0000"/>
                </a:solidFill>
              </a:rPr>
              <a:t>marbles</a:t>
            </a:r>
            <a:r>
              <a:rPr lang="en-US" sz="3600" i="1">
                <a:solidFill>
                  <a:srgbClr val="00B050"/>
                </a:solidFill>
              </a:rPr>
              <a:t> do you have? </a:t>
            </a:r>
          </a:p>
          <a:p>
            <a:pPr algn="ctr"/>
            <a:r>
              <a:rPr lang="en-US" sz="3600" i="1">
                <a:solidFill>
                  <a:srgbClr val="00B050"/>
                </a:solidFill>
              </a:rPr>
              <a:t>I have </a:t>
            </a:r>
            <a:r>
              <a:rPr lang="en-US" sz="3600" i="1">
                <a:solidFill>
                  <a:srgbClr val="FF0000"/>
                </a:solidFill>
              </a:rPr>
              <a:t>five marbles</a:t>
            </a:r>
            <a:r>
              <a:rPr lang="en-US" sz="3600" i="1">
                <a:solidFill>
                  <a:srgbClr val="00B050"/>
                </a:solidFill>
              </a:rPr>
              <a:t>.</a:t>
            </a:r>
            <a:endParaRPr lang="en-US" sz="3600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647700" y="649940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words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dice,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marble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9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0715"/>
            <a:ext cx="6629975" cy="695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1462" y="130243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A to hear the sound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96" y="1915654"/>
            <a:ext cx="2775981" cy="27818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C18B23-0387-5537-02F0-629FED0960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8469" y="1861958"/>
            <a:ext cx="2986137" cy="29246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4A4010-85F7-8D12-E0B6-5B435464ED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197" y="1861958"/>
            <a:ext cx="2897645" cy="29036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27F2BC-5D1C-5D4D-02F2-2B95E205B12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5024" y="1931539"/>
            <a:ext cx="2832333" cy="27500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409" y="5025463"/>
            <a:ext cx="1346591" cy="6055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65018E-43ED-9F64-DA52-B8FA4515305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1176" y="5091931"/>
            <a:ext cx="1659482" cy="6833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8E5789-5688-288D-9FCA-4739724C5BB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17017">
            <a:off x="6901082" y="5059991"/>
            <a:ext cx="1316074" cy="6807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CF0AF4-078D-7613-3CDB-60B92C6CBF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6900" y="5077963"/>
            <a:ext cx="2019691" cy="6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D3-TRACK 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4" y="337609"/>
            <a:ext cx="6629975" cy="695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12492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04" y="1471267"/>
            <a:ext cx="2810814" cy="29613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C18B23-0387-5537-02F0-629FED09604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614" y="1397246"/>
            <a:ext cx="3023606" cy="30474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4A4010-85F7-8D12-E0B6-5B435464ED9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220" y="1459283"/>
            <a:ext cx="2982276" cy="29885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27F2BC-5D1C-5D4D-02F2-2B95E205B12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1726" y="1471267"/>
            <a:ext cx="2867873" cy="29965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210" y="4432658"/>
            <a:ext cx="1333891" cy="5998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65018E-43ED-9F64-DA52-B8FA4515305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2506" y="4458545"/>
            <a:ext cx="1632928" cy="6723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8E5789-5688-288D-9FCA-4739724C5BB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17017">
            <a:off x="6778052" y="4382871"/>
            <a:ext cx="1355900" cy="7013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CF0AF4-078D-7613-3CDB-60B92C6CBF8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9663" y="4458545"/>
            <a:ext cx="1890518" cy="6035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9103219" y="5340505"/>
            <a:ext cx="28678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/ˈmɑːrbl/</a:t>
            </a:r>
          </a:p>
          <a:p>
            <a:pPr lvl="0" algn="ctr"/>
            <a:r>
              <a:rPr 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viên bi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6269280" y="5378925"/>
            <a:ext cx="2760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/>
            <a:r>
              <a:rPr lang="en-US" sz="2800"/>
              <a:t>/daɪs/</a:t>
            </a:r>
          </a:p>
          <a:p>
            <a:pPr lvl="0" algn="ctr"/>
            <a:r>
              <a:rPr lang="en-US" sz="2800"/>
              <a:t>viên xúc xắc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67265C-9D8B-0CDB-7559-F627C674CA6E}"/>
              </a:ext>
            </a:extLst>
          </p:cNvPr>
          <p:cNvSpPr txBox="1"/>
          <p:nvPr/>
        </p:nvSpPr>
        <p:spPr>
          <a:xfrm>
            <a:off x="2774535" y="5386733"/>
            <a:ext cx="31481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/>
            <a:r>
              <a:rPr lang="en-US" sz="2800"/>
              <a:t>/blɑːk/</a:t>
            </a:r>
          </a:p>
          <a:p>
            <a:pPr lvl="0" algn="ctr"/>
            <a:r>
              <a:rPr lang="en-US" sz="2800" noProof="0"/>
              <a:t>đồ chơi hình khối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319525" y="5321610"/>
            <a:ext cx="20272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/kɑːrd/</a:t>
            </a:r>
          </a:p>
          <a:p>
            <a:pPr lvl="0" algn="ctr"/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tấm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 thẻ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0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D3-TRACK 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ar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F3ECCB-4C78-5B45-931D-405A5F818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15" y="321548"/>
            <a:ext cx="6858000" cy="60189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D54F8A-641B-8247-B1F6-B2699171D850}"/>
              </a:ext>
            </a:extLst>
          </p:cNvPr>
          <p:cNvSpPr/>
          <p:nvPr/>
        </p:nvSpPr>
        <p:spPr>
          <a:xfrm>
            <a:off x="223644" y="2246925"/>
            <a:ext cx="31325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VN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GAME</a:t>
            </a:r>
            <a:endParaRPr lang="en-VN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637"/>
            <a:ext cx="12192000" cy="612311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4" y="3914051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30498" y="769036"/>
            <a:ext cx="3083414" cy="2282010"/>
            <a:chOff x="4475866" y="1503055"/>
            <a:chExt cx="4132296" cy="2144381"/>
          </a:xfrm>
        </p:grpSpPr>
        <p:grpSp>
          <p:nvGrpSpPr>
            <p:cNvPr id="49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5383580" y="1260279"/>
                <a:ext cx="1533675" cy="2645393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4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Monkey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6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 "/>
              </a:rPr>
              <a:t>Matching Rocket</a:t>
            </a:r>
            <a:endParaRPr kumimoji="0" lang="en-US" sz="3600" b="1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2" y="3107263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rial "/>
                <a:ea typeface="+mn-ea"/>
                <a:cs typeface="+mn-cs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1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3375"/>
            <a:ext cx="12192000" cy="612457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898034" y="3914051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1674516" y="1258020"/>
                <a:ext cx="1480535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601" y="5785002"/>
            <a:ext cx="836676" cy="825294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1" y="659340"/>
            <a:ext cx="3083414" cy="2282010"/>
            <a:chOff x="4475866" y="1503055"/>
            <a:chExt cx="4132296" cy="2144381"/>
          </a:xfrm>
        </p:grpSpPr>
        <p:grpSp>
          <p:nvGrpSpPr>
            <p:cNvPr id="2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89306" y="1494214"/>
                <a:ext cx="1314823" cy="2162061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dung"/>
          <p:cNvGrpSpPr/>
          <p:nvPr/>
        </p:nvGrpSpPr>
        <p:grpSpPr>
          <a:xfrm rot="16200000">
            <a:off x="9049548" y="659339"/>
            <a:ext cx="3083414" cy="2282010"/>
            <a:chOff x="4475866" y="1503055"/>
            <a:chExt cx="4132296" cy="2144381"/>
          </a:xfrm>
        </p:grpSpPr>
        <p:grpSp>
          <p:nvGrpSpPr>
            <p:cNvPr id="36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575"/>
              <a:stretch/>
            </p:blipFill>
            <p:spPr>
              <a:xfrm rot="5400000">
                <a:off x="5752484" y="1378017"/>
                <a:ext cx="1364791" cy="2394454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4" cy="2282010"/>
            <a:chOff x="4475866" y="1503055"/>
            <a:chExt cx="4132296" cy="2144381"/>
          </a:xfrm>
        </p:grpSpPr>
        <p:grpSp>
          <p:nvGrpSpPr>
            <p:cNvPr id="42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64138" y="1591209"/>
                <a:ext cx="1654886" cy="1968070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iconsai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427" y="2869940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583" y="2869940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89" y="659340"/>
            <a:ext cx="3083414" cy="2282010"/>
            <a:chOff x="4475866" y="1503055"/>
            <a:chExt cx="4132296" cy="2144381"/>
          </a:xfrm>
        </p:grpSpPr>
        <p:grpSp>
          <p:nvGrpSpPr>
            <p:cNvPr id="6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944021" y="1325206"/>
                <a:ext cx="1074391" cy="2500075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73" name="iconsai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71" y="2869940"/>
            <a:ext cx="740128" cy="748835"/>
          </a:xfrm>
          <a:prstGeom prst="ellipse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5318449" y="4275064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marble</a:t>
            </a: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738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4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7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4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6154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0525"/>
            <a:ext cx="12192000" cy="599122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898034" y="3914051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1851468" y="1258020"/>
                <a:ext cx="112663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601" y="5785002"/>
            <a:ext cx="836676" cy="825294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1" y="659340"/>
            <a:ext cx="3083414" cy="2282010"/>
            <a:chOff x="4475866" y="1503055"/>
            <a:chExt cx="4132296" cy="2144381"/>
          </a:xfrm>
        </p:grpSpPr>
        <p:grpSp>
          <p:nvGrpSpPr>
            <p:cNvPr id="2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67087" y="1298761"/>
                <a:ext cx="1136840" cy="2645393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8" y="659339"/>
            <a:ext cx="3083414" cy="2282010"/>
            <a:chOff x="4475866" y="1503055"/>
            <a:chExt cx="4132296" cy="2144381"/>
          </a:xfrm>
        </p:grpSpPr>
        <p:grpSp>
          <p:nvGrpSpPr>
            <p:cNvPr id="36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572554" y="1586504"/>
                <a:ext cx="1685467" cy="1992942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4" cy="2282010"/>
            <a:chOff x="4475866" y="1503055"/>
            <a:chExt cx="4132296" cy="2144381"/>
          </a:xfrm>
        </p:grpSpPr>
        <p:grpSp>
          <p:nvGrpSpPr>
            <p:cNvPr id="42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694260" y="1405946"/>
                <a:ext cx="1329424" cy="2354059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iconsai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427" y="2869940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417" y="2869940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89" y="659340"/>
            <a:ext cx="3083414" cy="2282010"/>
            <a:chOff x="4475866" y="1503055"/>
            <a:chExt cx="4132296" cy="2144381"/>
          </a:xfrm>
        </p:grpSpPr>
        <p:grpSp>
          <p:nvGrpSpPr>
            <p:cNvPr id="6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691252" y="1348714"/>
                <a:ext cx="1507839" cy="2426062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73" name="iconsai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71" y="2869940"/>
            <a:ext cx="740128" cy="748835"/>
          </a:xfrm>
          <a:prstGeom prst="ellipse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5318449" y="4275064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card</a:t>
            </a: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029" y="2862146"/>
            <a:ext cx="755608" cy="755608"/>
          </a:xfrm>
          <a:prstGeom prst="ellipse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1287884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7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4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614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{D7491B41-C786-FB4A-9A30-33DEED5ADB81}tf10001067</Template>
  <TotalTime>9742</TotalTime>
  <Words>396</Words>
  <Application>Microsoft Office PowerPoint</Application>
  <PresentationFormat>Widescreen</PresentationFormat>
  <Paragraphs>92</Paragraphs>
  <Slides>21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.VnBlack</vt:lpstr>
      <vt:lpstr>Arial </vt:lpstr>
      <vt:lpstr>Calibri</vt:lpstr>
      <vt:lpstr>Corbel</vt:lpstr>
      <vt:lpstr>Garamond</vt:lpstr>
      <vt:lpstr>Lucida Sans Unicode</vt:lpstr>
      <vt:lpstr>Tahoma</vt:lpstr>
      <vt:lpstr>Times New Roman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Techsi.vn</cp:lastModifiedBy>
  <cp:revision>211</cp:revision>
  <dcterms:created xsi:type="dcterms:W3CDTF">2020-12-08T03:17:05Z</dcterms:created>
  <dcterms:modified xsi:type="dcterms:W3CDTF">2024-05-09T11:48:45Z</dcterms:modified>
  <cp:category>9Slide.vn</cp:category>
</cp:coreProperties>
</file>