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4" r:id="rId3"/>
    <p:sldId id="2641" r:id="rId4"/>
    <p:sldId id="295" r:id="rId5"/>
    <p:sldId id="296" r:id="rId6"/>
    <p:sldId id="2636" r:id="rId7"/>
    <p:sldId id="297" r:id="rId8"/>
    <p:sldId id="298" r:id="rId9"/>
    <p:sldId id="299" r:id="rId10"/>
    <p:sldId id="300" r:id="rId11"/>
    <p:sldId id="304" r:id="rId12"/>
    <p:sldId id="2637" r:id="rId13"/>
    <p:sldId id="305" r:id="rId14"/>
    <p:sldId id="2638" r:id="rId15"/>
    <p:sldId id="2640" r:id="rId16"/>
    <p:sldId id="2639" r:id="rId17"/>
    <p:sldId id="3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8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7267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94399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46036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39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77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16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43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139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8421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4368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61511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36644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72582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15959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14379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23446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5775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1878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CB81BB6-D377-8118-0168-3D2034A8EBD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57326" y="104774"/>
            <a:ext cx="1171575" cy="1171575"/>
          </a:xfrm>
          <a:prstGeom prst="rect">
            <a:avLst/>
          </a:prstGeom>
        </p:spPr>
      </p:pic>
    </p:spTree>
    <p:extLst>
      <p:ext uri="{BB962C8B-B14F-4D97-AF65-F5344CB8AC3E}">
        <p14:creationId xmlns:p14="http://schemas.microsoft.com/office/powerpoint/2010/main" val="3080286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97856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5.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2" name="Rounded Rectangle 3">
            <a:extLst>
              <a:ext uri="{FF2B5EF4-FFF2-40B4-BE49-F238E27FC236}">
                <a16:creationId xmlns:a16="http://schemas.microsoft.com/office/drawing/2014/main" id="{8AC7B5F6-DC6D-4683-BAAE-DA24196B6D98}"/>
              </a:ext>
            </a:extLst>
          </p:cNvPr>
          <p:cNvSpPr/>
          <p:nvPr/>
        </p:nvSpPr>
        <p:spPr>
          <a:xfrm>
            <a:off x="1676755" y="645306"/>
            <a:ext cx="9158748" cy="3536169"/>
          </a:xfrm>
          <a:prstGeom prst="roundRect">
            <a:avLst/>
          </a:prstGeom>
          <a:solidFill>
            <a:srgbClr val="FFFFFF">
              <a:alpha val="81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57D4C5B-3EC6-7C9A-BAAB-23617B930A45}"/>
              </a:ext>
            </a:extLst>
          </p:cNvPr>
          <p:cNvPicPr>
            <a:picLocks noChangeAspect="1"/>
          </p:cNvPicPr>
          <p:nvPr/>
        </p:nvPicPr>
        <p:blipFill>
          <a:blip r:embed="rId3"/>
          <a:stretch>
            <a:fillRect/>
          </a:stretch>
        </p:blipFill>
        <p:spPr>
          <a:xfrm>
            <a:off x="4199219" y="1354038"/>
            <a:ext cx="3755461" cy="835224"/>
          </a:xfrm>
          <a:prstGeom prst="rect">
            <a:avLst/>
          </a:prstGeom>
        </p:spPr>
      </p:pic>
      <p:pic>
        <p:nvPicPr>
          <p:cNvPr id="13" name="Picture 12">
            <a:extLst>
              <a:ext uri="{FF2B5EF4-FFF2-40B4-BE49-F238E27FC236}">
                <a16:creationId xmlns:a16="http://schemas.microsoft.com/office/drawing/2014/main" id="{A05BE61F-3830-0500-064E-01515C00AF17}"/>
              </a:ext>
            </a:extLst>
          </p:cNvPr>
          <p:cNvPicPr>
            <a:picLocks noChangeAspect="1"/>
          </p:cNvPicPr>
          <p:nvPr/>
        </p:nvPicPr>
        <p:blipFill>
          <a:blip r:embed="rId4"/>
          <a:stretch>
            <a:fillRect/>
          </a:stretch>
        </p:blipFill>
        <p:spPr>
          <a:xfrm>
            <a:off x="900224" y="2324040"/>
            <a:ext cx="10620152" cy="1371719"/>
          </a:xfrm>
          <a:prstGeom prst="rect">
            <a:avLst/>
          </a:prstGeom>
        </p:spPr>
      </p:pic>
    </p:spTree>
    <p:extLst>
      <p:ext uri="{BB962C8B-B14F-4D97-AF65-F5344CB8AC3E}">
        <p14:creationId xmlns:p14="http://schemas.microsoft.com/office/powerpoint/2010/main" val="98327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09902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Chọn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hoặc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thay cho ô vuông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783C719C-BF21-F68D-D8F9-EAF15BEE8C21}"/>
              </a:ext>
            </a:extLst>
          </p:cNvPr>
          <p:cNvPicPr>
            <a:picLocks noChangeAspect="1"/>
          </p:cNvPicPr>
          <p:nvPr/>
        </p:nvPicPr>
        <p:blipFill>
          <a:blip r:embed="rId3"/>
          <a:stretch>
            <a:fillRect/>
          </a:stretch>
        </p:blipFill>
        <p:spPr>
          <a:xfrm>
            <a:off x="1604962" y="2185987"/>
            <a:ext cx="9386888" cy="2790026"/>
          </a:xfrm>
          <a:prstGeom prst="rect">
            <a:avLst/>
          </a:prstGeom>
        </p:spPr>
      </p:pic>
      <p:sp>
        <p:nvSpPr>
          <p:cNvPr id="7" name="Rectangle: Rounded Corners 6">
            <a:extLst>
              <a:ext uri="{FF2B5EF4-FFF2-40B4-BE49-F238E27FC236}">
                <a16:creationId xmlns:a16="http://schemas.microsoft.com/office/drawing/2014/main" id="{44F3EC04-6036-9281-8884-66508512AE30}"/>
              </a:ext>
            </a:extLst>
          </p:cNvPr>
          <p:cNvSpPr/>
          <p:nvPr/>
        </p:nvSpPr>
        <p:spPr>
          <a:xfrm>
            <a:off x="2076450" y="2886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8" name="Rectangle: Rounded Corners 7">
            <a:extLst>
              <a:ext uri="{FF2B5EF4-FFF2-40B4-BE49-F238E27FC236}">
                <a16:creationId xmlns:a16="http://schemas.microsoft.com/office/drawing/2014/main" id="{56731F95-1B9C-D289-733D-0A54EF2A7CC3}"/>
              </a:ext>
            </a:extLst>
          </p:cNvPr>
          <p:cNvSpPr/>
          <p:nvPr/>
        </p:nvSpPr>
        <p:spPr>
          <a:xfrm>
            <a:off x="4419600" y="28479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0" name="Rectangle: Rounded Corners 9">
            <a:extLst>
              <a:ext uri="{FF2B5EF4-FFF2-40B4-BE49-F238E27FC236}">
                <a16:creationId xmlns:a16="http://schemas.microsoft.com/office/drawing/2014/main" id="{04B54073-FA33-5EA7-C2F0-68B993821F9A}"/>
              </a:ext>
            </a:extLst>
          </p:cNvPr>
          <p:cNvSpPr/>
          <p:nvPr/>
        </p:nvSpPr>
        <p:spPr>
          <a:xfrm>
            <a:off x="6734175" y="28384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1" name="Rectangle: Rounded Corners 10">
            <a:extLst>
              <a:ext uri="{FF2B5EF4-FFF2-40B4-BE49-F238E27FC236}">
                <a16:creationId xmlns:a16="http://schemas.microsoft.com/office/drawing/2014/main" id="{26E7CCC2-BB2C-8CA4-FFD8-8AC43F3920BC}"/>
              </a:ext>
            </a:extLst>
          </p:cNvPr>
          <p:cNvSpPr/>
          <p:nvPr/>
        </p:nvSpPr>
        <p:spPr>
          <a:xfrm>
            <a:off x="8943975" y="28670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2" name="Rectangle: Rounded Corners 11">
            <a:extLst>
              <a:ext uri="{FF2B5EF4-FFF2-40B4-BE49-F238E27FC236}">
                <a16:creationId xmlns:a16="http://schemas.microsoft.com/office/drawing/2014/main" id="{76D09F46-1198-BF78-276F-828717E73A16}"/>
              </a:ext>
            </a:extLst>
          </p:cNvPr>
          <p:cNvSpPr/>
          <p:nvPr/>
        </p:nvSpPr>
        <p:spPr>
          <a:xfrm>
            <a:off x="2095500" y="4410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3" name="Rectangle: Rounded Corners 12">
            <a:extLst>
              <a:ext uri="{FF2B5EF4-FFF2-40B4-BE49-F238E27FC236}">
                <a16:creationId xmlns:a16="http://schemas.microsoft.com/office/drawing/2014/main" id="{F07AD479-4489-5587-689E-D95405AA8E9B}"/>
              </a:ext>
            </a:extLst>
          </p:cNvPr>
          <p:cNvSpPr/>
          <p:nvPr/>
        </p:nvSpPr>
        <p:spPr>
          <a:xfrm>
            <a:off x="4514850" y="441959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4" name="Rectangle: Rounded Corners 13">
            <a:extLst>
              <a:ext uri="{FF2B5EF4-FFF2-40B4-BE49-F238E27FC236}">
                <a16:creationId xmlns:a16="http://schemas.microsoft.com/office/drawing/2014/main" id="{4B3E2805-F0E6-75B3-C769-83EDB2634806}"/>
              </a:ext>
            </a:extLst>
          </p:cNvPr>
          <p:cNvSpPr/>
          <p:nvPr/>
        </p:nvSpPr>
        <p:spPr>
          <a:xfrm>
            <a:off x="6696075" y="44291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5" name="Rectangle: Rounded Corners 14">
            <a:extLst>
              <a:ext uri="{FF2B5EF4-FFF2-40B4-BE49-F238E27FC236}">
                <a16:creationId xmlns:a16="http://schemas.microsoft.com/office/drawing/2014/main" id="{D83B3F18-F50D-66F3-E6A1-5B6ACCE3CA1B}"/>
              </a:ext>
            </a:extLst>
          </p:cNvPr>
          <p:cNvSpPr/>
          <p:nvPr/>
        </p:nvSpPr>
        <p:spPr>
          <a:xfrm>
            <a:off x="8896350" y="44386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Tree>
    <p:extLst>
      <p:ext uri="{BB962C8B-B14F-4D97-AF65-F5344CB8AC3E}">
        <p14:creationId xmlns:p14="http://schemas.microsoft.com/office/powerpoint/2010/main" val="4271177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3.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Làm</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bài</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tập</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hoặc</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b</a:t>
            </a:r>
          </a:p>
        </p:txBody>
      </p:sp>
    </p:spTree>
    <p:extLst>
      <p:ext uri="{BB962C8B-B14F-4D97-AF65-F5344CB8AC3E}">
        <p14:creationId xmlns:p14="http://schemas.microsoft.com/office/powerpoint/2010/main" val="387100888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a. </a:t>
            </a:r>
            <a:r>
              <a:rPr lang="en-US" sz="3600" dirty="0" err="1">
                <a:solidFill>
                  <a:prstClr val="black"/>
                </a:solidFill>
                <a:latin typeface="Arial" panose="020B0604020202020204" pitchFamily="34" charset="0"/>
                <a:cs typeface="Arial" panose="020B0604020202020204" pitchFamily="34" charset="0"/>
              </a:rPr>
              <a:t>Chọn</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s</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hoặc</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x</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thay</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bông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a16="http://schemas.microsoft.com/office/drawing/2014/main" id="{4AC79441-ACF6-4CD6-B2D4-853C225AF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130" y="1010623"/>
            <a:ext cx="621997" cy="596164"/>
          </a:xfrm>
          <a:prstGeom prst="rect">
            <a:avLst/>
          </a:prstGeom>
          <a:solidFill>
            <a:schemeClr val="bg1"/>
          </a:solidFill>
        </p:spPr>
      </p:pic>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539430"/>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Rừng Tây Nguyên đẹp vì cảnh</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ắc thiên nhiên. Khi những cơn mưa đầu mùa đổ</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uống, bầu trời vẫn trong. Rừng mát mẻ,</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x</a:t>
            </a:r>
            <a:r>
              <a:rPr lang="vi-VN" sz="3200" dirty="0">
                <a:latin typeface="Calibri" panose="020F0502020204030204" pitchFamily="34" charset="0"/>
                <a:cs typeface="Calibri" panose="020F0502020204030204" pitchFamily="34" charset="0"/>
              </a:rPr>
              <a:t>anh tươi. Các đồi gianh vươn lên và cỏ non bò lan ra mặt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như choàng cho rừng một chiếc khăn lấp lánh kim cương. Mặt trời</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uyên qua kẽ lá,</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ưởi ấm những con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trong vắt.</a:t>
            </a:r>
          </a:p>
          <a:p>
            <a:pPr algn="r"/>
            <a:r>
              <a:rPr lang="vi-VN" sz="3200" dirty="0">
                <a:latin typeface="Calibri" panose="020F0502020204030204" pitchFamily="34" charset="0"/>
                <a:cs typeface="Calibri" panose="020F0502020204030204" pitchFamily="34" charset="0"/>
              </a:rPr>
              <a:t>(Theo Ay Dun và Lê Tấn)</a:t>
            </a:r>
          </a:p>
        </p:txBody>
      </p:sp>
      <p:pic>
        <p:nvPicPr>
          <p:cNvPr id="6" name="Picture 5">
            <a:extLst>
              <a:ext uri="{FF2B5EF4-FFF2-40B4-BE49-F238E27FC236}">
                <a16:creationId xmlns:a16="http://schemas.microsoft.com/office/drawing/2014/main" id="{00AC2076-518C-E19E-DEF3-D9F05B8E5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281" y="1896011"/>
            <a:ext cx="396950" cy="380464"/>
          </a:xfrm>
          <a:prstGeom prst="rect">
            <a:avLst/>
          </a:prstGeom>
          <a:solidFill>
            <a:schemeClr val="bg1"/>
          </a:solidFill>
        </p:spPr>
      </p:pic>
      <p:pic>
        <p:nvPicPr>
          <p:cNvPr id="7" name="Picture 6">
            <a:extLst>
              <a:ext uri="{FF2B5EF4-FFF2-40B4-BE49-F238E27FC236}">
                <a16:creationId xmlns:a16="http://schemas.microsoft.com/office/drawing/2014/main" id="{9A47BDD7-CA30-F8ED-482A-ED761285C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706" y="2372261"/>
            <a:ext cx="396950" cy="380464"/>
          </a:xfrm>
          <a:prstGeom prst="rect">
            <a:avLst/>
          </a:prstGeom>
          <a:solidFill>
            <a:schemeClr val="bg1"/>
          </a:solidFill>
        </p:spPr>
      </p:pic>
      <p:pic>
        <p:nvPicPr>
          <p:cNvPr id="8" name="Picture 7">
            <a:extLst>
              <a:ext uri="{FF2B5EF4-FFF2-40B4-BE49-F238E27FC236}">
                <a16:creationId xmlns:a16="http://schemas.microsoft.com/office/drawing/2014/main" id="{DE7E1634-73A3-0C09-1115-A32A27936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556" y="2905661"/>
            <a:ext cx="396950" cy="380464"/>
          </a:xfrm>
          <a:prstGeom prst="rect">
            <a:avLst/>
          </a:prstGeom>
          <a:solidFill>
            <a:schemeClr val="bg1"/>
          </a:solidFill>
        </p:spPr>
      </p:pic>
      <p:pic>
        <p:nvPicPr>
          <p:cNvPr id="13" name="Picture 12">
            <a:extLst>
              <a:ext uri="{FF2B5EF4-FFF2-40B4-BE49-F238E27FC236}">
                <a16:creationId xmlns:a16="http://schemas.microsoft.com/office/drawing/2014/main" id="{41FA6559-7306-D5C9-556F-94220C552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231" y="3362861"/>
            <a:ext cx="396950" cy="380464"/>
          </a:xfrm>
          <a:prstGeom prst="rect">
            <a:avLst/>
          </a:prstGeom>
          <a:solidFill>
            <a:schemeClr val="bg1"/>
          </a:solidFill>
        </p:spPr>
      </p:pic>
      <p:pic>
        <p:nvPicPr>
          <p:cNvPr id="14" name="Picture 13">
            <a:extLst>
              <a:ext uri="{FF2B5EF4-FFF2-40B4-BE49-F238E27FC236}">
                <a16:creationId xmlns:a16="http://schemas.microsoft.com/office/drawing/2014/main" id="{353F9958-1740-A4CE-97E0-6D6A8C11A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006" y="3867686"/>
            <a:ext cx="396950" cy="380464"/>
          </a:xfrm>
          <a:prstGeom prst="rect">
            <a:avLst/>
          </a:prstGeom>
          <a:solidFill>
            <a:schemeClr val="bg1"/>
          </a:solidFill>
        </p:spPr>
      </p:pic>
      <p:pic>
        <p:nvPicPr>
          <p:cNvPr id="15" name="Picture 14">
            <a:extLst>
              <a:ext uri="{FF2B5EF4-FFF2-40B4-BE49-F238E27FC236}">
                <a16:creationId xmlns:a16="http://schemas.microsoft.com/office/drawing/2014/main" id="{A72F7B2A-3D00-7C9E-02DC-25F1DBC54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231" y="3886736"/>
            <a:ext cx="396950" cy="380464"/>
          </a:xfrm>
          <a:prstGeom prst="rect">
            <a:avLst/>
          </a:prstGeom>
          <a:solidFill>
            <a:schemeClr val="bg1"/>
          </a:solidFill>
        </p:spPr>
      </p:pic>
      <p:pic>
        <p:nvPicPr>
          <p:cNvPr id="16" name="Picture 15">
            <a:extLst>
              <a:ext uri="{FF2B5EF4-FFF2-40B4-BE49-F238E27FC236}">
                <a16:creationId xmlns:a16="http://schemas.microsoft.com/office/drawing/2014/main" id="{F50974ED-7F81-AAF4-29B3-D13D41829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3581" y="3858161"/>
            <a:ext cx="396950" cy="380464"/>
          </a:xfrm>
          <a:prstGeom prst="rect">
            <a:avLst/>
          </a:prstGeom>
          <a:solidFill>
            <a:schemeClr val="bg1"/>
          </a:solidFill>
        </p:spPr>
      </p:pic>
    </p:spTree>
    <p:extLst>
      <p:ext uri="{BB962C8B-B14F-4D97-AF65-F5344CB8AC3E}">
        <p14:creationId xmlns:p14="http://schemas.microsoft.com/office/powerpoint/2010/main" val="146020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b.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Chọn</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hỏi</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hoặc</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ngã</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cho</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chữ</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in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đậm</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a:t>
            </a:r>
          </a:p>
        </p:txBody>
      </p:sp>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046988"/>
          </a:xfrm>
          <a:prstGeom prst="rect">
            <a:avLst/>
          </a:prstGeom>
          <a:noFill/>
        </p:spPr>
        <p:txBody>
          <a:bodyPr wrap="square" rtlCol="0">
            <a:spAutoFit/>
          </a:bodyPr>
          <a:lstStyle/>
          <a:p>
            <a:pPr lvl="0" algn="just"/>
            <a:r>
              <a:rPr lang="vi-VN" sz="3200" dirty="0">
                <a:solidFill>
                  <a:prstClr val="black"/>
                </a:solidFill>
                <a:latin typeface="Calibri" panose="020F0502020204030204" pitchFamily="34" charset="0"/>
                <a:cs typeface="Calibri" panose="020F0502020204030204" pitchFamily="34" charset="0"/>
              </a:rPr>
              <a:t>Dọc theo bờ vịnh Hạ Long, trên bến Đoan, bến Tàu hay </a:t>
            </a:r>
            <a:r>
              <a:rPr lang="vi-VN" sz="3200" b="1" dirty="0">
                <a:solidFill>
                  <a:prstClr val="black"/>
                </a:solidFill>
                <a:latin typeface="Calibri" panose="020F0502020204030204" pitchFamily="34" charset="0"/>
                <a:cs typeface="Calibri" panose="020F0502020204030204" pitchFamily="34" charset="0"/>
              </a:rPr>
              <a:t>cang</a:t>
            </a:r>
            <a:r>
              <a:rPr lang="vi-VN" sz="3200" dirty="0">
                <a:solidFill>
                  <a:prstClr val="black"/>
                </a:solidFill>
                <a:latin typeface="Calibri" panose="020F0502020204030204" pitchFamily="34" charset="0"/>
                <a:cs typeface="Calibri" panose="020F0502020204030204" pitchFamily="34" charset="0"/>
              </a:rPr>
              <a:t> Mới,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đoàn thuyền đánh cá </a:t>
            </a:r>
            <a:r>
              <a:rPr lang="vi-VN" sz="3200" b="1" dirty="0">
                <a:solidFill>
                  <a:prstClr val="black"/>
                </a:solidFill>
                <a:latin typeface="Calibri" panose="020F0502020204030204" pitchFamily="34" charset="0"/>
                <a:cs typeface="Calibri" panose="020F0502020204030204" pitchFamily="34" charset="0"/>
              </a:rPr>
              <a:t>re</a:t>
            </a:r>
            <a:r>
              <a:rPr lang="vi-VN" sz="3200" dirty="0">
                <a:solidFill>
                  <a:prstClr val="black"/>
                </a:solidFill>
                <a:latin typeface="Calibri" panose="020F0502020204030204" pitchFamily="34" charset="0"/>
                <a:cs typeface="Calibri" panose="020F0502020204030204" pitchFamily="34" charset="0"/>
              </a:rPr>
              <a:t> màn sương bạc nối đuôi nhau cập bến. Những cánh buồm ướt át như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cánh chim trong mưa. Thuyền nào </a:t>
            </a:r>
            <a:r>
              <a:rPr lang="vi-VN" sz="3200" b="1" dirty="0">
                <a:solidFill>
                  <a:prstClr val="black"/>
                </a:solidFill>
                <a:latin typeface="Calibri" panose="020F0502020204030204" pitchFamily="34" charset="0"/>
                <a:cs typeface="Calibri" panose="020F0502020204030204" pitchFamily="34" charset="0"/>
              </a:rPr>
              <a:t>cung</a:t>
            </a:r>
            <a:r>
              <a:rPr lang="vi-VN" sz="3200" dirty="0">
                <a:solidFill>
                  <a:prstClr val="black"/>
                </a:solidFill>
                <a:latin typeface="Calibri" panose="020F0502020204030204" pitchFamily="34" charset="0"/>
                <a:cs typeface="Calibri" panose="020F0502020204030204" pitchFamily="34" charset="0"/>
              </a:rPr>
              <a:t> tôm cá đầy khoang. Những con cá song </a:t>
            </a:r>
            <a:r>
              <a:rPr lang="vi-VN" sz="3200" b="1" dirty="0">
                <a:solidFill>
                  <a:prstClr val="black"/>
                </a:solidFill>
                <a:latin typeface="Calibri" panose="020F0502020204030204" pitchFamily="34" charset="0"/>
                <a:cs typeface="Calibri" panose="020F0502020204030204" pitchFamily="34" charset="0"/>
              </a:rPr>
              <a:t>khoe, </a:t>
            </a:r>
            <a:r>
              <a:rPr lang="en-US" sz="3200" b="1" dirty="0" err="1">
                <a:solidFill>
                  <a:prstClr val="black"/>
                </a:solidFill>
                <a:latin typeface="Calibri" panose="020F0502020204030204" pitchFamily="34" charset="0"/>
                <a:cs typeface="Calibri" panose="020F0502020204030204" pitchFamily="34" charset="0"/>
              </a:rPr>
              <a:t>giay</a:t>
            </a:r>
            <a:r>
              <a:rPr lang="vi-VN" sz="3200" b="1"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đành đạch. </a:t>
            </a:r>
          </a:p>
          <a:p>
            <a:pPr lvl="0" algn="r"/>
            <a:r>
              <a:rPr lang="vi-VN" sz="3200" dirty="0">
                <a:solidFill>
                  <a:prstClr val="black"/>
                </a:solidFill>
                <a:latin typeface="Calibri" panose="020F0502020204030204" pitchFamily="34" charset="0"/>
                <a:cs typeface="Calibri" panose="020F0502020204030204" pitchFamily="34" charset="0"/>
              </a:rPr>
              <a:t>(Theo Thi Sảnh) </a:t>
            </a:r>
          </a:p>
        </p:txBody>
      </p:sp>
      <p:sp>
        <p:nvSpPr>
          <p:cNvPr id="11" name="TextBox 10">
            <a:extLst>
              <a:ext uri="{FF2B5EF4-FFF2-40B4-BE49-F238E27FC236}">
                <a16:creationId xmlns:a16="http://schemas.microsoft.com/office/drawing/2014/main" id="{512B8DB9-FEBA-2BE1-F59C-3521C28E2229}"/>
              </a:ext>
            </a:extLst>
          </p:cNvPr>
          <p:cNvSpPr txBox="1"/>
          <p:nvPr/>
        </p:nvSpPr>
        <p:spPr>
          <a:xfrm>
            <a:off x="2447925" y="219075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2" name="TextBox 11">
            <a:extLst>
              <a:ext uri="{FF2B5EF4-FFF2-40B4-BE49-F238E27FC236}">
                <a16:creationId xmlns:a16="http://schemas.microsoft.com/office/drawing/2014/main" id="{A45835CA-1BAA-6DBE-3380-0931A2D48EDB}"/>
              </a:ext>
            </a:extLst>
          </p:cNvPr>
          <p:cNvSpPr txBox="1"/>
          <p:nvPr/>
        </p:nvSpPr>
        <p:spPr>
          <a:xfrm>
            <a:off x="6953250" y="2219325"/>
            <a:ext cx="3429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rPr>
              <a:t>~</a:t>
            </a:r>
            <a:endParaRPr lang="en-US" sz="2400" b="1" dirty="0">
              <a:solidFill>
                <a:srgbClr val="FF0000"/>
              </a:solidFill>
            </a:endParaRPr>
          </a:p>
        </p:txBody>
      </p:sp>
      <p:sp>
        <p:nvSpPr>
          <p:cNvPr id="17" name="TextBox 16">
            <a:extLst>
              <a:ext uri="{FF2B5EF4-FFF2-40B4-BE49-F238E27FC236}">
                <a16:creationId xmlns:a16="http://schemas.microsoft.com/office/drawing/2014/main" id="{94D12511-3C75-9CFB-C256-A152998058CA}"/>
              </a:ext>
            </a:extLst>
          </p:cNvPr>
          <p:cNvSpPr txBox="1"/>
          <p:nvPr/>
        </p:nvSpPr>
        <p:spPr>
          <a:xfrm>
            <a:off x="9658350" y="269557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8" name="TextBox 17">
            <a:extLst>
              <a:ext uri="{FF2B5EF4-FFF2-40B4-BE49-F238E27FC236}">
                <a16:creationId xmlns:a16="http://schemas.microsoft.com/office/drawing/2014/main" id="{D6E6C760-0F49-03FE-69EB-574B1218AC33}"/>
              </a:ext>
            </a:extLst>
          </p:cNvPr>
          <p:cNvSpPr txBox="1"/>
          <p:nvPr/>
        </p:nvSpPr>
        <p:spPr>
          <a:xfrm>
            <a:off x="6810375" y="316230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0" name="TextBox 9">
            <a:extLst>
              <a:ext uri="{FF2B5EF4-FFF2-40B4-BE49-F238E27FC236}">
                <a16:creationId xmlns:a16="http://schemas.microsoft.com/office/drawing/2014/main" id="{B9051274-CAA8-EE9B-AEEA-F2C8EC96AF20}"/>
              </a:ext>
            </a:extLst>
          </p:cNvPr>
          <p:cNvSpPr txBox="1"/>
          <p:nvPr/>
        </p:nvSpPr>
        <p:spPr>
          <a:xfrm>
            <a:off x="10696575" y="1685925"/>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8FABAB01-B93E-39B3-3140-5EFD0CA58653}"/>
              </a:ext>
            </a:extLst>
          </p:cNvPr>
          <p:cNvSpPr txBox="1"/>
          <p:nvPr/>
        </p:nvSpPr>
        <p:spPr>
          <a:xfrm>
            <a:off x="5019675" y="3638550"/>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CCAA3443-3571-6DB0-1035-CF46DAE59E11}"/>
              </a:ext>
            </a:extLst>
          </p:cNvPr>
          <p:cNvSpPr txBox="1"/>
          <p:nvPr/>
        </p:nvSpPr>
        <p:spPr>
          <a:xfrm>
            <a:off x="5705475" y="362902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Tree>
    <p:extLst>
      <p:ext uri="{BB962C8B-B14F-4D97-AF65-F5344CB8AC3E}">
        <p14:creationId xmlns:p14="http://schemas.microsoft.com/office/powerpoint/2010/main" val="3225263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0"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Vận</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dụng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4027947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783984" y="707536"/>
            <a:ext cx="11215826" cy="64372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5CCE48-D26A-0ECC-77C9-5718A56EAF67}"/>
              </a:ext>
            </a:extLst>
          </p:cNvPr>
          <p:cNvSpPr txBox="1"/>
          <p:nvPr/>
        </p:nvSpPr>
        <p:spPr>
          <a:xfrm>
            <a:off x="1838325" y="390525"/>
            <a:ext cx="8772525" cy="1077218"/>
          </a:xfrm>
          <a:prstGeom prst="rect">
            <a:avLst/>
          </a:prstGeom>
          <a:noFill/>
        </p:spPr>
        <p:txBody>
          <a:bodyPr wrap="square" rtlCol="0">
            <a:spAutoFit/>
          </a:bodyPr>
          <a:lstStyle/>
          <a:p>
            <a:pPr algn="ctr"/>
            <a:r>
              <a:rPr lang="vi-VN" sz="3200" b="1" i="0" dirty="0">
                <a:solidFill>
                  <a:srgbClr val="002060"/>
                </a:solidFill>
                <a:effectLst/>
                <a:latin typeface="Calibri" panose="020F0502020204030204" pitchFamily="34" charset="0"/>
                <a:cs typeface="Calibri" panose="020F0502020204030204" pitchFamily="34" charset="0"/>
              </a:rPr>
              <a:t>Vẽ cảnh đẹp quê hương em và viết 2 -3 câu giới thiệu bức tranh em vẽ. </a:t>
            </a:r>
            <a:endParaRPr lang="en-US" sz="3200" b="1" dirty="0">
              <a:solidFill>
                <a:srgbClr val="002060"/>
              </a:solidFill>
              <a:latin typeface="Calibri" panose="020F0502020204030204" pitchFamily="34" charset="0"/>
              <a:cs typeface="Calibri" panose="020F0502020204030204" pitchFamily="34" charset="0"/>
            </a:endParaRPr>
          </a:p>
        </p:txBody>
      </p:sp>
      <p:pic>
        <p:nvPicPr>
          <p:cNvPr id="1026" name="Picture 2" descr="TOP 2020} - Những bức tranh phong cảnh học sinh vẽ đẹp nhất!">
            <a:extLst>
              <a:ext uri="{FF2B5EF4-FFF2-40B4-BE49-F238E27FC236}">
                <a16:creationId xmlns:a16="http://schemas.microsoft.com/office/drawing/2014/main" id="{EE84B99E-8C58-B53C-0EEE-7565C5C2D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628775"/>
            <a:ext cx="8705850" cy="459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0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89D540-4822-4661-8AA2-29D3D5D84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pic>
        <p:nvPicPr>
          <p:cNvPr id="15" name="Picture 14">
            <a:extLst>
              <a:ext uri="{FF2B5EF4-FFF2-40B4-BE49-F238E27FC236}">
                <a16:creationId xmlns:a16="http://schemas.microsoft.com/office/drawing/2014/main" id="{387EC1A4-1193-46D6-9D94-8F089F304737}"/>
              </a:ext>
            </a:extLst>
          </p:cNvPr>
          <p:cNvPicPr>
            <a:picLocks noChangeAspect="1"/>
          </p:cNvPicPr>
          <p:nvPr/>
        </p:nvPicPr>
        <p:blipFill>
          <a:blip r:embed="rId3"/>
          <a:stretch>
            <a:fillRect/>
          </a:stretch>
        </p:blipFill>
        <p:spPr>
          <a:xfrm>
            <a:off x="3475442" y="429991"/>
            <a:ext cx="5405850" cy="2066943"/>
          </a:xfrm>
          <a:prstGeom prst="rect">
            <a:avLst/>
          </a:prstGeom>
        </p:spPr>
      </p:pic>
    </p:spTree>
    <p:extLst>
      <p:ext uri="{BB962C8B-B14F-4D97-AF65-F5344CB8AC3E}">
        <p14:creationId xmlns:p14="http://schemas.microsoft.com/office/powerpoint/2010/main" val="2953237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4" name="Rectangle: Rounded Corners 3">
            <a:extLst>
              <a:ext uri="{FF2B5EF4-FFF2-40B4-BE49-F238E27FC236}">
                <a16:creationId xmlns:a16="http://schemas.microsoft.com/office/drawing/2014/main" id="{07B77560-090E-4E32-5646-5ECEBAA84D29}"/>
              </a:ext>
            </a:extLst>
          </p:cNvPr>
          <p:cNvSpPr/>
          <p:nvPr/>
        </p:nvSpPr>
        <p:spPr>
          <a:xfrm>
            <a:off x="312000" y="2214419"/>
            <a:ext cx="11880000" cy="2148032"/>
          </a:xfrm>
          <a:custGeom>
            <a:avLst/>
            <a:gdLst>
              <a:gd name="connsiteX0" fmla="*/ 0 w 11880000"/>
              <a:gd name="connsiteY0" fmla="*/ 225436 h 2148032"/>
              <a:gd name="connsiteX1" fmla="*/ 225436 w 11880000"/>
              <a:gd name="connsiteY1" fmla="*/ 0 h 2148032"/>
              <a:gd name="connsiteX2" fmla="*/ 11654564 w 11880000"/>
              <a:gd name="connsiteY2" fmla="*/ 0 h 2148032"/>
              <a:gd name="connsiteX3" fmla="*/ 11880000 w 11880000"/>
              <a:gd name="connsiteY3" fmla="*/ 225436 h 2148032"/>
              <a:gd name="connsiteX4" fmla="*/ 11880000 w 11880000"/>
              <a:gd name="connsiteY4" fmla="*/ 1922596 h 2148032"/>
              <a:gd name="connsiteX5" fmla="*/ 11654564 w 11880000"/>
              <a:gd name="connsiteY5" fmla="*/ 2148032 h 2148032"/>
              <a:gd name="connsiteX6" fmla="*/ 225436 w 11880000"/>
              <a:gd name="connsiteY6" fmla="*/ 2148032 h 2148032"/>
              <a:gd name="connsiteX7" fmla="*/ 0 w 11880000"/>
              <a:gd name="connsiteY7" fmla="*/ 1922596 h 2148032"/>
              <a:gd name="connsiteX8" fmla="*/ 0 w 11880000"/>
              <a:gd name="connsiteY8" fmla="*/ 225436 h 214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2148032" fill="none" extrusionOk="0">
                <a:moveTo>
                  <a:pt x="0" y="225436"/>
                </a:moveTo>
                <a:cubicBezTo>
                  <a:pt x="474" y="113761"/>
                  <a:pt x="105541" y="7737"/>
                  <a:pt x="225436" y="0"/>
                </a:cubicBezTo>
                <a:cubicBezTo>
                  <a:pt x="3748892" y="72427"/>
                  <a:pt x="6719789" y="61419"/>
                  <a:pt x="11654564" y="0"/>
                </a:cubicBezTo>
                <a:cubicBezTo>
                  <a:pt x="11778763" y="-2107"/>
                  <a:pt x="11876230" y="99791"/>
                  <a:pt x="11880000" y="225436"/>
                </a:cubicBezTo>
                <a:cubicBezTo>
                  <a:pt x="11899939" y="713009"/>
                  <a:pt x="12021567" y="1237656"/>
                  <a:pt x="11880000" y="1922596"/>
                </a:cubicBezTo>
                <a:cubicBezTo>
                  <a:pt x="11884526" y="2024128"/>
                  <a:pt x="11772178" y="2140307"/>
                  <a:pt x="11654564" y="2148032"/>
                </a:cubicBezTo>
                <a:cubicBezTo>
                  <a:pt x="9590605" y="2177859"/>
                  <a:pt x="3034251" y="2068726"/>
                  <a:pt x="225436" y="2148032"/>
                </a:cubicBezTo>
                <a:cubicBezTo>
                  <a:pt x="118880" y="2146003"/>
                  <a:pt x="-4171" y="2047926"/>
                  <a:pt x="0" y="1922596"/>
                </a:cubicBezTo>
                <a:cubicBezTo>
                  <a:pt x="-82311" y="1266797"/>
                  <a:pt x="23117" y="528165"/>
                  <a:pt x="0" y="225436"/>
                </a:cubicBezTo>
                <a:close/>
              </a:path>
              <a:path w="11880000" h="2148032" stroke="0" extrusionOk="0">
                <a:moveTo>
                  <a:pt x="0" y="225436"/>
                </a:moveTo>
                <a:cubicBezTo>
                  <a:pt x="5608" y="102460"/>
                  <a:pt x="104709" y="7871"/>
                  <a:pt x="225436" y="0"/>
                </a:cubicBezTo>
                <a:cubicBezTo>
                  <a:pt x="5098498" y="123000"/>
                  <a:pt x="10408527" y="-96860"/>
                  <a:pt x="11654564" y="0"/>
                </a:cubicBezTo>
                <a:cubicBezTo>
                  <a:pt x="11768266" y="-8234"/>
                  <a:pt x="11881839" y="97223"/>
                  <a:pt x="11880000" y="225436"/>
                </a:cubicBezTo>
                <a:cubicBezTo>
                  <a:pt x="11989146" y="557607"/>
                  <a:pt x="11874113" y="1422568"/>
                  <a:pt x="11880000" y="1922596"/>
                </a:cubicBezTo>
                <a:cubicBezTo>
                  <a:pt x="11873033" y="2049625"/>
                  <a:pt x="11756739" y="2144377"/>
                  <a:pt x="11654564" y="2148032"/>
                </a:cubicBezTo>
                <a:cubicBezTo>
                  <a:pt x="8928745" y="1987325"/>
                  <a:pt x="5198264" y="2187699"/>
                  <a:pt x="225436" y="2148032"/>
                </a:cubicBezTo>
                <a:cubicBezTo>
                  <a:pt x="84938" y="2144802"/>
                  <a:pt x="-1685" y="2046338"/>
                  <a:pt x="0" y="1922596"/>
                </a:cubicBezTo>
                <a:cubicBezTo>
                  <a:pt x="-16606" y="1518754"/>
                  <a:pt x="-142222" y="583812"/>
                  <a:pt x="0" y="225436"/>
                </a:cubicBezTo>
                <a:close/>
              </a:path>
            </a:pathLst>
          </a:custGeom>
          <a:solidFill>
            <a:schemeClr val="bg1">
              <a:alpha val="80000"/>
            </a:schemeClr>
          </a:solidFill>
          <a:ln w="38100">
            <a:solidFill>
              <a:srgbClr val="006600"/>
            </a:solidFill>
            <a:prstDash val="dash"/>
            <a:extLst>
              <a:ext uri="{C807C97D-BFC1-408E-A445-0C87EB9F89A2}">
                <ask:lineSketchStyleProps xmln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 Viết đúng chính tả một đoạn</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(từ đầu đến cuộc sống no ấm) trong bài Nhà rông</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(theo hình thức nghe viết) trong khoảng 15 phút.</a:t>
            </a:r>
            <a:endParaRPr lang="en-US" sz="2800" b="1" dirty="0">
              <a:solidFill>
                <a:srgbClr val="000000"/>
              </a:solidFill>
              <a:latin typeface="Calibri" panose="020F0502020204030204" pitchFamily="34" charset="0"/>
              <a:cs typeface="Calibri" panose="020F0502020204030204" pitchFamily="34" charset="0"/>
            </a:endParaRPr>
          </a:p>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Viết đúng từ ngữ có tiếng bắt đầu bằng s hoặc x (có tiếng chứa dấu hỏi hoặc dấu ngã).</a:t>
            </a:r>
          </a:p>
        </p:txBody>
      </p:sp>
      <p:pic>
        <p:nvPicPr>
          <p:cNvPr id="5" name="Picture 4">
            <a:extLst>
              <a:ext uri="{FF2B5EF4-FFF2-40B4-BE49-F238E27FC236}">
                <a16:creationId xmlns:a16="http://schemas.microsoft.com/office/drawing/2014/main" id="{E5A5DA9A-A8A2-C541-F9EB-A3F70E295BD8}"/>
              </a:ext>
            </a:extLst>
          </p:cNvPr>
          <p:cNvPicPr>
            <a:picLocks noChangeAspect="1"/>
          </p:cNvPicPr>
          <p:nvPr/>
        </p:nvPicPr>
        <p:blipFill>
          <a:blip r:embed="rId3"/>
          <a:stretch>
            <a:fillRect/>
          </a:stretch>
        </p:blipFill>
        <p:spPr>
          <a:xfrm>
            <a:off x="2903680" y="343207"/>
            <a:ext cx="6956139" cy="1694835"/>
          </a:xfrm>
          <a:prstGeom prst="rect">
            <a:avLst/>
          </a:prstGeom>
        </p:spPr>
      </p:pic>
    </p:spTree>
    <p:extLst>
      <p:ext uri="{BB962C8B-B14F-4D97-AF65-F5344CB8AC3E}">
        <p14:creationId xmlns:p14="http://schemas.microsoft.com/office/powerpoint/2010/main" val="3512774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Nghe –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viết</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Nhà</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rông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endParaRPr>
          </a:p>
        </p:txBody>
      </p:sp>
    </p:spTree>
    <p:extLst>
      <p:ext uri="{BB962C8B-B14F-4D97-AF65-F5344CB8AC3E}">
        <p14:creationId xmlns:p14="http://schemas.microsoft.com/office/powerpoint/2010/main" val="353933202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C2DB0742-179F-40FB-AD4B-B361AB8654CE}"/>
              </a:ext>
            </a:extLst>
          </p:cNvPr>
          <p:cNvSpPr txBox="1"/>
          <p:nvPr/>
        </p:nvSpPr>
        <p:spPr>
          <a:xfrm>
            <a:off x="1066800" y="853309"/>
            <a:ext cx="101490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glow rad="228600">
                    <a:srgbClr val="FFC000">
                      <a:satMod val="175000"/>
                      <a:alpha val="40000"/>
                    </a:srgbClr>
                  </a:glow>
                </a:effectLst>
                <a:uLnTx/>
                <a:uFillTx/>
                <a:ea typeface="+mn-ea"/>
                <a:cs typeface="+mn-cs"/>
              </a:rPr>
              <a:t>Nhà</a:t>
            </a:r>
            <a:r>
              <a:rPr kumimoji="0" lang="en-US" sz="6600" b="0" i="0" u="none" strike="noStrike" kern="1200" cap="none" spc="0" normalizeH="0" noProof="0" dirty="0">
                <a:ln>
                  <a:noFill/>
                </a:ln>
                <a:solidFill>
                  <a:srgbClr val="FF0000"/>
                </a:solidFill>
                <a:effectLst>
                  <a:glow rad="228600">
                    <a:srgbClr val="FFC000">
                      <a:satMod val="175000"/>
                      <a:alpha val="40000"/>
                    </a:srgbClr>
                  </a:glow>
                </a:effectLst>
                <a:uLnTx/>
                <a:uFillTx/>
                <a:ea typeface="+mn-ea"/>
                <a:cs typeface="+mn-cs"/>
              </a:rPr>
              <a:t> </a:t>
            </a:r>
            <a:r>
              <a:rPr kumimoji="0" lang="en-US" sz="6600" b="0" i="0" u="none" strike="noStrike" kern="1200" cap="none" spc="0" normalizeH="0" noProof="0" dirty="0" err="1">
                <a:ln>
                  <a:noFill/>
                </a:ln>
                <a:solidFill>
                  <a:srgbClr val="FF0000"/>
                </a:solidFill>
                <a:effectLst>
                  <a:glow rad="228600">
                    <a:srgbClr val="FFC000">
                      <a:satMod val="175000"/>
                      <a:alpha val="40000"/>
                    </a:srgbClr>
                  </a:glow>
                </a:effectLst>
                <a:uLnTx/>
                <a:uFillTx/>
                <a:ea typeface="+mn-ea"/>
                <a:cs typeface="+mn-cs"/>
              </a:rPr>
              <a:t>rông</a:t>
            </a:r>
            <a:endParaRPr kumimoji="0" lang="en-US" sz="6600" b="0" i="0" u="none" strike="noStrike" kern="1200" cap="none" spc="0" normalizeH="0" baseline="0" noProof="0" dirty="0">
              <a:ln>
                <a:noFill/>
              </a:ln>
              <a:solidFill>
                <a:srgbClr val="FF0000"/>
              </a:solidFill>
              <a:effectLst>
                <a:glow rad="228600">
                  <a:srgbClr val="FFC000">
                    <a:satMod val="175000"/>
                    <a:alpha val="40000"/>
                  </a:srgbClr>
                </a:glow>
              </a:effectLst>
              <a:uLnTx/>
              <a:uFillTx/>
              <a:ea typeface="+mn-ea"/>
              <a:cs typeface="+mn-cs"/>
            </a:endParaRPr>
          </a:p>
        </p:txBody>
      </p:sp>
      <p:sp>
        <p:nvSpPr>
          <p:cNvPr id="9" name="TextBox 8">
            <a:extLst>
              <a:ext uri="{FF2B5EF4-FFF2-40B4-BE49-F238E27FC236}">
                <a16:creationId xmlns:a16="http://schemas.microsoft.com/office/drawing/2014/main" id="{EA8A849E-4B7D-4102-9EDA-4CACD7D51015}"/>
              </a:ext>
            </a:extLst>
          </p:cNvPr>
          <p:cNvSpPr txBox="1"/>
          <p:nvPr/>
        </p:nvSpPr>
        <p:spPr>
          <a:xfrm>
            <a:off x="782084" y="1961305"/>
            <a:ext cx="10630983" cy="3416320"/>
          </a:xfrm>
          <a:prstGeom prst="rect">
            <a:avLst/>
          </a:prstGeom>
          <a:noFill/>
        </p:spPr>
        <p:txBody>
          <a:bodyPr wrap="square" rtlCol="0">
            <a:spAutoFit/>
          </a:bodyPr>
          <a:lstStyle/>
          <a:p>
            <a:pPr lvl="0" algn="just"/>
            <a:r>
              <a:rPr lang="en-US" sz="3600" dirty="0" smtClean="0">
                <a:solidFill>
                  <a:sysClr val="windowText" lastClr="000000"/>
                </a:solidFill>
                <a:latin typeface="Calibri" panose="020F0502020204030204" pitchFamily="34" charset="0"/>
                <a:cs typeface="Calibri" panose="020F0502020204030204" pitchFamily="34" charset="0"/>
              </a:rPr>
              <a:t>    </a:t>
            </a:r>
            <a:r>
              <a:rPr lang="vi-VN" sz="3600" dirty="0" smtClean="0">
                <a:solidFill>
                  <a:sysClr val="windowText" lastClr="000000"/>
                </a:solidFill>
                <a:latin typeface="Calibri" panose="020F0502020204030204" pitchFamily="34" charset="0"/>
                <a:cs typeface="Calibri" panose="020F0502020204030204" pitchFamily="34" charset="0"/>
              </a:rPr>
              <a:t>Đến </a:t>
            </a:r>
            <a:r>
              <a:rPr lang="vi-VN" sz="3600" dirty="0">
                <a:solidFill>
                  <a:sysClr val="windowText" lastClr="000000"/>
                </a:solidFill>
                <a:latin typeface="Calibri" panose="020F0502020204030204" pitchFamily="34" charset="0"/>
                <a:cs typeface="Calibri" panose="020F0502020204030204" pitchFamily="34" charset="0"/>
              </a:rPr>
              <a:t>Tây Nguyên, từ xa nhìn vào các buôn làng, ta dễ nhận ra ngôi nhà rông có đôi mái dựng đứng, vươn cao lên trời như một cái lưỡi rìu lật ngược. Nước mưa đổ xuống chảy xuôi tuồn tuột. Buôn làng nào có mái nhà </a:t>
            </a:r>
            <a:r>
              <a:rPr lang="vi-VN" sz="3600" dirty="0" smtClean="0">
                <a:solidFill>
                  <a:sysClr val="windowText" lastClr="000000"/>
                </a:solidFill>
                <a:latin typeface="Calibri" panose="020F0502020204030204" pitchFamily="34" charset="0"/>
                <a:cs typeface="Calibri" panose="020F0502020204030204" pitchFamily="34" charset="0"/>
              </a:rPr>
              <a:t>r</a:t>
            </a:r>
            <a:r>
              <a:rPr lang="en-US" sz="3600" dirty="0">
                <a:solidFill>
                  <a:sysClr val="windowText" lastClr="000000"/>
                </a:solidFill>
                <a:latin typeface="Calibri" panose="020F0502020204030204" pitchFamily="34" charset="0"/>
                <a:cs typeface="Calibri" panose="020F0502020204030204" pitchFamily="34" charset="0"/>
              </a:rPr>
              <a:t>ô</a:t>
            </a:r>
            <a:r>
              <a:rPr lang="vi-VN" sz="3600" dirty="0" smtClean="0">
                <a:solidFill>
                  <a:sysClr val="windowText" lastClr="000000"/>
                </a:solidFill>
                <a:latin typeface="Calibri" panose="020F0502020204030204" pitchFamily="34" charset="0"/>
                <a:cs typeface="Calibri" panose="020F0502020204030204" pitchFamily="34" charset="0"/>
              </a:rPr>
              <a:t>ng </a:t>
            </a:r>
            <a:r>
              <a:rPr lang="vi-VN" sz="3600" dirty="0">
                <a:solidFill>
                  <a:sysClr val="windowText" lastClr="000000"/>
                </a:solidFill>
                <a:latin typeface="Calibri" panose="020F0502020204030204" pitchFamily="34" charset="0"/>
                <a:cs typeface="Calibri" panose="020F0502020204030204" pitchFamily="34" charset="0"/>
              </a:rPr>
              <a:t>càng cao, nhà càng to, hẳn là nơi đó dân đông, làm ăn được mùa, cuộc sống no ấm. </a:t>
            </a:r>
          </a:p>
        </p:txBody>
      </p:sp>
    </p:spTree>
    <p:extLst>
      <p:ext uri="{BB962C8B-B14F-4D97-AF65-F5344CB8AC3E}">
        <p14:creationId xmlns:p14="http://schemas.microsoft.com/office/powerpoint/2010/main" val="3773450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4"/>
                                        </p:tgtEl>
                                        <p:attrNameLst>
                                          <p:attrName>ppt_x</p:attrName>
                                          <p:attrName>ppt_y</p:attrName>
                                        </p:attrNameLst>
                                      </p:cBhvr>
                                      <p:rCtr x="0" y="-3611"/>
                                    </p:animMotion>
                                    <p:animRot by="1500000">
                                      <p:cBhvr>
                                        <p:cTn id="10" dur="125" fill="hold">
                                          <p:stCondLst>
                                            <p:cond delay="0"/>
                                          </p:stCondLst>
                                        </p:cTn>
                                        <p:tgtEl>
                                          <p:spTgt spid="4"/>
                                        </p:tgtEl>
                                        <p:attrNameLst>
                                          <p:attrName>r</p:attrName>
                                        </p:attrNameLst>
                                      </p:cBhvr>
                                    </p:animRot>
                                    <p:animRot by="-1500000">
                                      <p:cBhvr>
                                        <p:cTn id="11" dur="125" fill="hold">
                                          <p:stCondLst>
                                            <p:cond delay="125"/>
                                          </p:stCondLst>
                                        </p:cTn>
                                        <p:tgtEl>
                                          <p:spTgt spid="4"/>
                                        </p:tgtEl>
                                        <p:attrNameLst>
                                          <p:attrName>r</p:attrName>
                                        </p:attrNameLst>
                                      </p:cBhvr>
                                    </p:animRot>
                                    <p:animRot by="-1500000">
                                      <p:cBhvr>
                                        <p:cTn id="12" dur="125" fill="hold">
                                          <p:stCondLst>
                                            <p:cond delay="250"/>
                                          </p:stCondLst>
                                        </p:cTn>
                                        <p:tgtEl>
                                          <p:spTgt spid="4"/>
                                        </p:tgtEl>
                                        <p:attrNameLst>
                                          <p:attrName>r</p:attrName>
                                        </p:attrNameLst>
                                      </p:cBhvr>
                                    </p:animRot>
                                    <p:animRot by="1500000">
                                      <p:cBhvr>
                                        <p:cTn id="13" dur="125" fill="hold">
                                          <p:stCondLst>
                                            <p:cond delay="375"/>
                                          </p:stCondLst>
                                        </p:cTn>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692482" y="404630"/>
            <a:ext cx="1768433" cy="523220"/>
          </a:xfrm>
          <a:prstGeom prst="rect">
            <a:avLst/>
          </a:prstGeom>
        </p:spPr>
        <p:txBody>
          <a:bodyPr wrap="none">
            <a:spAutoFit/>
          </a:bodyPr>
          <a:lstStyle/>
          <a:p>
            <a:pPr lvl="0" algn="ctr">
              <a:spcBef>
                <a:spcPts val="3000"/>
              </a:spcBef>
              <a:defRPr/>
            </a:pPr>
            <a:r>
              <a:rPr lang="en-US" sz="2800" b="1" dirty="0" err="1">
                <a:solidFill>
                  <a:srgbClr val="FFFF00"/>
                </a:solidFill>
                <a:latin typeface="HP001 4 hàng" panose="020B0603050302020204" pitchFamily="34" charset="0"/>
              </a:rPr>
              <a:t>Nhà</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ςông</a:t>
            </a:r>
            <a:endParaRPr lang="en-US" sz="2800" b="1" dirty="0">
              <a:solidFill>
                <a:srgbClr val="FFFF00"/>
              </a:solidFill>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0" y="1023274"/>
            <a:ext cx="1082992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Đến Tây Ngu</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ΐ</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Ǉừ xa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 vào các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λί</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Ū làng, Ǉa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Ύ</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ğ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ận ǟa wgċ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BC7BD990-FAA4-447B-8A0A-D0C7D6127CF4}"/>
              </a:ext>
            </a:extLst>
          </p:cNvPr>
          <p:cNvSpPr txBox="1"/>
          <p:nvPr/>
        </p:nvSpPr>
        <p:spPr>
          <a:xfrm>
            <a:off x="133350" y="1537624"/>
            <a:ext cx="1175385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ǟŪg có đċ jái dựng đứng, νΰΩ cao Δłn ǇrƟ ηư jŎ cái lưǫ ǟìu lật wgưϑ.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8F834F96-F250-4D0A-B4E5-A599E50BCDA0}"/>
              </a:ext>
            </a:extLst>
          </p:cNvPr>
          <p:cNvSpPr txBox="1"/>
          <p:nvPr/>
        </p:nvSpPr>
        <p:spPr>
          <a:xfrm>
            <a:off x="0" y="2051974"/>
            <a:ext cx="12011024" cy="461665"/>
          </a:xfrm>
          <a:prstGeom prst="rect">
            <a:avLst/>
          </a:prstGeom>
          <a:noFill/>
        </p:spPr>
        <p:txBody>
          <a:bodyPr wrap="square" rtlCol="0">
            <a:spAutoFit/>
          </a:bodyPr>
          <a:lstStyle/>
          <a:p>
            <a:pPr lvl="0" indent="361950" algn="just">
              <a:spcAft>
                <a:spcPts val="500"/>
              </a:spcAft>
            </a:pP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jưa đổ xuūg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ảy xuċ ǇuŬ ǇuŎ.  BuŪ làng wào có jái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 </a:t>
            </a:r>
            <a:r>
              <a:rPr lang="en-US" sz="2400" b="1" dirty="0" err="1" smtClean="0">
                <a:solidFill>
                  <a:prstClr val="white"/>
                </a:solidFill>
                <a:latin typeface="HP001 4 hàng" panose="020B0603050302020204" pitchFamily="34" charset="0"/>
                <a:ea typeface="Arial-Rounded" panose="020B0500000000000000" pitchFamily="34" charset="0"/>
                <a:cs typeface="Arial-Rounded" panose="020B0500000000000000" pitchFamily="34" charset="0"/>
              </a:rPr>
              <a:t>rông</a:t>
            </a:r>
            <a:r>
              <a:rPr lang="lt-LT" sz="2400" b="1" dirty="0" smtClean="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càng cao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nhà</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4A1138ED-E003-4B23-AE06-74D0ADEB8D99}"/>
              </a:ext>
            </a:extLst>
          </p:cNvPr>
          <p:cNvSpPr txBox="1"/>
          <p:nvPr/>
        </p:nvSpPr>
        <p:spPr>
          <a:xfrm>
            <a:off x="-104775" y="2594899"/>
            <a:ext cx="120015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càng Ǉo, hẳn là w</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đó dân đŪg, làm ăn đư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ϑ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jùa, cuℓ sūg wo ấm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
            <a:extLst>
              <a:ext uri="{FF2B5EF4-FFF2-40B4-BE49-F238E27FC236}">
                <a16:creationId xmlns:a16="http://schemas.microsoft.com/office/drawing/2014/main" id="{6118C77B-26A1-4B25-ACD8-E9A9AD3637DD}"/>
              </a:ext>
            </a:extLst>
          </p:cNvPr>
          <p:cNvSpPr/>
          <p:nvPr/>
        </p:nvSpPr>
        <p:spPr>
          <a:xfrm>
            <a:off x="2076920" y="1144529"/>
            <a:ext cx="8228796" cy="4764313"/>
          </a:xfrm>
          <a:prstGeom prst="roundRect">
            <a:avLst/>
          </a:prstGeom>
          <a:solidFill>
            <a:srgbClr val="FFFFFF">
              <a:alpha val="97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3EA997-D6D2-4632-9B04-3CC4EFE5B4BC}"/>
              </a:ext>
            </a:extLst>
          </p:cNvPr>
          <p:cNvSpPr txBox="1"/>
          <p:nvPr/>
        </p:nvSpPr>
        <p:spPr>
          <a:xfrm>
            <a:off x="3116346" y="1277025"/>
            <a:ext cx="62634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Theo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nội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dung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là</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3B627E93-E032-4D3D-B2BB-99BFB3CA4865}"/>
              </a:ext>
            </a:extLst>
          </p:cNvPr>
          <p:cNvSpPr txBox="1"/>
          <p:nvPr/>
        </p:nvSpPr>
        <p:spPr>
          <a:xfrm>
            <a:off x="2580110" y="3091160"/>
            <a:ext cx="7221609" cy="2308324"/>
          </a:xfrm>
          <a:prstGeom prst="rect">
            <a:avLst/>
          </a:prstGeom>
          <a:noFill/>
        </p:spPr>
        <p:txBody>
          <a:bodyPr wrap="square" rtlCol="0">
            <a:spAutoFit/>
          </a:bodyPr>
          <a:lstStyle/>
          <a:p>
            <a:pPr lvl="0" algn="ctr">
              <a:defRPr/>
            </a:pPr>
            <a:r>
              <a:rPr lang="en-US" sz="4800" dirty="0" err="1">
                <a:solidFill>
                  <a:srgbClr val="002060"/>
                </a:solidFill>
                <a:latin typeface="Cambria" panose="02040503050406030204" pitchFamily="18" charset="0"/>
                <a:ea typeface="Cambria" panose="02040503050406030204" pitchFamily="18" charset="0"/>
              </a:rPr>
              <a:t>Đoạn</a:t>
            </a:r>
            <a:r>
              <a:rPr lang="vi-VN" sz="4800" dirty="0">
                <a:solidFill>
                  <a:srgbClr val="002060"/>
                </a:solidFill>
                <a:latin typeface="Cambria" panose="02040503050406030204" pitchFamily="18" charset="0"/>
                <a:ea typeface="Cambria" panose="02040503050406030204" pitchFamily="18" charset="0"/>
              </a:rPr>
              <a:t> văn miêu tả nhà rông ở Tây Nguyên. Qua đó thấy nét đặc sắc của nhà rông.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2" name="âm thanh trả lời đúng">
            <a:hlinkClick r:id="" action="ppaction://media"/>
            <a:extLst>
              <a:ext uri="{FF2B5EF4-FFF2-40B4-BE49-F238E27FC236}">
                <a16:creationId xmlns:a16="http://schemas.microsoft.com/office/drawing/2014/main" id="{6C49E2EC-F6D7-400C-8FD9-BFDD4ACDDF4A}"/>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5"/>
          <a:stretch>
            <a:fillRect/>
          </a:stretch>
        </p:blipFill>
        <p:spPr>
          <a:xfrm>
            <a:off x="8824650" y="6401433"/>
            <a:ext cx="609600" cy="609600"/>
          </a:xfrm>
          <a:prstGeom prst="rect">
            <a:avLst/>
          </a:prstGeom>
        </p:spPr>
      </p:pic>
    </p:spTree>
    <p:extLst>
      <p:ext uri="{BB962C8B-B14F-4D97-AF65-F5344CB8AC3E}">
        <p14:creationId xmlns:p14="http://schemas.microsoft.com/office/powerpoint/2010/main" val="392892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36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6" grpId="0" animBg="1"/>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sp>
        <p:nvSpPr>
          <p:cNvPr id="9" name="Horizontal Scroll 5">
            <a:extLst>
              <a:ext uri="{FF2B5EF4-FFF2-40B4-BE49-F238E27FC236}">
                <a16:creationId xmlns:a16="http://schemas.microsoft.com/office/drawing/2014/main" id="{B24027BD-E7B4-4031-B95D-3E1E9D1455A9}"/>
              </a:ext>
            </a:extLst>
          </p:cNvPr>
          <p:cNvSpPr/>
          <p:nvPr/>
        </p:nvSpPr>
        <p:spPr>
          <a:xfrm>
            <a:off x="2548539" y="2181828"/>
            <a:ext cx="6713170" cy="2691525"/>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pic>
        <p:nvPicPr>
          <p:cNvPr id="10" name="Picture 9">
            <a:extLst>
              <a:ext uri="{FF2B5EF4-FFF2-40B4-BE49-F238E27FC236}">
                <a16:creationId xmlns:a16="http://schemas.microsoft.com/office/drawing/2014/main" id="{93A82726-5701-416F-8804-4A3A1A2FB21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849" b="41421" l="52871" r="66419"/>
                    </a14:imgEffect>
                  </a14:imgLayer>
                </a14:imgProps>
              </a:ext>
              <a:ext uri="{28A0092B-C50C-407E-A947-70E740481C1C}">
                <a14:useLocalDpi xmlns:a14="http://schemas.microsoft.com/office/drawing/2010/main" val="0"/>
              </a:ext>
            </a:extLst>
          </a:blip>
          <a:srcRect l="50725" t="16285" r="34559" b="54089"/>
          <a:stretch/>
        </p:blipFill>
        <p:spPr>
          <a:xfrm>
            <a:off x="-535857" y="1611710"/>
            <a:ext cx="3926008" cy="3539358"/>
          </a:xfrm>
          <a:prstGeom prst="rect">
            <a:avLst/>
          </a:prstGeom>
        </p:spPr>
      </p:pic>
      <p:pic>
        <p:nvPicPr>
          <p:cNvPr id="13" name="Picture 12">
            <a:extLst>
              <a:ext uri="{FF2B5EF4-FFF2-40B4-BE49-F238E27FC236}">
                <a16:creationId xmlns:a16="http://schemas.microsoft.com/office/drawing/2014/main" id="{78D60544-EA54-49E3-9713-D2CA7898AFCD}"/>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753" b="23155" l="35936" r="54523">
                        <a14:foregroundMark x1="43123" y1="15867" x2="43123" y2="15867"/>
                      </a14:backgroundRemoval>
                    </a14:imgEffect>
                  </a14:imgLayer>
                </a14:imgProps>
              </a:ext>
              <a:ext uri="{28A0092B-C50C-407E-A947-70E740481C1C}">
                <a14:useLocalDpi xmlns:a14="http://schemas.microsoft.com/office/drawing/2010/main" val="0"/>
              </a:ext>
            </a:extLst>
          </a:blip>
          <a:srcRect l="37721" t="-2121" r="45726" b="73104"/>
          <a:stretch/>
        </p:blipFill>
        <p:spPr>
          <a:xfrm>
            <a:off x="8553552" y="1611710"/>
            <a:ext cx="3926010" cy="3081672"/>
          </a:xfrm>
          <a:prstGeom prst="rect">
            <a:avLst/>
          </a:prstGeom>
        </p:spPr>
      </p:pic>
      <p:grpSp>
        <p:nvGrpSpPr>
          <p:cNvPr id="14" name="Group 13">
            <a:extLst>
              <a:ext uri="{FF2B5EF4-FFF2-40B4-BE49-F238E27FC236}">
                <a16:creationId xmlns:a16="http://schemas.microsoft.com/office/drawing/2014/main" id="{F319E863-FF85-4E7F-8C7F-7AA7DF468E61}"/>
              </a:ext>
            </a:extLst>
          </p:cNvPr>
          <p:cNvGrpSpPr/>
          <p:nvPr/>
        </p:nvGrpSpPr>
        <p:grpSpPr>
          <a:xfrm>
            <a:off x="2393933" y="2798277"/>
            <a:ext cx="7050959" cy="1016494"/>
            <a:chOff x="2941085" y="292595"/>
            <a:chExt cx="6335502" cy="1470782"/>
          </a:xfrm>
        </p:grpSpPr>
        <p:sp>
          <p:nvSpPr>
            <p:cNvPr id="15" name="TextBox 14">
              <a:extLst>
                <a:ext uri="{FF2B5EF4-FFF2-40B4-BE49-F238E27FC236}">
                  <a16:creationId xmlns:a16="http://schemas.microsoft.com/office/drawing/2014/main" id="{6C64F50A-6143-48A5-BA6F-19088FC9F401}"/>
                </a:ext>
              </a:extLst>
            </p:cNvPr>
            <p:cNvSpPr txBox="1"/>
            <p:nvPr/>
          </p:nvSpPr>
          <p:spPr>
            <a:xfrm>
              <a:off x="2941085" y="292595"/>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sp>
          <p:nvSpPr>
            <p:cNvPr id="16" name="TextBox 15">
              <a:extLst>
                <a:ext uri="{FF2B5EF4-FFF2-40B4-BE49-F238E27FC236}">
                  <a16:creationId xmlns:a16="http://schemas.microsoft.com/office/drawing/2014/main" id="{9168FDED-C779-40A3-8792-D82C60D9878B}"/>
                </a:ext>
              </a:extLst>
            </p:cNvPr>
            <p:cNvSpPr txBox="1"/>
            <p:nvPr/>
          </p:nvSpPr>
          <p:spPr>
            <a:xfrm>
              <a:off x="2966760" y="293797"/>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grpSp>
    </p:spTree>
    <p:extLst>
      <p:ext uri="{BB962C8B-B14F-4D97-AF65-F5344CB8AC3E}">
        <p14:creationId xmlns:p14="http://schemas.microsoft.com/office/powerpoint/2010/main" val="3991699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0">
            <a:extLst>
              <a:ext uri="{FF2B5EF4-FFF2-40B4-BE49-F238E27FC236}">
                <a16:creationId xmlns:a16="http://schemas.microsoft.com/office/drawing/2014/main" id="{ABAA3B9E-68EA-4930-832E-28A6C7EFFDA2}"/>
              </a:ext>
            </a:extLst>
          </p:cNvPr>
          <p:cNvSpPr/>
          <p:nvPr/>
        </p:nvSpPr>
        <p:spPr>
          <a:xfrm>
            <a:off x="1609725" y="4070518"/>
            <a:ext cx="3058437"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lưỡi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rìu</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ounded Rectangle 21">
            <a:extLst>
              <a:ext uri="{FF2B5EF4-FFF2-40B4-BE49-F238E27FC236}">
                <a16:creationId xmlns:a16="http://schemas.microsoft.com/office/drawing/2014/main" id="{4A99C755-043D-4DFC-A06D-41C6DDDDF7BF}"/>
              </a:ext>
            </a:extLst>
          </p:cNvPr>
          <p:cNvSpPr/>
          <p:nvPr/>
        </p:nvSpPr>
        <p:spPr>
          <a:xfrm>
            <a:off x="1619250" y="1908259"/>
            <a:ext cx="3163619"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Tây</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Nguyên</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ounded Rectangle 22">
            <a:extLst>
              <a:ext uri="{FF2B5EF4-FFF2-40B4-BE49-F238E27FC236}">
                <a16:creationId xmlns:a16="http://schemas.microsoft.com/office/drawing/2014/main" id="{0D10C351-939D-41B8-AB3C-9EC21D1C3743}"/>
              </a:ext>
            </a:extLst>
          </p:cNvPr>
          <p:cNvSpPr/>
          <p:nvPr/>
        </p:nvSpPr>
        <p:spPr>
          <a:xfrm>
            <a:off x="7259154" y="1908259"/>
            <a:ext cx="3135896"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dựng</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đứng</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Rounded Rectangle 23">
            <a:extLst>
              <a:ext uri="{FF2B5EF4-FFF2-40B4-BE49-F238E27FC236}">
                <a16:creationId xmlns:a16="http://schemas.microsoft.com/office/drawing/2014/main" id="{9425CB52-129D-47D5-A1CD-6A83AD945304}"/>
              </a:ext>
            </a:extLst>
          </p:cNvPr>
          <p:cNvSpPr/>
          <p:nvPr/>
        </p:nvSpPr>
        <p:spPr>
          <a:xfrm>
            <a:off x="7523839" y="4002173"/>
            <a:ext cx="2741792"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tuồn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tuột</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59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8" name="Hình chữ nhật: Góc Tròn 1">
            <a:extLst>
              <a:ext uri="{FF2B5EF4-FFF2-40B4-BE49-F238E27FC236}">
                <a16:creationId xmlns:a16="http://schemas.microsoft.com/office/drawing/2014/main" id="{EEB4A3ED-70C8-4DA2-92B6-B3B2FB5C51B9}"/>
              </a:ext>
            </a:extLst>
          </p:cNvPr>
          <p:cNvSpPr/>
          <p:nvPr/>
        </p:nvSpPr>
        <p:spPr>
          <a:xfrm>
            <a:off x="2768600" y="277732"/>
            <a:ext cx="6540500" cy="642619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a16="http://schemas.microsoft.com/office/drawing/2014/main" id="{4DD5BD1A-043F-4121-A5EC-0953213BCA63}"/>
              </a:ext>
            </a:extLst>
          </p:cNvPr>
          <p:cNvSpPr txBox="1"/>
          <p:nvPr/>
        </p:nvSpPr>
        <p:spPr>
          <a:xfrm>
            <a:off x="2882900" y="277732"/>
            <a:ext cx="6426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Tiêu</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chí</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đánh</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giá</a:t>
            </a:r>
            <a:endPar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a16="http://schemas.microsoft.com/office/drawing/2014/main" id="{9483DA2E-EDE0-48AF-933B-DC51981287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896835" y="1650368"/>
            <a:ext cx="649454" cy="70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a16="http://schemas.microsoft.com/office/drawing/2014/main" id="{D05C1023-5E20-43AE-B43B-8BE0EF8C5D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875278" y="3168385"/>
            <a:ext cx="772283" cy="686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a16="http://schemas.microsoft.com/office/drawing/2014/main" id="{00342E15-5DD3-44A3-B1F8-A3C112F0670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963586" y="4805406"/>
            <a:ext cx="662819" cy="83404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a16="http://schemas.microsoft.com/office/drawing/2014/main" id="{864AAA02-3B15-4817-9C8D-ADD6E1B64E82}"/>
              </a:ext>
            </a:extLst>
          </p:cNvPr>
          <p:cNvSpPr/>
          <p:nvPr/>
        </p:nvSpPr>
        <p:spPr>
          <a:xfrm>
            <a:off x="3711405" y="1404323"/>
            <a:ext cx="4278665" cy="1038373"/>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ounded Rectangle 7">
            <a:extLst>
              <a:ext uri="{FF2B5EF4-FFF2-40B4-BE49-F238E27FC236}">
                <a16:creationId xmlns:a16="http://schemas.microsoft.com/office/drawing/2014/main" id="{D70C6E60-57F3-45DD-B4D6-0B35F78A1D2C}"/>
              </a:ext>
            </a:extLst>
          </p:cNvPr>
          <p:cNvSpPr/>
          <p:nvPr/>
        </p:nvSpPr>
        <p:spPr>
          <a:xfrm>
            <a:off x="3711405" y="3011032"/>
            <a:ext cx="5470695" cy="1038373"/>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ounded Rectangle 8">
            <a:extLst>
              <a:ext uri="{FF2B5EF4-FFF2-40B4-BE49-F238E27FC236}">
                <a16:creationId xmlns:a16="http://schemas.microsoft.com/office/drawing/2014/main" id="{DF52F897-6883-4EB3-81A2-052519894800}"/>
              </a:ext>
            </a:extLst>
          </p:cNvPr>
          <p:cNvSpPr/>
          <p:nvPr/>
        </p:nvSpPr>
        <p:spPr>
          <a:xfrm>
            <a:off x="3711404" y="4721839"/>
            <a:ext cx="5597696" cy="1038373"/>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Heart 19">
            <a:extLst>
              <a:ext uri="{FF2B5EF4-FFF2-40B4-BE49-F238E27FC236}">
                <a16:creationId xmlns:a16="http://schemas.microsoft.com/office/drawing/2014/main" id="{9A21FF44-A985-4DEC-9A8C-315F932201E7}"/>
              </a:ext>
            </a:extLst>
          </p:cNvPr>
          <p:cNvSpPr/>
          <p:nvPr/>
        </p:nvSpPr>
        <p:spPr>
          <a:xfrm>
            <a:off x="7168875" y="1792002"/>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art 20">
            <a:extLst>
              <a:ext uri="{FF2B5EF4-FFF2-40B4-BE49-F238E27FC236}">
                <a16:creationId xmlns:a16="http://schemas.microsoft.com/office/drawing/2014/main" id="{B2989222-AA14-47BD-B74E-E0E71CE9AB7C}"/>
              </a:ext>
            </a:extLst>
          </p:cNvPr>
          <p:cNvSpPr/>
          <p:nvPr/>
        </p:nvSpPr>
        <p:spPr>
          <a:xfrm>
            <a:off x="8230417" y="3375173"/>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art 21">
            <a:extLst>
              <a:ext uri="{FF2B5EF4-FFF2-40B4-BE49-F238E27FC236}">
                <a16:creationId xmlns:a16="http://schemas.microsoft.com/office/drawing/2014/main" id="{C5EAA03F-0556-4518-818F-3360A963CD90}"/>
              </a:ext>
            </a:extLst>
          </p:cNvPr>
          <p:cNvSpPr/>
          <p:nvPr/>
        </p:nvSpPr>
        <p:spPr>
          <a:xfrm>
            <a:off x="8039052" y="5101356"/>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05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533</Words>
  <Application>Microsoft Office PowerPoint</Application>
  <PresentationFormat>Widescreen</PresentationFormat>
  <Paragraphs>47</Paragraphs>
  <Slides>16</Slides>
  <Notes>0</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Arial</vt:lpstr>
      <vt:lpstr>Arial</vt:lpstr>
      <vt:lpstr>Arial-Rounded</vt:lpstr>
      <vt:lpstr>Calibri</vt:lpstr>
      <vt:lpstr>Calibri Light</vt:lpstr>
      <vt:lpstr>Cambria</vt:lpstr>
      <vt:lpstr>HP001 4 hàng</vt:lpstr>
      <vt:lpstr>LNTH-LuoLuoNotangYuanTi 1</vt:lpstr>
      <vt:lpstr>Wingdings</vt:lpstr>
      <vt:lpstr>字魂70号-灵悦黑体</vt:lpstr>
      <vt:lpstr>1_Office Theme</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22</cp:revision>
  <dcterms:created xsi:type="dcterms:W3CDTF">2023-01-30T11:15:42Z</dcterms:created>
  <dcterms:modified xsi:type="dcterms:W3CDTF">2024-04-08T08:19:28Z</dcterms:modified>
</cp:coreProperties>
</file>