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86" d="100"/>
          <a:sy n="86" d="100"/>
        </p:scale>
        <p:origin x="6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2023/11/27</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10" Type="http://schemas.microsoft.com/office/2007/relationships/hdphoto" Target="../media/hdphoto8.wdp"/><Relationship Id="rId4" Type="http://schemas.openxmlformats.org/officeDocument/2006/relationships/image" Target="../media/image10.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emf"/><Relationship Id="rId10" Type="http://schemas.openxmlformats.org/officeDocument/2006/relationships/image" Target="../media/image34.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jpeg"/><Relationship Id="rId7" Type="http://schemas.openxmlformats.org/officeDocument/2006/relationships/image" Target="../media/image37.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smtClean="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142505" y="3369963"/>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2023/11/27</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Chi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sở</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tính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28" name="Rectangle 27">
            <a:extLst>
              <a:ext uri="{FF2B5EF4-FFF2-40B4-BE49-F238E27FC236}">
                <a16:creationId xmlns:a16="http://schemas.microsoft.com/office/drawing/2014/main" id="{08B62B3E-0735-B7D4-CF77-BBA85961B757}"/>
              </a:ext>
            </a:extLst>
          </p:cNvPr>
          <p:cNvSpPr/>
          <p:nvPr/>
        </p:nvSpPr>
        <p:spPr>
          <a:xfrm>
            <a:off x="3004795" y="2522695"/>
            <a:ext cx="5631206" cy="1772214"/>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grpSp>
        <p:nvGrpSpPr>
          <p:cNvPr id="30" name="Group 29">
            <a:extLst>
              <a:ext uri="{FF2B5EF4-FFF2-40B4-BE49-F238E27FC236}">
                <a16:creationId xmlns:a16="http://schemas.microsoft.com/office/drawing/2014/main" id="{17431AD3-E679-10CA-B2B4-BA1DD9CD9ED0}"/>
              </a:ext>
            </a:extLst>
          </p:cNvPr>
          <p:cNvGrpSpPr/>
          <p:nvPr/>
        </p:nvGrpSpPr>
        <p:grpSpPr>
          <a:xfrm>
            <a:off x="3168382" y="3547029"/>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004795" y="2550900"/>
            <a:ext cx="5852878" cy="1384995"/>
          </a:xfrm>
          <a:prstGeom prst="rect">
            <a:avLst/>
          </a:prstGeom>
          <a:noFill/>
        </p:spPr>
        <p:txBody>
          <a:bodyPr wrap="square">
            <a:spAutoFit/>
          </a:bodyPr>
          <a:lstStyle/>
          <a:p>
            <a:pPr>
              <a:buFont typeface="Arial" panose="020B0604020202020204" pitchFamily="34" charset="0"/>
              <a:buChar char="•"/>
            </a:pPr>
            <a:r>
              <a:rPr lang="vi-VN" sz="2800" b="0" i="0" dirty="0" smtClean="0">
                <a:solidFill>
                  <a:srgbClr val="333333"/>
                </a:solidFill>
                <a:effectLst/>
                <a:latin typeface="Roboto" panose="02000000000000000000" pitchFamily="2" charset="0"/>
              </a:rPr>
              <a:t> cười </a:t>
            </a:r>
            <a:r>
              <a:rPr lang="vi-VN" sz="2800" b="0" i="0" dirty="0">
                <a:solidFill>
                  <a:srgbClr val="333333"/>
                </a:solidFill>
                <a:effectLst/>
                <a:latin typeface="Roboto" panose="02000000000000000000" pitchFamily="2" charset="0"/>
              </a:rPr>
              <a:t>rúc rích</a:t>
            </a:r>
          </a:p>
          <a:p>
            <a:pPr>
              <a:buFont typeface="Arial" panose="020B0604020202020204" pitchFamily="34" charset="0"/>
              <a:buChar char="•"/>
            </a:pPr>
            <a:r>
              <a:rPr lang="vi-VN" sz="2800" b="0" i="0" dirty="0" smtClean="0">
                <a:solidFill>
                  <a:srgbClr val="333333"/>
                </a:solidFill>
                <a:effectLst/>
                <a:latin typeface="Roboto" panose="02000000000000000000" pitchFamily="2" charset="0"/>
              </a:rPr>
              <a:t> mỗi </a:t>
            </a:r>
            <a:r>
              <a:rPr lang="vi-VN" sz="2800" b="0" i="0" dirty="0">
                <a:solidFill>
                  <a:srgbClr val="333333"/>
                </a:solidFill>
                <a:effectLst/>
                <a:latin typeface="Roboto" panose="02000000000000000000" pitchFamily="2" charset="0"/>
              </a:rPr>
              <a:t>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 3</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mj-lt"/>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6242340"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70C0"/>
                </a:solidFill>
                <a:latin typeface="+mj-lt"/>
                <a:ea typeface="Arial-Rounded" panose="020B0500000000000000" pitchFamily="34" charset="0"/>
                <a:cs typeface="Arial-Rounded" panose="020B0500000000000000" pitchFamily="34" charset="0"/>
              </a:rPr>
              <a:t>Bạn yêu nhất điều gì ở anh, chị hoặc em của mình?</a:t>
            </a:r>
            <a:endParaRPr lang="en-US" sz="4000" dirty="0">
              <a:solidFill>
                <a:srgbClr val="0070C0"/>
              </a:solidFill>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Chi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sở</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tính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smtClean="0"/>
              <a:t>+ Kể </a:t>
            </a:r>
            <a:r>
              <a:rPr lang="vi-VN" sz="2800" dirty="0"/>
              <a:t>về em mình nói như khướu hót, thích nhặt hoa lan, hoa lí cài lên đầu, thích bắt bướm.</a:t>
            </a:r>
          </a:p>
          <a:p>
            <a:r>
              <a:rPr lang="vi-VN" sz="2800" dirty="0" smtClean="0"/>
              <a:t>+ Kể </a:t>
            </a:r>
            <a:r>
              <a:rPr lang="vi-VN" sz="2800" dirty="0"/>
              <a:t>về em mình thích vẽ, đặc biệt là vẽ thỏ phải có đôi vì sợ không có bạn chơi.</a:t>
            </a:r>
            <a:endParaRPr lang="en-US" sz="2800" dirty="0"/>
          </a:p>
        </p:txBody>
      </p:sp>
      <p:sp>
        <p:nvSpPr>
          <p:cNvPr id="16" name="Rectangle 15">
            <a:extLst>
              <a:ext uri="{FF2B5EF4-FFF2-40B4-BE49-F238E27FC236}">
                <a16:creationId xmlns:a16="http://schemas.microsoft.com/office/drawing/2014/main" id="{0B62E195-2AA5-2428-B616-88DDCA30F573}"/>
              </a:ext>
            </a:extLst>
          </p:cNvPr>
          <p:cNvSpPr/>
          <p:nvPr/>
        </p:nvSpPr>
        <p:spPr>
          <a:xfrm>
            <a:off x="1980893" y="2655244"/>
            <a:ext cx="8551400" cy="1953700"/>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dirty="0"/>
              <a:t>Bài thơ giúp em </a:t>
            </a:r>
            <a:r>
              <a:rPr lang="vi-VN" sz="2800" dirty="0" smtClean="0"/>
              <a:t>hiểu</a:t>
            </a:r>
            <a:r>
              <a:rPr lang="en-US" sz="2800" dirty="0" smtClean="0"/>
              <a:t> </a:t>
            </a:r>
            <a:r>
              <a:rPr lang="en-US" sz="2800" dirty="0" err="1" smtClean="0"/>
              <a:t>được</a:t>
            </a:r>
            <a:r>
              <a:rPr lang="vi-VN" sz="2800" dirty="0" smtClean="0"/>
              <a:t> </a:t>
            </a:r>
            <a:r>
              <a:rPr lang="vi-VN" sz="2800" dirty="0"/>
              <a:t>về tình cảm yêu thương, đùm bọc, bao dung của anh chị em trong gia đình.</a:t>
            </a:r>
            <a:endParaRPr lang="en-US" sz="2800" dirty="0"/>
          </a:p>
        </p:txBody>
      </p:sp>
      <p:sp>
        <p:nvSpPr>
          <p:cNvPr id="16" name="Rectangle 15">
            <a:extLst>
              <a:ext uri="{FF2B5EF4-FFF2-40B4-BE49-F238E27FC236}">
                <a16:creationId xmlns:a16="http://schemas.microsoft.com/office/drawing/2014/main" id="{0B62E195-2AA5-2428-B616-88DDCA30F573}"/>
              </a:ext>
            </a:extLst>
          </p:cNvPr>
          <p:cNvSpPr/>
          <p:nvPr/>
        </p:nvSpPr>
        <p:spPr>
          <a:xfrm>
            <a:off x="1947208" y="2649922"/>
            <a:ext cx="8109231" cy="1877524"/>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333501" y="1769101"/>
            <a:ext cx="10048874" cy="1862048"/>
          </a:xfrm>
          <a:prstGeom prst="rect">
            <a:avLst/>
          </a:prstGeom>
          <a:noFill/>
        </p:spPr>
        <p:txBody>
          <a:bodyPr wrap="square" rtlCol="0">
            <a:spAutoFit/>
          </a:bodyPr>
          <a:lstStyle/>
          <a:p>
            <a:pPr algn="ctr"/>
            <a:r>
              <a:rPr lang="en-US" altLang="zh-CN" sz="11500" dirty="0" err="1" smtClean="0">
                <a:ln>
                  <a:solidFill>
                    <a:schemeClr val="bg1"/>
                  </a:solidFill>
                </a:ln>
                <a:solidFill>
                  <a:srgbClr val="FF0000"/>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dirty="0" smtClean="0">
                <a:ln>
                  <a:solidFill>
                    <a:schemeClr val="bg1"/>
                  </a:solidFill>
                </a:ln>
                <a:solidFill>
                  <a:srgbClr val="FF0000"/>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FF0000"/>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86121" y="168824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0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mẫu</a:t>
            </a:r>
            <a:endParaRPr kumimoji="0" lang="zh-CN" altLang="en-US" sz="40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E14F48"/>
                </a:solidFill>
                <a:effectLst/>
                <a:uLnTx/>
                <a:uFillTx/>
                <a:latin typeface="Calibri" panose="020F0502020204030204" pitchFamily="34" charset="0"/>
                <a:ea typeface="+mn-ea"/>
                <a:cs typeface="Calibri" panose="020F0502020204030204" pitchFamily="34" charset="0"/>
              </a:rPr>
              <a:t>C</a:t>
            </a:r>
            <a:r>
              <a:rPr kumimoji="0" lang="en-US" sz="4400" b="1" i="0" u="none" strike="noStrike" kern="1200" cap="none" spc="0" normalizeH="0" noProof="0" dirty="0" smtClean="0">
                <a:ln>
                  <a:noFill/>
                </a:ln>
                <a:solidFill>
                  <a:srgbClr val="E14F48"/>
                </a:solidFill>
                <a:effectLst/>
                <a:uLnTx/>
                <a:uFillTx/>
                <a:latin typeface="Calibri" panose="020F0502020204030204" pitchFamily="34" charset="0"/>
                <a:ea typeface="+mn-ea"/>
                <a:cs typeface="Calibri" panose="020F0502020204030204" pitchFamily="34" charset="0"/>
              </a:rPr>
              <a:t>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3" y="915929"/>
              <a:ext cx="3846814" cy="926247"/>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k</a:t>
              </a:r>
              <a:r>
                <a:rPr lang="vi-VN" sz="5000" b="1" kern="0" dirty="0" smtClean="0">
                  <a:solidFill>
                    <a:prstClr val="white"/>
                  </a:solidFill>
                  <a:latin typeface="+mj-lt"/>
                  <a:ea typeface="Arial-Rounded" panose="020B0500000000000000" pitchFamily="34" charset="0"/>
                  <a:cs typeface="Arial-Rounded" panose="020B0500000000000000" pitchFamily="34" charset="0"/>
                </a:rPr>
                <a:t>hướu </a:t>
              </a:r>
              <a:r>
                <a:rPr lang="vi-VN" sz="5000" b="1" kern="0" dirty="0">
                  <a:solidFill>
                    <a:prstClr val="white"/>
                  </a:solidFill>
                  <a:latin typeface="+mj-lt"/>
                  <a:ea typeface="Arial-Rounded" panose="020B0500000000000000" pitchFamily="34" charset="0"/>
                  <a:cs typeface="Arial-Rounded" panose="020B0500000000000000" pitchFamily="34" charset="0"/>
                </a:rPr>
                <a:t>hót</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mj-lt"/>
                  <a:ea typeface="Arial-Rounded" panose="020B0500000000000000" pitchFamily="34" charset="0"/>
                  <a:cs typeface="Arial-Rounded" panose="020B0500000000000000" pitchFamily="34" charset="0"/>
                </a:rPr>
                <a:t>ò</a:t>
              </a:r>
              <a:r>
                <a:rPr lang="vi-VN" sz="5000" b="1" dirty="0" smtClean="0">
                  <a:solidFill>
                    <a:prstClr val="white"/>
                  </a:solidFill>
                  <a:latin typeface="+mj-lt"/>
                  <a:ea typeface="Arial-Rounded" panose="020B0500000000000000" pitchFamily="34" charset="0"/>
                  <a:cs typeface="Arial-Rounded" panose="020B0500000000000000" pitchFamily="34" charset="0"/>
                </a:rPr>
                <a:t>a </a:t>
              </a:r>
              <a:endParaRPr lang="en-US" sz="5000" b="1" dirty="0">
                <a:solidFill>
                  <a:prstClr val="white"/>
                </a:solidFill>
                <a:latin typeface="+mj-lt"/>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r</a:t>
              </a:r>
              <a:r>
                <a:rPr lang="vi-VN" sz="5000" b="1" kern="0" dirty="0" smtClean="0">
                  <a:solidFill>
                    <a:prstClr val="white"/>
                  </a:solidFill>
                  <a:latin typeface="+mj-lt"/>
                  <a:ea typeface="Arial-Rounded" panose="020B0500000000000000" pitchFamily="34" charset="0"/>
                  <a:cs typeface="Arial-Rounded" panose="020B0500000000000000" pitchFamily="34" charset="0"/>
                </a:rPr>
                <a:t>úc </a:t>
              </a:r>
              <a:r>
                <a:rPr lang="vi-VN" sz="5000" b="1" kern="0" dirty="0">
                  <a:solidFill>
                    <a:prstClr val="white"/>
                  </a:solidFill>
                  <a:latin typeface="+mj-lt"/>
                  <a:ea typeface="Arial-Rounded" panose="020B0500000000000000" pitchFamily="34" charset="0"/>
                  <a:cs typeface="Arial-Rounded" panose="020B0500000000000000" pitchFamily="34" charset="0"/>
                </a:rPr>
                <a:t>rích</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1129</Words>
  <Application>Microsoft Office PowerPoint</Application>
  <PresentationFormat>Widescreen</PresentationFormat>
  <Paragraphs>296</Paragraphs>
  <Slides>24</Slides>
  <Notes>24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微软雅黑</vt:lpstr>
      <vt:lpstr>宋体</vt:lpstr>
      <vt:lpstr>Arial</vt:lpstr>
      <vt:lpstr>Arial-Rounded</vt:lpstr>
      <vt:lpstr>Calibri</vt:lpstr>
      <vt:lpstr>Calibri Light</vt:lpstr>
      <vt:lpstr>Cambria</vt:lpstr>
      <vt:lpstr>Coiny</vt:lpstr>
      <vt:lpstr>等线</vt:lpstr>
      <vt:lpstr>DFGothic-EB</vt:lpstr>
      <vt:lpstr>inpin heiti</vt:lpstr>
      <vt:lpstr>Roboto</vt:lpstr>
      <vt:lpstr>Times New Roman</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Techsi.vn</cp:lastModifiedBy>
  <cp:revision>17</cp:revision>
  <dcterms:created xsi:type="dcterms:W3CDTF">2017-10-03T14:23:00Z</dcterms:created>
  <dcterms:modified xsi:type="dcterms:W3CDTF">2023-11-27T03:36:23Z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