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5"/>
  </p:notesMasterIdLst>
  <p:sldIdLst>
    <p:sldId id="376" r:id="rId4"/>
    <p:sldId id="377" r:id="rId5"/>
    <p:sldId id="286" r:id="rId6"/>
    <p:sldId id="287" r:id="rId7"/>
    <p:sldId id="288" r:id="rId8"/>
    <p:sldId id="289" r:id="rId9"/>
    <p:sldId id="290" r:id="rId10"/>
    <p:sldId id="378" r:id="rId11"/>
    <p:sldId id="259" r:id="rId12"/>
    <p:sldId id="291" r:id="rId13"/>
    <p:sldId id="302" r:id="rId14"/>
    <p:sldId id="379" r:id="rId15"/>
    <p:sldId id="307" r:id="rId16"/>
    <p:sldId id="373" r:id="rId17"/>
    <p:sldId id="381" r:id="rId18"/>
    <p:sldId id="296" r:id="rId19"/>
    <p:sldId id="617" r:id="rId20"/>
    <p:sldId id="616" r:id="rId21"/>
    <p:sldId id="382" r:id="rId22"/>
    <p:sldId id="374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4000" b="1" dirty="0">
              <a:solidFill>
                <a:schemeClr val="tx1"/>
              </a:solidFill>
            </a:rPr>
            <a:t>1/ Hình thành được bảng nhân 6, bảng chia 6.</a:t>
          </a:r>
          <a:endParaRPr lang="en-US" sz="4000" b="1" dirty="0">
            <a:solidFill>
              <a:schemeClr val="tx1"/>
            </a:solidFill>
          </a:endParaRPr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 sz="4000">
            <a:solidFill>
              <a:schemeClr val="tx1"/>
            </a:solidFill>
          </a:endParaRPr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 sz="4000">
            <a:solidFill>
              <a:schemeClr val="tx1"/>
            </a:solidFill>
          </a:endParaRPr>
        </a:p>
      </dgm:t>
    </dgm:pt>
    <dgm:pt modelId="{67B4F94D-7D8B-437E-B8AA-6E1F09EAC811}">
      <dgm:prSet custT="1"/>
      <dgm:spPr/>
      <dgm:t>
        <a:bodyPr/>
        <a:lstStyle/>
        <a:p>
          <a:r>
            <a:rPr lang="nl-NL" sz="4000" b="1" dirty="0">
              <a:solidFill>
                <a:schemeClr val="tx1"/>
              </a:solidFill>
            </a:rPr>
            <a:t>2/ Nắm được quy tắc hình thành bảng nhân 6, bảng chia 6. </a:t>
          </a:r>
          <a:endParaRPr lang="en-US" sz="4000" b="1" dirty="0">
            <a:solidFill>
              <a:schemeClr val="tx1"/>
            </a:solidFill>
          </a:endParaRPr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 sz="4000">
            <a:solidFill>
              <a:schemeClr val="tx1"/>
            </a:solidFill>
          </a:endParaRPr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 sz="4000">
            <a:solidFill>
              <a:schemeClr val="tx1"/>
            </a:solidFill>
          </a:endParaRPr>
        </a:p>
      </dgm:t>
    </dgm:pt>
    <dgm:pt modelId="{FE7A4379-C938-48C8-B0EB-EAAF61CBA7F7}">
      <dgm:prSet custT="1"/>
      <dgm:spPr/>
      <dgm:t>
        <a:bodyPr/>
        <a:lstStyle/>
        <a:p>
          <a:r>
            <a:rPr lang="en-US" sz="4000" b="1" dirty="0">
              <a:solidFill>
                <a:schemeClr val="tx1"/>
              </a:solidFill>
            </a:rPr>
            <a:t>3/ </a:t>
          </a:r>
          <a:r>
            <a:rPr lang="en-US" sz="4000" b="1" dirty="0" err="1">
              <a:solidFill>
                <a:schemeClr val="tx1"/>
              </a:solidFill>
            </a:rPr>
            <a:t>Vận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en-US" sz="4000" b="1" dirty="0" err="1">
              <a:solidFill>
                <a:schemeClr val="tx1"/>
              </a:solidFill>
            </a:rPr>
            <a:t>dụng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en-US" sz="4000" b="1" dirty="0" err="1">
              <a:solidFill>
                <a:schemeClr val="tx1"/>
              </a:solidFill>
            </a:rPr>
            <a:t>làm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en-US" sz="4000" b="1" dirty="0" err="1">
              <a:solidFill>
                <a:schemeClr val="tx1"/>
              </a:solidFill>
            </a:rPr>
            <a:t>được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en-US" sz="4000" b="1" dirty="0" err="1">
              <a:solidFill>
                <a:schemeClr val="tx1"/>
              </a:solidFill>
            </a:rPr>
            <a:t>các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en-US" sz="4000" b="1" dirty="0" err="1">
              <a:solidFill>
                <a:schemeClr val="tx1"/>
              </a:solidFill>
            </a:rPr>
            <a:t>bài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nl-NL" sz="4000" b="1" dirty="0">
              <a:solidFill>
                <a:schemeClr val="tx1"/>
              </a:solidFill>
            </a:rPr>
            <a:t>tập tính nhẩm, nối các phép tính có cùng kết quả. </a:t>
          </a:r>
          <a:endParaRPr lang="en-US" sz="4000" b="1" dirty="0">
            <a:solidFill>
              <a:schemeClr val="tx1"/>
            </a:solidFill>
          </a:endParaRPr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 sz="4000">
            <a:solidFill>
              <a:schemeClr val="tx1"/>
            </a:solidFill>
          </a:endParaRPr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 sz="4000">
            <a:solidFill>
              <a:schemeClr val="tx1"/>
            </a:solidFill>
          </a:endParaRPr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4000" b="1" dirty="0">
              <a:solidFill>
                <a:schemeClr val="tx1"/>
              </a:solidFill>
            </a:rPr>
            <a:t>1/ Hình thành được bảng nhân 6, bảng chia 6.</a:t>
          </a:r>
          <a:endParaRPr lang="en-US" sz="4000" b="1" dirty="0">
            <a:solidFill>
              <a:schemeClr val="tx1"/>
            </a:solidFill>
          </a:endParaRPr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 sz="4000">
            <a:solidFill>
              <a:schemeClr val="tx1"/>
            </a:solidFill>
          </a:endParaRPr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 sz="4000">
            <a:solidFill>
              <a:schemeClr val="tx1"/>
            </a:solidFill>
          </a:endParaRPr>
        </a:p>
      </dgm:t>
    </dgm:pt>
    <dgm:pt modelId="{67B4F94D-7D8B-437E-B8AA-6E1F09EAC811}">
      <dgm:prSet custT="1"/>
      <dgm:spPr/>
      <dgm:t>
        <a:bodyPr/>
        <a:lstStyle/>
        <a:p>
          <a:r>
            <a:rPr lang="nl-NL" sz="4000" b="1" dirty="0">
              <a:solidFill>
                <a:schemeClr val="tx1"/>
              </a:solidFill>
            </a:rPr>
            <a:t>2/ Nắm được quy tắc hình thành bảng nhân 6, bảng chia 6. </a:t>
          </a:r>
          <a:endParaRPr lang="en-US" sz="4000" b="1" dirty="0">
            <a:solidFill>
              <a:schemeClr val="tx1"/>
            </a:solidFill>
          </a:endParaRPr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 sz="4000">
            <a:solidFill>
              <a:schemeClr val="tx1"/>
            </a:solidFill>
          </a:endParaRPr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 sz="4000">
            <a:solidFill>
              <a:schemeClr val="tx1"/>
            </a:solidFill>
          </a:endParaRPr>
        </a:p>
      </dgm:t>
    </dgm:pt>
    <dgm:pt modelId="{FE7A4379-C938-48C8-B0EB-EAAF61CBA7F7}">
      <dgm:prSet custT="1"/>
      <dgm:spPr/>
      <dgm:t>
        <a:bodyPr/>
        <a:lstStyle/>
        <a:p>
          <a:r>
            <a:rPr lang="en-US" sz="4000" b="1" dirty="0">
              <a:solidFill>
                <a:schemeClr val="tx1"/>
              </a:solidFill>
            </a:rPr>
            <a:t>3/ </a:t>
          </a:r>
          <a:r>
            <a:rPr lang="en-US" sz="4000" b="1" dirty="0" err="1">
              <a:solidFill>
                <a:schemeClr val="tx1"/>
              </a:solidFill>
            </a:rPr>
            <a:t>Vận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en-US" sz="4000" b="1" dirty="0" err="1">
              <a:solidFill>
                <a:schemeClr val="tx1"/>
              </a:solidFill>
            </a:rPr>
            <a:t>dụng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en-US" sz="4000" b="1" dirty="0" err="1">
              <a:solidFill>
                <a:schemeClr val="tx1"/>
              </a:solidFill>
            </a:rPr>
            <a:t>làm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en-US" sz="4000" b="1" dirty="0" err="1">
              <a:solidFill>
                <a:schemeClr val="tx1"/>
              </a:solidFill>
            </a:rPr>
            <a:t>được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en-US" sz="4000" b="1" dirty="0" err="1">
              <a:solidFill>
                <a:schemeClr val="tx1"/>
              </a:solidFill>
            </a:rPr>
            <a:t>các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en-US" sz="4000" b="1" dirty="0" err="1">
              <a:solidFill>
                <a:schemeClr val="tx1"/>
              </a:solidFill>
            </a:rPr>
            <a:t>bài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nl-NL" sz="4000" b="1" dirty="0">
              <a:solidFill>
                <a:schemeClr val="tx1"/>
              </a:solidFill>
            </a:rPr>
            <a:t>tập tính nhẩm, nối các phép tính có cùng kết quả. </a:t>
          </a:r>
          <a:endParaRPr lang="en-US" sz="4000" b="1" dirty="0">
            <a:solidFill>
              <a:schemeClr val="tx1"/>
            </a:solidFill>
          </a:endParaRPr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 sz="4000">
            <a:solidFill>
              <a:schemeClr val="tx1"/>
            </a:solidFill>
          </a:endParaRPr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 sz="4000">
            <a:solidFill>
              <a:schemeClr val="tx1"/>
            </a:solidFill>
          </a:endParaRPr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1075"/>
          <a:ext cx="9576033" cy="110364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000" b="1" kern="1200" dirty="0">
              <a:solidFill>
                <a:schemeClr val="tx1"/>
              </a:solidFill>
            </a:rPr>
            <a:t>1/ Hình thành được bảng nhân 6, bảng chia 6.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3875" y="54950"/>
        <a:ext cx="9468283" cy="995894"/>
      </dsp:txXfrm>
    </dsp:sp>
    <dsp:sp modelId="{67A20DE6-66EE-4A81-9AE2-97B344B98408}">
      <dsp:nvSpPr>
        <dsp:cNvPr id="0" name=""/>
        <dsp:cNvSpPr/>
      </dsp:nvSpPr>
      <dsp:spPr>
        <a:xfrm>
          <a:off x="0" y="1113833"/>
          <a:ext cx="9576033" cy="1103644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000" b="1" kern="1200" dirty="0">
              <a:solidFill>
                <a:schemeClr val="tx1"/>
              </a:solidFill>
            </a:rPr>
            <a:t>2/ Nắm được quy tắc hình thành bảng nhân 6, bảng chia 6. 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3875" y="1167708"/>
        <a:ext cx="9468283" cy="995894"/>
      </dsp:txXfrm>
    </dsp:sp>
    <dsp:sp modelId="{69C71949-3B5A-4F03-B8C0-8AF96BCC95FE}">
      <dsp:nvSpPr>
        <dsp:cNvPr id="0" name=""/>
        <dsp:cNvSpPr/>
      </dsp:nvSpPr>
      <dsp:spPr>
        <a:xfrm>
          <a:off x="0" y="2226590"/>
          <a:ext cx="9576033" cy="1103644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chemeClr val="tx1"/>
              </a:solidFill>
            </a:rPr>
            <a:t>3/ </a:t>
          </a:r>
          <a:r>
            <a:rPr lang="en-US" sz="4000" b="1" kern="1200" dirty="0" err="1">
              <a:solidFill>
                <a:schemeClr val="tx1"/>
              </a:solidFill>
            </a:rPr>
            <a:t>Vận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en-US" sz="4000" b="1" kern="1200" dirty="0" err="1">
              <a:solidFill>
                <a:schemeClr val="tx1"/>
              </a:solidFill>
            </a:rPr>
            <a:t>dụng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en-US" sz="4000" b="1" kern="1200" dirty="0" err="1">
              <a:solidFill>
                <a:schemeClr val="tx1"/>
              </a:solidFill>
            </a:rPr>
            <a:t>làm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en-US" sz="4000" b="1" kern="1200" dirty="0" err="1">
              <a:solidFill>
                <a:schemeClr val="tx1"/>
              </a:solidFill>
            </a:rPr>
            <a:t>được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en-US" sz="4000" b="1" kern="1200" dirty="0" err="1">
              <a:solidFill>
                <a:schemeClr val="tx1"/>
              </a:solidFill>
            </a:rPr>
            <a:t>các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en-US" sz="4000" b="1" kern="1200" dirty="0" err="1">
              <a:solidFill>
                <a:schemeClr val="tx1"/>
              </a:solidFill>
            </a:rPr>
            <a:t>bài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nl-NL" sz="4000" b="1" kern="1200" dirty="0">
              <a:solidFill>
                <a:schemeClr val="tx1"/>
              </a:solidFill>
            </a:rPr>
            <a:t>tập tính nhẩm, nối các phép tính có cùng kết quả. 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3875" y="2280465"/>
        <a:ext cx="9468283" cy="9958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1075"/>
          <a:ext cx="9576033" cy="110364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000" b="1" kern="1200" dirty="0">
              <a:solidFill>
                <a:schemeClr val="tx1"/>
              </a:solidFill>
            </a:rPr>
            <a:t>1/ Hình thành được bảng nhân 6, bảng chia 6.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3875" y="54950"/>
        <a:ext cx="9468283" cy="995894"/>
      </dsp:txXfrm>
    </dsp:sp>
    <dsp:sp modelId="{67A20DE6-66EE-4A81-9AE2-97B344B98408}">
      <dsp:nvSpPr>
        <dsp:cNvPr id="0" name=""/>
        <dsp:cNvSpPr/>
      </dsp:nvSpPr>
      <dsp:spPr>
        <a:xfrm>
          <a:off x="0" y="1113833"/>
          <a:ext cx="9576033" cy="1103644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000" b="1" kern="1200" dirty="0">
              <a:solidFill>
                <a:schemeClr val="tx1"/>
              </a:solidFill>
            </a:rPr>
            <a:t>2/ Nắm được quy tắc hình thành bảng nhân 6, bảng chia 6. 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3875" y="1167708"/>
        <a:ext cx="9468283" cy="995894"/>
      </dsp:txXfrm>
    </dsp:sp>
    <dsp:sp modelId="{69C71949-3B5A-4F03-B8C0-8AF96BCC95FE}">
      <dsp:nvSpPr>
        <dsp:cNvPr id="0" name=""/>
        <dsp:cNvSpPr/>
      </dsp:nvSpPr>
      <dsp:spPr>
        <a:xfrm>
          <a:off x="0" y="2226590"/>
          <a:ext cx="9576033" cy="1103644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chemeClr val="tx1"/>
              </a:solidFill>
            </a:rPr>
            <a:t>3/ </a:t>
          </a:r>
          <a:r>
            <a:rPr lang="en-US" sz="4000" b="1" kern="1200" dirty="0" err="1">
              <a:solidFill>
                <a:schemeClr val="tx1"/>
              </a:solidFill>
            </a:rPr>
            <a:t>Vận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en-US" sz="4000" b="1" kern="1200" dirty="0" err="1">
              <a:solidFill>
                <a:schemeClr val="tx1"/>
              </a:solidFill>
            </a:rPr>
            <a:t>dụng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en-US" sz="4000" b="1" kern="1200" dirty="0" err="1">
              <a:solidFill>
                <a:schemeClr val="tx1"/>
              </a:solidFill>
            </a:rPr>
            <a:t>làm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en-US" sz="4000" b="1" kern="1200" dirty="0" err="1">
              <a:solidFill>
                <a:schemeClr val="tx1"/>
              </a:solidFill>
            </a:rPr>
            <a:t>được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en-US" sz="4000" b="1" kern="1200" dirty="0" err="1">
              <a:solidFill>
                <a:schemeClr val="tx1"/>
              </a:solidFill>
            </a:rPr>
            <a:t>các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en-US" sz="4000" b="1" kern="1200" dirty="0" err="1">
              <a:solidFill>
                <a:schemeClr val="tx1"/>
              </a:solidFill>
            </a:rPr>
            <a:t>bài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nl-NL" sz="4000" b="1" kern="1200" dirty="0">
              <a:solidFill>
                <a:schemeClr val="tx1"/>
              </a:solidFill>
            </a:rPr>
            <a:t>tập tính nhẩm, nối các phép tính có cùng kết quả. 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3875" y="2280465"/>
        <a:ext cx="9468283" cy="995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53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có thể tìm thêm các trường hợp thực tế khác ạ</a:t>
            </a:r>
          </a:p>
        </p:txBody>
      </p:sp>
    </p:spTree>
    <p:extLst>
      <p:ext uri="{BB962C8B-B14F-4D97-AF65-F5344CB8AC3E}">
        <p14:creationId xmlns:p14="http://schemas.microsoft.com/office/powerpoint/2010/main" val="343553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650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3633" y="-877113"/>
            <a:ext cx="14778467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11267" y="1893767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53401" y="2657367"/>
            <a:ext cx="5885200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90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1766" y="-1744099"/>
            <a:ext cx="14281660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4131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6167" y="52004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3103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8600" y="1474833"/>
            <a:ext cx="9714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030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473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70734" y="-1286733"/>
            <a:ext cx="13563774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6713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2023/9/27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7867" y="1986767"/>
            <a:ext cx="8916400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3104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8.xml"/><Relationship Id="rId7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8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23" Type="http://schemas.openxmlformats.org/officeDocument/2006/relationships/image" Target="../media/image19.png"/><Relationship Id="rId10" Type="http://schemas.openxmlformats.org/officeDocument/2006/relationships/slide" Target="slide4.xml"/><Relationship Id="rId19" Type="http://schemas.openxmlformats.org/officeDocument/2006/relationships/image" Target="../media/image17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3.png"/><Relationship Id="rId4" Type="http://schemas.openxmlformats.org/officeDocument/2006/relationships/tags" Target="../tags/tag5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692483-9231-A0B1-0B5D-DBA7D70D9616}"/>
              </a:ext>
            </a:extLst>
          </p:cNvPr>
          <p:cNvSpPr txBox="1"/>
          <p:nvPr/>
        </p:nvSpPr>
        <p:spPr>
          <a:xfrm>
            <a:off x="835044" y="1250310"/>
            <a:ext cx="107882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#9Slide07 SFU Machine" panose="00000400000000000000" pitchFamily="2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#9Slide07 SFU Machine" panose="00000400000000000000" pitchFamily="2" charset="0"/>
              </a:rPr>
              <a:t>MÔN 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lang="en-US" sz="44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EB194BD0-A244-4FBB-6370-B79A3D104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64" y="721895"/>
            <a:ext cx="3886200" cy="6136105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14465127-150F-4AC9-14DF-8F58437B1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363" y="-20053"/>
            <a:ext cx="4826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96E97-DFEF-28C9-33D4-5736527E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1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CBDEF6-6CAD-2501-0B11-73168F84D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9" y="175049"/>
            <a:ext cx="2278577" cy="967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ED31B-B079-C9D0-BF83-DBD8DA123EBF}"/>
              </a:ext>
            </a:extLst>
          </p:cNvPr>
          <p:cNvSpPr txBox="1"/>
          <p:nvPr/>
        </p:nvSpPr>
        <p:spPr>
          <a:xfrm>
            <a:off x="5062261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5502D-BBCE-923E-E452-7CA1DCB4BB05}"/>
              </a:ext>
            </a:extLst>
          </p:cNvPr>
          <p:cNvSpPr txBox="1"/>
          <p:nvPr/>
        </p:nvSpPr>
        <p:spPr>
          <a:xfrm>
            <a:off x="5062261" y="346449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1BE60-ACF8-9EE5-B498-B45ECFB6A59C}"/>
              </a:ext>
            </a:extLst>
          </p:cNvPr>
          <p:cNvSpPr txBox="1"/>
          <p:nvPr/>
        </p:nvSpPr>
        <p:spPr>
          <a:xfrm>
            <a:off x="5062261" y="385756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7BF42-E152-9D11-A39D-EC4EB73D353B}"/>
              </a:ext>
            </a:extLst>
          </p:cNvPr>
          <p:cNvSpPr txBox="1"/>
          <p:nvPr/>
        </p:nvSpPr>
        <p:spPr>
          <a:xfrm>
            <a:off x="5062261" y="43412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667E2-7C64-D2BF-ED33-C1C2793DA4DC}"/>
              </a:ext>
            </a:extLst>
          </p:cNvPr>
          <p:cNvSpPr txBox="1"/>
          <p:nvPr/>
        </p:nvSpPr>
        <p:spPr>
          <a:xfrm>
            <a:off x="5062261" y="4812420"/>
            <a:ext cx="5136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2614A-29E5-87E6-0E9D-8246BC952F3C}"/>
              </a:ext>
            </a:extLst>
          </p:cNvPr>
          <p:cNvSpPr txBox="1"/>
          <p:nvPr/>
        </p:nvSpPr>
        <p:spPr>
          <a:xfrm>
            <a:off x="5070661" y="52384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D7857-4BA5-9235-569A-998C808E482E}"/>
              </a:ext>
            </a:extLst>
          </p:cNvPr>
          <p:cNvSpPr txBox="1"/>
          <p:nvPr/>
        </p:nvSpPr>
        <p:spPr>
          <a:xfrm>
            <a:off x="5079061" y="56788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C725C9-7837-9A62-F12B-FEE1EE341408}"/>
              </a:ext>
            </a:extLst>
          </p:cNvPr>
          <p:cNvSpPr txBox="1"/>
          <p:nvPr/>
        </p:nvSpPr>
        <p:spPr>
          <a:xfrm>
            <a:off x="5073061" y="61480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7ED6DD-90A9-FE6C-3C6A-DCFFD8C19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0" b="2859"/>
          <a:stretch/>
        </p:blipFill>
        <p:spPr>
          <a:xfrm>
            <a:off x="7158964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C78BC3-A61C-8718-1D52-D327459A0558}"/>
              </a:ext>
            </a:extLst>
          </p:cNvPr>
          <p:cNvSpPr txBox="1"/>
          <p:nvPr/>
        </p:nvSpPr>
        <p:spPr>
          <a:xfrm>
            <a:off x="9416011" y="309517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580FFE-88B3-BB07-9C46-D1D17C57C183}"/>
              </a:ext>
            </a:extLst>
          </p:cNvPr>
          <p:cNvSpPr txBox="1"/>
          <p:nvPr/>
        </p:nvSpPr>
        <p:spPr>
          <a:xfrm>
            <a:off x="9416011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5A8C2-97D2-AC90-0863-45401D8B5A89}"/>
              </a:ext>
            </a:extLst>
          </p:cNvPr>
          <p:cNvSpPr txBox="1"/>
          <p:nvPr/>
        </p:nvSpPr>
        <p:spPr>
          <a:xfrm>
            <a:off x="9416011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0EC2B0-9728-7BF1-15CE-AA8791149E5A}"/>
              </a:ext>
            </a:extLst>
          </p:cNvPr>
          <p:cNvSpPr txBox="1"/>
          <p:nvPr/>
        </p:nvSpPr>
        <p:spPr>
          <a:xfrm>
            <a:off x="9416011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5E0DCA-815D-AC94-4A04-D97D81F11E5C}"/>
              </a:ext>
            </a:extLst>
          </p:cNvPr>
          <p:cNvSpPr txBox="1"/>
          <p:nvPr/>
        </p:nvSpPr>
        <p:spPr>
          <a:xfrm>
            <a:off x="9416011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4F74B4-2755-D119-D133-A83327B5064A}"/>
              </a:ext>
            </a:extLst>
          </p:cNvPr>
          <p:cNvSpPr txBox="1"/>
          <p:nvPr/>
        </p:nvSpPr>
        <p:spPr>
          <a:xfrm>
            <a:off x="9424411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80EA3-1CDB-E823-8458-337C71BEAFF7}"/>
              </a:ext>
            </a:extLst>
          </p:cNvPr>
          <p:cNvSpPr txBox="1"/>
          <p:nvPr/>
        </p:nvSpPr>
        <p:spPr>
          <a:xfrm>
            <a:off x="9432811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61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640AC0-B2BD-B661-B423-0E630336AB9C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3 -  LUYỆN TẬP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38743" y="4216667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01899" y="4202220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6679296" y="5028662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720923" y="584065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263453" y="1673454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263453" y="2451261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903922" y="5014219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937644" y="5826218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557745" y="16604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580109" y="2433341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63453" y="3197098"/>
            <a:ext cx="2061134" cy="713987"/>
            <a:chOff x="9282952" y="3238865"/>
            <a:chExt cx="2061134" cy="713987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28988" y="3238865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04409" y="3304661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DDAFC9-8C97-024C-2A23-0698B497FABC}"/>
              </a:ext>
            </a:extLst>
          </p:cNvPr>
          <p:cNvSpPr/>
          <p:nvPr/>
        </p:nvSpPr>
        <p:spPr>
          <a:xfrm>
            <a:off x="-1839819" y="33195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FFD59B-9BF5-F32B-4F8A-60E50A099848}"/>
              </a:ext>
            </a:extLst>
          </p:cNvPr>
          <p:cNvSpPr/>
          <p:nvPr/>
        </p:nvSpPr>
        <p:spPr>
          <a:xfrm>
            <a:off x="-1844433" y="312003"/>
            <a:ext cx="1739522" cy="1610866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3EDBD-6504-0EE6-02C6-5586C4D11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49"/>
          <a:stretch/>
        </p:blipFill>
        <p:spPr>
          <a:xfrm>
            <a:off x="698740" y="3032646"/>
            <a:ext cx="10313864" cy="3092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024566-82E7-69ED-4D4A-8B077C3A8FB6}"/>
              </a:ext>
            </a:extLst>
          </p:cNvPr>
          <p:cNvSpPr txBox="1"/>
          <p:nvPr/>
        </p:nvSpPr>
        <p:spPr>
          <a:xfrm>
            <a:off x="2456037" y="3032646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5B062-D20D-E087-3B52-C03A19F65B36}"/>
              </a:ext>
            </a:extLst>
          </p:cNvPr>
          <p:cNvSpPr txBox="1"/>
          <p:nvPr/>
        </p:nvSpPr>
        <p:spPr>
          <a:xfrm>
            <a:off x="2456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7B348-1488-FDB8-5BD3-C7F41D3D719C}"/>
              </a:ext>
            </a:extLst>
          </p:cNvPr>
          <p:cNvSpPr txBox="1"/>
          <p:nvPr/>
        </p:nvSpPr>
        <p:spPr>
          <a:xfrm>
            <a:off x="24560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9D516-0D33-C297-DACB-8D68CF0B4F14}"/>
              </a:ext>
            </a:extLst>
          </p:cNvPr>
          <p:cNvSpPr txBox="1"/>
          <p:nvPr/>
        </p:nvSpPr>
        <p:spPr>
          <a:xfrm>
            <a:off x="55196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D585F-B21F-1F09-4AFC-2D802C8B1786}"/>
              </a:ext>
            </a:extLst>
          </p:cNvPr>
          <p:cNvSpPr txBox="1"/>
          <p:nvPr/>
        </p:nvSpPr>
        <p:spPr>
          <a:xfrm>
            <a:off x="5519637" y="377238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716DE-4901-6063-6CAD-40740DA6222D}"/>
              </a:ext>
            </a:extLst>
          </p:cNvPr>
          <p:cNvSpPr txBox="1"/>
          <p:nvPr/>
        </p:nvSpPr>
        <p:spPr>
          <a:xfrm>
            <a:off x="55196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F6592-7F6C-C2BF-7C47-BF72885D37B4}"/>
              </a:ext>
            </a:extLst>
          </p:cNvPr>
          <p:cNvSpPr txBox="1"/>
          <p:nvPr/>
        </p:nvSpPr>
        <p:spPr>
          <a:xfrm>
            <a:off x="8912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202A2-6534-AD38-F4CE-85F722E66643}"/>
              </a:ext>
            </a:extLst>
          </p:cNvPr>
          <p:cNvSpPr txBox="1"/>
          <p:nvPr/>
        </p:nvSpPr>
        <p:spPr>
          <a:xfrm>
            <a:off x="8925237" y="45407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45B94-2BB6-62FF-26AF-37EA8B992AFC}"/>
              </a:ext>
            </a:extLst>
          </p:cNvPr>
          <p:cNvSpPr txBox="1"/>
          <p:nvPr/>
        </p:nvSpPr>
        <p:spPr>
          <a:xfrm>
            <a:off x="88904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67B5ED-E311-A286-69B3-2F4EE78F9AC7}"/>
              </a:ext>
            </a:extLst>
          </p:cNvPr>
          <p:cNvSpPr/>
          <p:nvPr/>
        </p:nvSpPr>
        <p:spPr>
          <a:xfrm>
            <a:off x="2387853" y="5666668"/>
            <a:ext cx="6935638" cy="64633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 ? 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40FB0CB-5011-49B7-2504-2A978D239901}"/>
              </a:ext>
            </a:extLst>
          </p:cNvPr>
          <p:cNvSpPr/>
          <p:nvPr/>
        </p:nvSpPr>
        <p:spPr>
          <a:xfrm>
            <a:off x="7168551" y="2459258"/>
            <a:ext cx="3327486" cy="2949504"/>
          </a:xfrm>
          <a:prstGeom prst="arc">
            <a:avLst>
              <a:gd name="adj1" fmla="val 16200000"/>
              <a:gd name="adj2" fmla="val 162786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BE4C8D-F79B-C7E0-3E5B-01EBDD9FD879}"/>
              </a:ext>
            </a:extLst>
          </p:cNvPr>
          <p:cNvGrpSpPr/>
          <p:nvPr/>
        </p:nvGrpSpPr>
        <p:grpSpPr>
          <a:xfrm>
            <a:off x="895332" y="1477073"/>
            <a:ext cx="3847106" cy="738521"/>
            <a:chOff x="2421141" y="730782"/>
            <a:chExt cx="5471576" cy="73852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F843F068-778B-3513-EB83-A693351478F5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D70E72-464C-EF2C-A016-8056011E94ED}"/>
                </a:ext>
              </a:extLst>
            </p:cNvPr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27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  <p:bldP spid="16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41C42-A8D5-BE80-25E8-52C3E125D606}"/>
              </a:ext>
            </a:extLst>
          </p:cNvPr>
          <p:cNvSpPr txBox="1"/>
          <p:nvPr/>
        </p:nvSpPr>
        <p:spPr>
          <a:xfrm>
            <a:off x="4980374" y="2760955"/>
            <a:ext cx="631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#9Slide03 HelveBold" panose="02040603050506020204" pitchFamily="18" charset="0"/>
              </a:rPr>
              <a:t>4. VẬN DỤNG</a:t>
            </a:r>
          </a:p>
        </p:txBody>
      </p:sp>
    </p:spTree>
    <p:extLst>
      <p:ext uri="{BB962C8B-B14F-4D97-AF65-F5344CB8AC3E}">
        <p14:creationId xmlns:p14="http://schemas.microsoft.com/office/powerpoint/2010/main" val="1165868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09CA3A-1ABA-4A3A-7392-7F5CC2A78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403" y="2111967"/>
            <a:ext cx="11403119" cy="2330000"/>
          </a:xfrm>
        </p:spPr>
        <p:txBody>
          <a:bodyPr/>
          <a:lstStyle/>
          <a:p>
            <a:pPr algn="just"/>
            <a:r>
              <a:rPr lang="en-US" sz="5400" dirty="0">
                <a:latin typeface="+mj-lt"/>
              </a:rPr>
              <a:t>     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3A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một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số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học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sinh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Trong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hoạt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động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thảo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luận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cô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giáo</a:t>
            </a:r>
            <a:r>
              <a:rPr lang="en-US" sz="5400" dirty="0">
                <a:latin typeface="+mj-lt"/>
              </a:rPr>
              <a:t> chia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thành</a:t>
            </a:r>
            <a:r>
              <a:rPr lang="en-US" sz="5400" dirty="0">
                <a:latin typeface="+mj-lt"/>
              </a:rPr>
              <a:t> 6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mỗi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 6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thì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thừa</a:t>
            </a:r>
            <a:r>
              <a:rPr lang="en-US" sz="5400" dirty="0">
                <a:latin typeface="+mj-lt"/>
              </a:rPr>
              <a:t> 4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Hỏi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3A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bao </a:t>
            </a:r>
            <a:r>
              <a:rPr lang="en-US" sz="5400" dirty="0" err="1">
                <a:latin typeface="+mj-lt"/>
              </a:rPr>
              <a:t>nhiêu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8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094CBE-C5B7-6D81-6113-64672F5C260E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9295BDD-461A-637A-4A3A-243AD2C2D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8647535"/>
              </p:ext>
            </p:extLst>
          </p:nvPr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95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3">
            <a:extLst>
              <a:ext uri="{FF2B5EF4-FFF2-40B4-BE49-F238E27FC236}">
                <a16:creationId xmlns:a16="http://schemas.microsoft.com/office/drawing/2014/main" id="{EDFE8DE7-057D-7357-5E35-A1A3024F6C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270677" y="4925610"/>
            <a:ext cx="10058400" cy="1814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AECD51-568E-895C-56DA-D673F92B161D}"/>
              </a:ext>
            </a:extLst>
          </p:cNvPr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48" y="-375965"/>
            <a:ext cx="12617042" cy="723396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2405163" y="1994522"/>
            <a:ext cx="726981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– HOẠT 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TIẾP NỐI</a:t>
            </a: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FFFF66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chia 6 </a:t>
            </a:r>
          </a:p>
          <a:p>
            <a:pPr marL="685800" lvl="0" indent="-685800" algn="ctr">
              <a:buFontTx/>
              <a:buChar char="-"/>
              <a:defRPr/>
            </a:pP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chia 6 (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Tiết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12" y="2983113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F15B32-A0A2-FA65-9C0C-0700495A6078}"/>
              </a:ext>
            </a:extLst>
          </p:cNvPr>
          <p:cNvSpPr/>
          <p:nvPr/>
        </p:nvSpPr>
        <p:spPr>
          <a:xfrm>
            <a:off x="-1649339" y="350377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30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5 x 6 = ?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F68191-D1CD-6BB1-541D-FC76C097127D}"/>
              </a:ext>
            </a:extLst>
          </p:cNvPr>
          <p:cNvSpPr/>
          <p:nvPr/>
        </p:nvSpPr>
        <p:spPr>
          <a:xfrm>
            <a:off x="-1623700" y="196553"/>
            <a:ext cx="1431244" cy="1427148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CB0208-ACE7-5C98-F073-CCE7297E625E}"/>
              </a:ext>
            </a:extLst>
          </p:cNvPr>
          <p:cNvSpPr/>
          <p:nvPr/>
        </p:nvSpPr>
        <p:spPr>
          <a:xfrm>
            <a:off x="-1632247" y="290556"/>
            <a:ext cx="1375873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6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mỗi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4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Vậy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cả</a:t>
            </a:r>
            <a:r>
              <a:rPr lang="en-US" sz="3600" b="1" dirty="0">
                <a:solidFill>
                  <a:srgbClr val="002060"/>
                </a:solidFill>
              </a:rPr>
              <a:t>….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3797889" y="3171301"/>
            <a:ext cx="537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Đáp</a:t>
            </a:r>
            <a:r>
              <a:rPr lang="en-US" sz="5400" dirty="0"/>
              <a:t> </a:t>
            </a:r>
            <a:r>
              <a:rPr lang="en-US" sz="5400" dirty="0" err="1"/>
              <a:t>án</a:t>
            </a:r>
            <a:r>
              <a:rPr lang="en-US" sz="5400" dirty="0"/>
              <a:t>: 24 </a:t>
            </a:r>
            <a:r>
              <a:rPr lang="en-US" sz="5400" dirty="0" err="1"/>
              <a:t>cái</a:t>
            </a:r>
            <a:r>
              <a:rPr lang="en-US" sz="5400" dirty="0"/>
              <a:t> </a:t>
            </a:r>
            <a:r>
              <a:rPr lang="en-US" sz="5400" dirty="0" err="1"/>
              <a:t>bút</a:t>
            </a:r>
            <a:r>
              <a:rPr lang="en-US" sz="54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14F177-F789-1902-2332-2C160295338B}"/>
              </a:ext>
            </a:extLst>
          </p:cNvPr>
          <p:cNvSpPr/>
          <p:nvPr/>
        </p:nvSpPr>
        <p:spPr>
          <a:xfrm>
            <a:off x="-1640793" y="324740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921" y="909282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2657" y="2445795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508D7-C5BE-B10A-28BF-894B53DC5522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5FB7EE6-CB66-91E4-DBA1-FBACB7DC5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9661793"/>
              </p:ext>
            </p:extLst>
          </p:nvPr>
        </p:nvGraphicFramePr>
        <p:xfrm>
          <a:off x="1208063" y="2119896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551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168D4-A818-6AED-D5D7-1226AD9E52D0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KHÁM PHÁ </a:t>
            </a: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579</Words>
  <Application>Microsoft Office PowerPoint</Application>
  <PresentationFormat>Widescreen</PresentationFormat>
  <Paragraphs>127</Paragraphs>
  <Slides>21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#9Slide02 Noi dung dai</vt:lpstr>
      <vt:lpstr>#9Slide03 HelveBold</vt:lpstr>
      <vt:lpstr>#9Slide07 SFU Machine</vt:lpstr>
      <vt:lpstr>Arial</vt:lpstr>
      <vt:lpstr>Bahnschrift</vt:lpstr>
      <vt:lpstr>Calibri</vt:lpstr>
      <vt:lpstr>Calibri Light</vt:lpstr>
      <vt:lpstr>Cambria</vt:lpstr>
      <vt:lpstr>Coiny</vt:lpstr>
      <vt:lpstr>等线</vt:lpstr>
      <vt:lpstr>Itim</vt:lpstr>
      <vt:lpstr>Open Sans</vt:lpstr>
      <vt:lpstr>SVN-Cookies</vt:lpstr>
      <vt:lpstr>SVN-Fiolex Girls</vt:lpstr>
      <vt:lpstr>Tahoma</vt:lpstr>
      <vt:lpstr>Times New Roman</vt:lpstr>
      <vt:lpstr>Varela Round</vt:lpstr>
      <vt:lpstr>字魂59号-创粗黑</vt:lpstr>
      <vt:lpstr>1_Office Theme</vt:lpstr>
      <vt:lpstr>Office 主题​​</vt:lpstr>
      <vt:lpstr>Learning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25</cp:revision>
  <dcterms:created xsi:type="dcterms:W3CDTF">2022-06-22T08:31:33Z</dcterms:created>
  <dcterms:modified xsi:type="dcterms:W3CDTF">2023-09-27T02:25:40Z</dcterms:modified>
</cp:coreProperties>
</file>