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7" r:id="rId3"/>
    <p:sldMasterId id="2147483709" r:id="rId4"/>
    <p:sldMasterId id="2147483721" r:id="rId5"/>
    <p:sldMasterId id="2147483733" r:id="rId6"/>
    <p:sldMasterId id="2147483757" r:id="rId7"/>
    <p:sldMasterId id="2147483769" r:id="rId8"/>
  </p:sldMasterIdLst>
  <p:notesMasterIdLst>
    <p:notesMasterId r:id="rId28"/>
  </p:notesMasterIdLst>
  <p:sldIdLst>
    <p:sldId id="299" r:id="rId9"/>
    <p:sldId id="314" r:id="rId10"/>
    <p:sldId id="301" r:id="rId11"/>
    <p:sldId id="297" r:id="rId12"/>
    <p:sldId id="302" r:id="rId13"/>
    <p:sldId id="285" r:id="rId14"/>
    <p:sldId id="303" r:id="rId15"/>
    <p:sldId id="304" r:id="rId16"/>
    <p:sldId id="305" r:id="rId17"/>
    <p:sldId id="306" r:id="rId18"/>
    <p:sldId id="307" r:id="rId19"/>
    <p:sldId id="286" r:id="rId20"/>
    <p:sldId id="293" r:id="rId21"/>
    <p:sldId id="308" r:id="rId22"/>
    <p:sldId id="310" r:id="rId23"/>
    <p:sldId id="312" r:id="rId24"/>
    <p:sldId id="296" r:id="rId25"/>
    <p:sldId id="313" r:id="rId26"/>
    <p:sldId id="284" r:id="rId2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99"/>
            <p14:sldId id="314"/>
            <p14:sldId id="301"/>
            <p14:sldId id="297"/>
            <p14:sldId id="302"/>
            <p14:sldId id="285"/>
            <p14:sldId id="303"/>
            <p14:sldId id="304"/>
            <p14:sldId id="305"/>
            <p14:sldId id="306"/>
            <p14:sldId id="307"/>
            <p14:sldId id="286"/>
            <p14:sldId id="293"/>
            <p14:sldId id="308"/>
            <p14:sldId id="310"/>
            <p14:sldId id="312"/>
          </p14:sldIdLst>
        </p14:section>
        <p14:section name="Untitled Section" id="{D57258EA-FEF7-4B32-A45A-656DA101D383}">
          <p14:sldIdLst>
            <p14:sldId id="296"/>
            <p14:sldId id="31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9259"/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0" autoAdjust="0"/>
  </p:normalViewPr>
  <p:slideViewPr>
    <p:cSldViewPr>
      <p:cViewPr varScale="1">
        <p:scale>
          <a:sx n="71" d="100"/>
          <a:sy n="71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7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4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4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67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67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65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91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91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4CCEC7-3A54-47D1-BB25-17A0FDA63797}" type="datetimeFigureOut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495661-81B6-46E9-A91E-889569155CC2}" type="slidenum">
              <a:rPr lang="zh-CN" altLang="en-US" smtClean="0">
                <a:solidFill>
                  <a:srgbClr val="63AECE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53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CE5B826-6809-49B3-9B4B-177D412235B0}" type="datetimeFigureOut">
              <a:rPr lang="zh-CN" altLang="en-US" sz="1350" smtClean="0">
                <a:solidFill>
                  <a:srgbClr val="86C58D"/>
                </a:solidFill>
              </a:rPr>
              <a:pPr defTabSz="685800">
                <a:defRPr/>
              </a:pPr>
              <a:t>2024/11/21</a:t>
            </a:fld>
            <a:endParaRPr lang="zh-CN" altLang="en-US" sz="1350">
              <a:solidFill>
                <a:srgbClr val="86C58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sz="1350">
              <a:solidFill>
                <a:srgbClr val="86C58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AD0B5-09AD-499F-88BC-01FCE55CDA76}" type="slidenum">
              <a:rPr lang="zh-CN" altLang="en-US" sz="1350" smtClean="0">
                <a:solidFill>
                  <a:srgbClr val="86C58D"/>
                </a:solidFill>
              </a:rPr>
              <a:pPr defTabSz="685800">
                <a:defRPr/>
              </a:pPr>
              <a:t>‹#›</a:t>
            </a:fld>
            <a:endParaRPr lang="zh-CN" altLang="en-US" sz="1350">
              <a:solidFill>
                <a:srgbClr val="86C5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45420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8120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59763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11933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0187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82752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6632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78221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80683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89828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26736"/>
      </p:ext>
    </p:extLst>
  </p:cSld>
  <p:clrMapOvr>
    <a:masterClrMapping/>
  </p:clrMapOvr>
  <p:transition spd="slow" advTm="3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56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6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61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58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37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59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99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83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1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35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22912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7490"/>
      </p:ext>
    </p:extLst>
  </p:cSld>
  <p:clrMapOvr>
    <a:masterClrMapping/>
  </p:clrMapOvr>
  <p:transition spd="slow" advTm="3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85673"/>
      </p:ext>
    </p:extLst>
  </p:cSld>
  <p:clrMapOvr>
    <a:masterClrMapping/>
  </p:clrMapOvr>
  <p:transition spd="slow" advTm="3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1406"/>
      </p:ext>
    </p:extLst>
  </p:cSld>
  <p:clrMapOvr>
    <a:masterClrMapping/>
  </p:clrMapOvr>
  <p:transition spd="slow" advTm="3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73668"/>
      </p:ext>
    </p:extLst>
  </p:cSld>
  <p:clrMapOvr>
    <a:masterClrMapping/>
  </p:clrMapOvr>
  <p:transition spd="slow" advTm="3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19489"/>
      </p:ext>
    </p:extLst>
  </p:cSld>
  <p:clrMapOvr>
    <a:masterClrMapping/>
  </p:clrMapOvr>
  <p:transition spd="slow" advTm="3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31480"/>
      </p:ext>
    </p:extLst>
  </p:cSld>
  <p:clrMapOvr>
    <a:masterClrMapping/>
  </p:clrMapOvr>
  <p:transition spd="slow" advTm="3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2868"/>
      </p:ext>
    </p:extLst>
  </p:cSld>
  <p:clrMapOvr>
    <a:masterClrMapping/>
  </p:clrMapOvr>
  <p:transition spd="slow" advTm="3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45994"/>
      </p:ext>
    </p:extLst>
  </p:cSld>
  <p:clrMapOvr>
    <a:masterClrMapping/>
  </p:clrMapOvr>
  <p:transition spd="slow" advTm="3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97432"/>
      </p:ext>
    </p:extLst>
  </p:cSld>
  <p:clrMapOvr>
    <a:masterClrMapping/>
  </p:clrMapOvr>
  <p:transition spd="slow" advTm="3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43608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16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4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8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3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5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5.xml"/><Relationship Id="rId7" Type="http://schemas.openxmlformats.org/officeDocument/2006/relationships/image" Target="../media/image2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8.xml"/><Relationship Id="rId7" Type="http://schemas.openxmlformats.org/officeDocument/2006/relationships/image" Target="../media/image2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1.xml"/><Relationship Id="rId7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2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3.jpe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971808" y="2362200"/>
            <a:ext cx="3268081" cy="0"/>
          </a:xfrm>
          <a:prstGeom prst="line">
            <a:avLst/>
          </a:prstGeom>
          <a:ln>
            <a:solidFill>
              <a:srgbClr val="00B050"/>
            </a:solidFill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66800" y="531674"/>
            <a:ext cx="7040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err="1">
                <a:solidFill>
                  <a:srgbClr val="2A8910"/>
                </a:solidFill>
                <a:latin typeface="iCiel Cadena" pitchFamily="2" charset="-93"/>
                <a:ea typeface="微软雅黑 Light" panose="020B0502040204020203" pitchFamily="34" charset="-122"/>
              </a:rPr>
              <a:t>Chủ</a:t>
            </a:r>
            <a:r>
              <a:rPr lang="en-US" altLang="zh-CN" sz="5400" dirty="0">
                <a:solidFill>
                  <a:srgbClr val="2A8910"/>
                </a:solidFill>
                <a:latin typeface="iCiel Cadena" pitchFamily="2" charset="-93"/>
                <a:ea typeface="微软雅黑 Light" panose="020B0502040204020203" pitchFamily="34" charset="-122"/>
              </a:rPr>
              <a:t> </a:t>
            </a:r>
            <a:r>
              <a:rPr lang="en-US" altLang="zh-CN" sz="5400" dirty="0" err="1">
                <a:solidFill>
                  <a:srgbClr val="2A8910"/>
                </a:solidFill>
                <a:latin typeface="iCiel Cadena" pitchFamily="2" charset="-93"/>
                <a:ea typeface="微软雅黑 Light" panose="020B0502040204020203" pitchFamily="34" charset="-122"/>
              </a:rPr>
              <a:t>đề</a:t>
            </a:r>
            <a:r>
              <a:rPr lang="en-US" altLang="zh-CN" sz="5400" dirty="0">
                <a:solidFill>
                  <a:srgbClr val="2A8910"/>
                </a:solidFill>
                <a:latin typeface="iCiel Cadena" pitchFamily="2" charset="-93"/>
                <a:ea typeface="微软雅黑 Light" panose="020B0502040204020203" pitchFamily="34" charset="-122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2A8910"/>
                </a:solidFill>
                <a:latin typeface="iCiel Cadena" pitchFamily="2" charset="-93"/>
                <a:ea typeface="微软雅黑 Light" panose="020B0502040204020203" pitchFamily="34" charset="-122"/>
              </a:rPr>
              <a:t> </a:t>
            </a:r>
            <a:r>
              <a:rPr lang="en-US" altLang="zh-CN" sz="5400" dirty="0" err="1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Đường</a:t>
            </a:r>
            <a:r>
              <a:rPr lang="en-US" altLang="zh-CN" sz="5400" dirty="0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 </a:t>
            </a:r>
            <a:r>
              <a:rPr lang="en-US" altLang="zh-CN" sz="5400" dirty="0" err="1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đến</a:t>
            </a:r>
            <a:r>
              <a:rPr lang="en-US" altLang="zh-CN" sz="5400" dirty="0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 </a:t>
            </a:r>
            <a:r>
              <a:rPr lang="en-US" altLang="zh-CN" sz="5400" dirty="0" err="1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trường</a:t>
            </a:r>
            <a:r>
              <a:rPr lang="en-US" altLang="zh-CN" sz="5400" dirty="0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 </a:t>
            </a:r>
            <a:r>
              <a:rPr lang="en-US" altLang="zh-CN" sz="5400" dirty="0" err="1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em</a:t>
            </a:r>
            <a:r>
              <a:rPr lang="en-US" altLang="zh-CN" sz="5400" dirty="0">
                <a:solidFill>
                  <a:srgbClr val="00B050"/>
                </a:solidFill>
                <a:latin typeface="iCiel Cadena" pitchFamily="2" charset="-93"/>
                <a:ea typeface="微软雅黑 Light" panose="020B0502040204020203" pitchFamily="34" charset="-122"/>
              </a:rPr>
              <a:t> </a:t>
            </a:r>
            <a:endParaRPr lang="zh-CN" altLang="en-US" sz="5400" dirty="0">
              <a:solidFill>
                <a:srgbClr val="00B050"/>
              </a:solidFill>
              <a:latin typeface="iCiel Cadena" pitchFamily="2" charset="-93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4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 descr="图片包含 轮子&#10;&#10;已生成高可信度的说明">
            <a:extLst>
              <a:ext uri="{FF2B5EF4-FFF2-40B4-BE49-F238E27FC236}">
                <a16:creationId xmlns:a16="http://schemas.microsoft.com/office/drawing/2014/main" id="{E13A262C-C717-4FEB-9A52-B183867B09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1" y="140581"/>
            <a:ext cx="5403145" cy="1757120"/>
          </a:xfrm>
          <a:prstGeom prst="rect">
            <a:avLst/>
          </a:prstGeom>
        </p:spPr>
      </p:pic>
      <p:sp>
        <p:nvSpPr>
          <p:cNvPr id="10" name="PA_文本框 4">
            <a:extLst>
              <a:ext uri="{FF2B5EF4-FFF2-40B4-BE49-F238E27FC236}">
                <a16:creationId xmlns:a16="http://schemas.microsoft.com/office/drawing/2014/main" id="{0F345585-C9EC-4A91-9D99-7EAF952610E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62401" y="2819412"/>
            <a:ext cx="260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prstClr val="black"/>
                </a:solidFill>
                <a:latin typeface="iCiel Cadena" pitchFamily="2" charset="-93"/>
                <a:cs typeface="+mn-ea"/>
                <a:sym typeface="+mn-lt"/>
              </a:rPr>
              <a:t>Bước</a:t>
            </a:r>
            <a:r>
              <a:rPr lang="en-US" altLang="zh-CN" sz="3600" dirty="0">
                <a:solidFill>
                  <a:prstClr val="black"/>
                </a:solidFill>
                <a:latin typeface="iCiel Cadena" pitchFamily="2" charset="-93"/>
                <a:cs typeface="+mn-ea"/>
                <a:sym typeface="+mn-lt"/>
              </a:rPr>
              <a:t> 3 </a:t>
            </a:r>
            <a:endParaRPr lang="zh-CN" altLang="en-US" sz="3600" dirty="0">
              <a:solidFill>
                <a:prstClr val="black"/>
              </a:solidFill>
              <a:latin typeface="iCiel Cadena" pitchFamily="2" charset="-93"/>
              <a:cs typeface="+mn-ea"/>
              <a:sym typeface="+mn-lt"/>
            </a:endParaRPr>
          </a:p>
        </p:txBody>
      </p:sp>
      <p:pic>
        <p:nvPicPr>
          <p:cNvPr id="6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6" y="3410613"/>
            <a:ext cx="3999197" cy="3999197"/>
          </a:xfrm>
          <a:prstGeom prst="rect">
            <a:avLst/>
          </a:prstGeom>
        </p:spPr>
      </p:pic>
      <p:pic>
        <p:nvPicPr>
          <p:cNvPr id="7" name="Picture 8" descr="E:\GIAO AN\SGV lop 2\sgv chân trời sáng tạo lớp 2\hình minh họa giáo án\5\mn,n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674994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939417" y="4575996"/>
            <a:ext cx="3529012" cy="2255878"/>
            <a:chOff x="5033963" y="5529263"/>
            <a:chExt cx="2778125" cy="133191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122"/>
          <p:cNvSpPr>
            <a:spLocks/>
          </p:cNvSpPr>
          <p:nvPr/>
        </p:nvSpPr>
        <p:spPr bwMode="auto">
          <a:xfrm>
            <a:off x="-98226" y="6424856"/>
            <a:ext cx="9414272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6204" y="2177697"/>
            <a:ext cx="2784245" cy="2038475"/>
            <a:chOff x="336333" y="2177686"/>
            <a:chExt cx="2643289" cy="2038475"/>
          </a:xfrm>
        </p:grpSpPr>
        <p:sp>
          <p:nvSpPr>
            <p:cNvPr id="4" name="矩形 3"/>
            <p:cNvSpPr/>
            <p:nvPr/>
          </p:nvSpPr>
          <p:spPr>
            <a:xfrm>
              <a:off x="625702" y="2177686"/>
              <a:ext cx="2000250" cy="2038475"/>
            </a:xfrm>
            <a:prstGeom prst="rect">
              <a:avLst/>
            </a:prstGeom>
            <a:solidFill>
              <a:srgbClr val="E6E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36333" y="2702001"/>
              <a:ext cx="26432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err="1">
                  <a:solidFill>
                    <a:prstClr val="white"/>
                  </a:solidFill>
                  <a:latin typeface="iCiel Pony" pitchFamily="2" charset="-93"/>
                  <a:ea typeface="方正稚艺简体" panose="03000509000000000000" pitchFamily="65" charset="-122"/>
                </a:rPr>
                <a:t>Bài</a:t>
              </a:r>
              <a:r>
                <a:rPr lang="en-US" altLang="zh-CN" sz="6600" b="1" dirty="0">
                  <a:solidFill>
                    <a:prstClr val="white"/>
                  </a:solidFill>
                  <a:latin typeface="iCiel Pony" pitchFamily="2" charset="-93"/>
                  <a:ea typeface="方正稚艺简体" panose="03000509000000000000" pitchFamily="65" charset="-122"/>
                </a:rPr>
                <a:t> </a:t>
              </a:r>
              <a:endParaRPr lang="zh-CN" altLang="en-US" sz="6600" b="1" dirty="0">
                <a:solidFill>
                  <a:prstClr val="white"/>
                </a:solidFill>
                <a:latin typeface="iCiel Pony" pitchFamily="2" charset="-93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667001" y="2177697"/>
            <a:ext cx="3061160" cy="2053223"/>
            <a:chOff x="3152043" y="2177686"/>
            <a:chExt cx="2643289" cy="2053223"/>
          </a:xfrm>
        </p:grpSpPr>
        <p:sp>
          <p:nvSpPr>
            <p:cNvPr id="5" name="矩形 4"/>
            <p:cNvSpPr/>
            <p:nvPr/>
          </p:nvSpPr>
          <p:spPr>
            <a:xfrm>
              <a:off x="3283639" y="2177686"/>
              <a:ext cx="2412342" cy="2053223"/>
            </a:xfrm>
            <a:prstGeom prst="rect">
              <a:avLst/>
            </a:prstGeom>
            <a:solidFill>
              <a:srgbClr val="F05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152043" y="2743197"/>
              <a:ext cx="26432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err="1">
                  <a:solidFill>
                    <a:prstClr val="white"/>
                  </a:solidFill>
                  <a:latin typeface="iCiel Pony" pitchFamily="2" charset="-93"/>
                  <a:ea typeface="方正稚艺简体" panose="03000509000000000000" pitchFamily="65" charset="-122"/>
                </a:rPr>
                <a:t>Tham</a:t>
              </a:r>
              <a:r>
                <a:rPr lang="en-US" altLang="zh-CN" sz="6600" b="1" dirty="0">
                  <a:solidFill>
                    <a:prstClr val="white"/>
                  </a:solidFill>
                  <a:latin typeface="iCiel Pony" pitchFamily="2" charset="-93"/>
                  <a:ea typeface="方正稚艺简体" panose="03000509000000000000" pitchFamily="65" charset="-122"/>
                </a:rPr>
                <a:t> </a:t>
              </a:r>
              <a:endParaRPr lang="zh-CN" altLang="en-US" sz="6600" b="1" dirty="0">
                <a:solidFill>
                  <a:prstClr val="white"/>
                </a:solidFill>
                <a:latin typeface="iCiel Pony" pitchFamily="2" charset="-93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410202" y="2177696"/>
            <a:ext cx="4321719" cy="2012537"/>
            <a:chOff x="6023102" y="2177686"/>
            <a:chExt cx="3138339" cy="2012540"/>
          </a:xfrm>
        </p:grpSpPr>
        <p:sp>
          <p:nvSpPr>
            <p:cNvPr id="6" name="矩形 5"/>
            <p:cNvSpPr/>
            <p:nvPr/>
          </p:nvSpPr>
          <p:spPr>
            <a:xfrm>
              <a:off x="6362695" y="2177686"/>
              <a:ext cx="2205807" cy="2012540"/>
            </a:xfrm>
            <a:prstGeom prst="rect">
              <a:avLst/>
            </a:prstGeom>
            <a:solidFill>
              <a:srgbClr val="FFA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023102" y="2718136"/>
              <a:ext cx="3138339" cy="101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prstClr val="white"/>
                  </a:solidFill>
                  <a:latin typeface="iCiel Pony" pitchFamily="2" charset="-93"/>
                  <a:ea typeface="方正稚艺简体" panose="03000509000000000000" pitchFamily="65" charset="-122"/>
                </a:rPr>
                <a:t>Khảo</a:t>
              </a:r>
              <a:endParaRPr lang="zh-CN" altLang="en-US" sz="6000" b="1" dirty="0">
                <a:solidFill>
                  <a:prstClr val="white"/>
                </a:solidFill>
                <a:latin typeface="iCiel Pony" pitchFamily="2" charset="-93"/>
                <a:ea typeface="方正稚艺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9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GIAO AN\SGV lop 2\sgv chân trời sáng tạo lớp 2\hình minh họa giáo án\5\ttrhtrjh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8"/>
            <a:ext cx="3581400" cy="3595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GIAO AN\SGV lop 2\sgv chân trời sáng tạo lớp 2\hình minh họa giáo án\5\rgfdg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68" y="685800"/>
            <a:ext cx="4748232" cy="5283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GIAO AN\SGV lop 2\sgv chân trời sáng tạo lớp 2\hình minh họa giáo án\5\hmbn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16"/>
            <a:ext cx="2434510" cy="2116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3118649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GIAO AN\SGV lop 2\sgv chân trời sáng tạo lớp 2\hình minh họa giáo án\5\vxncvnv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1" y="304800"/>
            <a:ext cx="2514600" cy="2955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GIAO AN\SGV lop 2\sgv chân trời sáng tạo lớp 2\hình minh họa giáo án\5\nnb,b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1"/>
            <a:ext cx="5105400" cy="5453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0" name="Picture 6" descr="E:\GIAO AN\SGV lop 2\sgv chân trời sáng tạo lớp 2\hình minh họa giáo án\5\mvnmbv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9" y="3657600"/>
            <a:ext cx="2914949" cy="2763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4" y="-380500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5808" y="2743201"/>
            <a:ext cx="357822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Hoạt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động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3 :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Luyện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Sáng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tạo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endParaRPr lang="vi-VN" sz="40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862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4" y="-380500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8671" y="2743201"/>
            <a:ext cx="351250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Hoạt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động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4: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Phân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tích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giá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endParaRPr lang="vi-VN" sz="40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392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4" y="-380500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5808" y="2743201"/>
            <a:ext cx="357822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Hoạt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động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5 :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Vận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dụng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Phát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triển</a:t>
            </a:r>
            <a:endParaRPr lang="vi-VN" sz="40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542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GIAO AN\SGV lop 2\sgv chân trời sáng tạo lớp 2\hình minh họa giáo án\5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9" y="1559260"/>
            <a:ext cx="3657599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GIAO AN\SGV lop 2\sgv chân trời sáng tạo lớp 2\hình minh họa giáo án\5\bai-van-ta-chiec-cap-so-7-211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771900" cy="49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12" y="817080"/>
            <a:ext cx="5609380" cy="522384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C4F577F0-EA2A-4331-8E2E-82F75C0DA7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40840" y="3655874"/>
            <a:ext cx="3864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Tổng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kết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 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học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iCiel Cadena" pitchFamily="2" charset="-93"/>
              <a:ea typeface="Microsoft YaHei" panose="020B0503020204020204" pitchFamily="34" charset="-122"/>
            </a:endParaRPr>
          </a:p>
        </p:txBody>
      </p:sp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-762000"/>
            <a:ext cx="378105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220200" cy="807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76216"/>
            <a:ext cx="83744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iCiel Soup of Justice" pitchFamily="2" charset="-93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quý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đình</a:t>
            </a:r>
            <a:endParaRPr lang="en-US" sz="3600" dirty="0">
              <a:solidFill>
                <a:srgbClr val="FF0000"/>
              </a:solidFill>
              <a:latin typeface="iCiel Soup of Justice" pitchFamily="2" charset="-93"/>
            </a:endParaRPr>
          </a:p>
          <a:p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luôn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đình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hạnh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phúc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HS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chăm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giỏi</a:t>
            </a:r>
            <a:endParaRPr lang="en-US" sz="3600" dirty="0">
              <a:solidFill>
                <a:srgbClr val="FF0000"/>
              </a:solidFill>
              <a:latin typeface="iCiel Soup of Justice" pitchFamily="2" charset="-93"/>
            </a:endParaRPr>
          </a:p>
          <a:p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" y="3102124"/>
            <a:ext cx="2371458" cy="3161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48" y="4014390"/>
            <a:ext cx="1516394" cy="2592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77" y="4014390"/>
            <a:ext cx="1429106" cy="27026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9" y="1015116"/>
            <a:ext cx="1283421" cy="3097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978466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iCiel Cadena" pitchFamily="2" charset="-93"/>
              </a:rPr>
              <a:t>Bài</a:t>
            </a:r>
            <a:r>
              <a:rPr lang="en-US" sz="3200" b="1" dirty="0">
                <a:latin typeface="iCiel Cadena" pitchFamily="2" charset="-93"/>
              </a:rPr>
              <a:t> 2 :</a:t>
            </a:r>
          </a:p>
          <a:p>
            <a:r>
              <a:rPr lang="en-US" sz="3200" b="1" dirty="0">
                <a:latin typeface="iCiel Cadena" pitchFamily="2" charset="-93"/>
              </a:rPr>
              <a:t> </a:t>
            </a:r>
            <a:r>
              <a:rPr lang="en-US" sz="3200" b="1" dirty="0" err="1">
                <a:latin typeface="iCiel Cadena" pitchFamily="2" charset="-93"/>
              </a:rPr>
              <a:t>cặp</a:t>
            </a:r>
            <a:r>
              <a:rPr lang="en-US" sz="3200" b="1" dirty="0">
                <a:latin typeface="iCiel Cadena" pitchFamily="2" charset="-93"/>
              </a:rPr>
              <a:t> </a:t>
            </a:r>
            <a:r>
              <a:rPr lang="en-US" sz="3200" b="1" dirty="0" err="1">
                <a:latin typeface="iCiel Cadena" pitchFamily="2" charset="-93"/>
              </a:rPr>
              <a:t>sách</a:t>
            </a:r>
            <a:r>
              <a:rPr lang="en-US" sz="3200" b="1" dirty="0">
                <a:latin typeface="iCiel Cadena" pitchFamily="2" charset="-93"/>
              </a:rPr>
              <a:t> </a:t>
            </a:r>
            <a:r>
              <a:rPr lang="en-US" sz="3200" b="1" dirty="0" err="1">
                <a:latin typeface="iCiel Cadena" pitchFamily="2" charset="-93"/>
              </a:rPr>
              <a:t>xinh</a:t>
            </a:r>
            <a:r>
              <a:rPr lang="en-US" sz="3200" b="1" dirty="0">
                <a:latin typeface="iCiel Cadena" pitchFamily="2" charset="-93"/>
              </a:rPr>
              <a:t> </a:t>
            </a:r>
            <a:r>
              <a:rPr lang="en-US" sz="3200" b="1" dirty="0" err="1">
                <a:latin typeface="iCiel Cadena" pitchFamily="2" charset="-93"/>
              </a:rPr>
              <a:t>sắn</a:t>
            </a:r>
            <a:r>
              <a:rPr lang="en-US" sz="3200" b="1" dirty="0">
                <a:latin typeface="iCiel Cadena" pitchFamily="2" charset="-93"/>
              </a:rPr>
              <a:t> </a:t>
            </a:r>
          </a:p>
          <a:p>
            <a:pPr algn="ctr"/>
            <a:r>
              <a:rPr lang="en-US" sz="3200" b="1" dirty="0">
                <a:latin typeface="iCiel Cadena" pitchFamily="2" charset="-93"/>
              </a:rPr>
              <a:t>( </a:t>
            </a:r>
            <a:r>
              <a:rPr lang="en-US" sz="3200" b="1" dirty="0" err="1">
                <a:latin typeface="iCiel Cadena" pitchFamily="2" charset="-93"/>
              </a:rPr>
              <a:t>tiết</a:t>
            </a:r>
            <a:r>
              <a:rPr lang="en-US" sz="3200" b="1" dirty="0">
                <a:latin typeface="iCiel Cadena" pitchFamily="2" charset="-93"/>
              </a:rPr>
              <a:t> 1 )</a:t>
            </a:r>
            <a:endParaRPr lang="vi-VN" sz="3200" b="1" dirty="0"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05429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4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228" y="-734937"/>
            <a:ext cx="1596047" cy="19997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03" y="684557"/>
            <a:ext cx="4032029" cy="32397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12380"/>
            <a:ext cx="3489524" cy="4345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92" y="4062010"/>
            <a:ext cx="2186544" cy="27959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5" y="2711681"/>
            <a:ext cx="1623324" cy="30651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925361" y="2437094"/>
            <a:ext cx="413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FF0000"/>
                </a:solidFill>
                <a:latin typeface="iCiel Pony" pitchFamily="2" charset="-93"/>
                <a:ea typeface="华文中宋" panose="02010600040101010101" pitchFamily="2" charset="-122"/>
              </a:rPr>
              <a:t>Khởi</a:t>
            </a:r>
            <a:r>
              <a:rPr lang="en-US" altLang="zh-CN" sz="4800" dirty="0">
                <a:solidFill>
                  <a:srgbClr val="FF0000"/>
                </a:solidFill>
                <a:latin typeface="iCiel Pony" pitchFamily="2" charset="-93"/>
                <a:ea typeface="华文中宋" panose="02010600040101010101" pitchFamily="2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iCiel Pony" pitchFamily="2" charset="-93"/>
                <a:ea typeface="华文中宋" panose="02010600040101010101" pitchFamily="2" charset="-122"/>
              </a:rPr>
              <a:t>động</a:t>
            </a:r>
            <a:r>
              <a:rPr lang="en-US" altLang="zh-CN" sz="4800" dirty="0">
                <a:solidFill>
                  <a:srgbClr val="FF0000"/>
                </a:solidFill>
                <a:latin typeface="iCiel Pony" pitchFamily="2" charset="-93"/>
                <a:ea typeface="华文中宋" panose="02010600040101010101" pitchFamily="2" charset="-122"/>
              </a:rPr>
              <a:t> </a:t>
            </a:r>
            <a:endParaRPr lang="zh-CN" altLang="en-US" sz="4800" dirty="0">
              <a:solidFill>
                <a:srgbClr val="FF0000"/>
              </a:solidFill>
              <a:latin typeface="iCiel Pony" pitchFamily="2" charset="-93"/>
              <a:ea typeface="华文中宋" panose="0201060004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68" y="4327925"/>
            <a:ext cx="2690323" cy="35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99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152400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52400"/>
            <a:ext cx="7608887" cy="719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E:\GIAO AN\SGV lop 2\sgv chân trời sáng tạo lớp 2\hình minh họa giáo án\9\H28fa441d17d44fbca70d6dec49594dd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95" y="-152400"/>
            <a:ext cx="6029806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GIAO AN\SGV lop 2\sgv chân trời sáng tạo lớp 2\hình minh họa giáo án\9\keo_dan_giay_g-014_1dca550e9a904d68a6bce897244a7ee1_mas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2">
            <a:off x="4390923" y="3594503"/>
            <a:ext cx="1952826" cy="195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:\GIAO AN\SGV lop 2\sgv chân trời sáng tạo lớp 2\hình minh họa giáo án\11\unna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380">
            <a:off x="5943832" y="4360683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3131">
            <a:off x="168830" y="2859826"/>
            <a:ext cx="2637607" cy="26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71" y="3541729"/>
            <a:ext cx="40719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4" y="-380500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6045" y="2895600"/>
            <a:ext cx="4293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iCiel Cadena" pitchFamily="2" charset="-93"/>
              </a:rPr>
              <a:t>Hoạt</a:t>
            </a:r>
            <a:r>
              <a:rPr lang="en-US" sz="5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iCiel Cadena" pitchFamily="2" charset="-93"/>
              </a:rPr>
              <a:t>động</a:t>
            </a:r>
            <a:r>
              <a:rPr lang="en-US" sz="5400" dirty="0">
                <a:solidFill>
                  <a:srgbClr val="00B050"/>
                </a:solidFill>
                <a:latin typeface="iCiel Cadena" pitchFamily="2" charset="-93"/>
              </a:rPr>
              <a:t> 1 : </a:t>
            </a:r>
          </a:p>
          <a:p>
            <a:pPr algn="ctr"/>
            <a:r>
              <a:rPr lang="en-US" sz="5400" dirty="0" err="1">
                <a:solidFill>
                  <a:srgbClr val="00B050"/>
                </a:solidFill>
                <a:latin typeface="iCiel Cadena" pitchFamily="2" charset="-93"/>
              </a:rPr>
              <a:t>Khám</a:t>
            </a:r>
            <a:r>
              <a:rPr lang="en-US" sz="5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iCiel Cadena" pitchFamily="2" charset="-93"/>
              </a:rPr>
              <a:t>phá</a:t>
            </a:r>
            <a:r>
              <a:rPr lang="en-US" sz="5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endParaRPr lang="vi-VN" sz="54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520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IAO AN\SGV lop 2\sgv chân trời sáng tạo lớp 2\hình minh họa giáo án\5\d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8711"/>
            <a:ext cx="2743200" cy="24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GIAO AN\SGV lop 2\sgv chân trời sáng tạo lớp 2\hình minh họa giáo án\5\ÊSDVĐ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393">
            <a:off x="4536350" y="3219412"/>
            <a:ext cx="327660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GIAO AN\SGV lop 2\sgv chân trời sáng tạo lớp 2\hình minh họa giáo án\5\fdhsfh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7730"/>
            <a:ext cx="365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GIAO AN\SGV lop 2\sgv chân trời sáng tạo lớp 2\hình minh họa giáo án\5\fdsgs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52" y="553516"/>
            <a:ext cx="2796890" cy="29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75110" y="5952545"/>
            <a:ext cx="580305" cy="511791"/>
          </a:xfrm>
          <a:prstGeom prst="ellipse">
            <a:avLst/>
          </a:prstGeom>
          <a:solidFill>
            <a:srgbClr val="9D925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24708" y="3475749"/>
            <a:ext cx="580305" cy="511791"/>
          </a:xfrm>
          <a:prstGeom prst="ellipse">
            <a:avLst/>
          </a:prstGeom>
          <a:solidFill>
            <a:srgbClr val="9D925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49601" y="5952546"/>
            <a:ext cx="580305" cy="511791"/>
          </a:xfrm>
          <a:prstGeom prst="ellipse">
            <a:avLst/>
          </a:prstGeom>
          <a:solidFill>
            <a:srgbClr val="9D925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76508" y="3720485"/>
            <a:ext cx="580305" cy="511791"/>
          </a:xfrm>
          <a:prstGeom prst="ellipse">
            <a:avLst/>
          </a:prstGeom>
          <a:solidFill>
            <a:srgbClr val="9D925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8" y="76216"/>
            <a:ext cx="5093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iCiel Cadena" pitchFamily="2" charset="-93"/>
              </a:rPr>
              <a:t>( Khám phá chiếc cặp sách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771" y="905470"/>
            <a:ext cx="4225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iCiel Cadena" pitchFamily="2" charset="-93"/>
              </a:rPr>
              <a:t>Quan sát hình chiếc cặp sách và chỉ ra :</a:t>
            </a:r>
          </a:p>
          <a:p>
            <a:pPr marL="285750" indent="-285750">
              <a:buFontTx/>
              <a:buChar char="-"/>
            </a:pP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iCiel Cadena" pitchFamily="2" charset="-93"/>
              </a:rPr>
              <a:t>Hình dáng, các bộ phận của chiếc cặp </a:t>
            </a:r>
          </a:p>
          <a:p>
            <a:pPr marL="285750" indent="-285750">
              <a:buFontTx/>
              <a:buChar char="-"/>
            </a:pP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iCiel Cadena" pitchFamily="2" charset="-93"/>
              </a:rPr>
              <a:t>Màu sắc và cách trang trí cặp sách  </a:t>
            </a:r>
          </a:p>
        </p:txBody>
      </p:sp>
    </p:spTree>
    <p:extLst>
      <p:ext uri="{BB962C8B-B14F-4D97-AF65-F5344CB8AC3E}">
        <p14:creationId xmlns:p14="http://schemas.microsoft.com/office/powerpoint/2010/main" val="935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4" y="-380500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3342" y="2743201"/>
            <a:ext cx="450315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Hoạt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iCiel Cadena" pitchFamily="2" charset="-93"/>
              </a:rPr>
              <a:t>động</a:t>
            </a:r>
            <a:r>
              <a:rPr lang="en-US" sz="4400" dirty="0">
                <a:solidFill>
                  <a:srgbClr val="00B050"/>
                </a:solidFill>
                <a:latin typeface="iCiel Cadena" pitchFamily="2" charset="-93"/>
              </a:rPr>
              <a:t> 2 :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Kiến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tạo</a:t>
            </a:r>
            <a:endParaRPr lang="en-US" sz="4000" dirty="0">
              <a:solidFill>
                <a:srgbClr val="00B050"/>
              </a:solidFill>
              <a:latin typeface="iCiel Cadena" pitchFamily="2" charset="-93"/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kiến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thức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-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kĩ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năng</a:t>
            </a:r>
            <a:endParaRPr lang="vi-VN" sz="40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996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 descr="图片包含 轮子&#10;&#10;已生成高可信度的说明">
            <a:extLst>
              <a:ext uri="{FF2B5EF4-FFF2-40B4-BE49-F238E27FC236}">
                <a16:creationId xmlns:a16="http://schemas.microsoft.com/office/drawing/2014/main" id="{E13A262C-C717-4FEB-9A52-B183867B09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1" y="140581"/>
            <a:ext cx="5403145" cy="1757120"/>
          </a:xfrm>
          <a:prstGeom prst="rect">
            <a:avLst/>
          </a:prstGeom>
        </p:spPr>
      </p:pic>
      <p:pic>
        <p:nvPicPr>
          <p:cNvPr id="9" name="Picture 6" descr="E:\GIAO AN\SGV lop 2\sgv chân trời sáng tạo lớp 2\hình minh họa giáo án\5\ghgch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12"/>
            <a:ext cx="3581400" cy="4300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_文本框 4">
            <a:extLst>
              <a:ext uri="{FF2B5EF4-FFF2-40B4-BE49-F238E27FC236}">
                <a16:creationId xmlns:a16="http://schemas.microsoft.com/office/drawing/2014/main" id="{0F345585-C9EC-4A91-9D99-7EAF952610E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14801" y="2895612"/>
            <a:ext cx="260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atin typeface="iCiel Cadena" pitchFamily="2" charset="-93"/>
                <a:cs typeface="+mn-ea"/>
                <a:sym typeface="+mn-lt"/>
              </a:rPr>
              <a:t>Bước</a:t>
            </a:r>
            <a:r>
              <a:rPr lang="en-US" altLang="zh-CN" sz="3200" dirty="0">
                <a:latin typeface="iCiel Cadena" pitchFamily="2" charset="-93"/>
                <a:cs typeface="+mn-ea"/>
                <a:sym typeface="+mn-lt"/>
              </a:rPr>
              <a:t> 1 </a:t>
            </a:r>
            <a:endParaRPr lang="zh-CN" altLang="en-US" sz="3200" dirty="0">
              <a:latin typeface="iCiel Cadena" pitchFamily="2" charset="-93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172212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chiếc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cặp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sách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2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461">
            <a:off x="5573841" y="2449640"/>
            <a:ext cx="3527818" cy="35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 descr="图片包含 轮子&#10;&#10;已生成高可信度的说明">
            <a:extLst>
              <a:ext uri="{FF2B5EF4-FFF2-40B4-BE49-F238E27FC236}">
                <a16:creationId xmlns:a16="http://schemas.microsoft.com/office/drawing/2014/main" id="{E13A262C-C717-4FEB-9A52-B183867B09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1" y="140581"/>
            <a:ext cx="5403145" cy="1757120"/>
          </a:xfrm>
          <a:prstGeom prst="rect">
            <a:avLst/>
          </a:prstGeom>
        </p:spPr>
      </p:pic>
      <p:sp>
        <p:nvSpPr>
          <p:cNvPr id="10" name="PA_文本框 4">
            <a:extLst>
              <a:ext uri="{FF2B5EF4-FFF2-40B4-BE49-F238E27FC236}">
                <a16:creationId xmlns:a16="http://schemas.microsoft.com/office/drawing/2014/main" id="{0F345585-C9EC-4A91-9D99-7EAF952610E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78574" y="3064552"/>
            <a:ext cx="260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prstClr val="black"/>
                </a:solidFill>
                <a:latin typeface="iCiel Cadena" pitchFamily="2" charset="-93"/>
                <a:cs typeface="+mn-ea"/>
                <a:sym typeface="+mn-lt"/>
              </a:rPr>
              <a:t>Bước</a:t>
            </a:r>
            <a:r>
              <a:rPr lang="en-US" altLang="zh-CN" sz="3600" dirty="0">
                <a:solidFill>
                  <a:prstClr val="black"/>
                </a:solidFill>
                <a:latin typeface="iCiel Cadena" pitchFamily="2" charset="-93"/>
                <a:cs typeface="+mn-ea"/>
                <a:sym typeface="+mn-lt"/>
              </a:rPr>
              <a:t> 2 </a:t>
            </a:r>
            <a:endParaRPr lang="zh-CN" altLang="en-US" sz="3600" dirty="0">
              <a:solidFill>
                <a:prstClr val="black"/>
              </a:solidFill>
              <a:latin typeface="iCiel Cadena" pitchFamily="2" charset="-93"/>
              <a:cs typeface="+mn-ea"/>
              <a:sym typeface="+mn-lt"/>
            </a:endParaRPr>
          </a:p>
        </p:txBody>
      </p:sp>
      <p:pic>
        <p:nvPicPr>
          <p:cNvPr id="5" name="Picture 7" descr="E:\GIAO AN\SGV lop 2\sgv chân trời sáng tạo lớp 2\hình minh họa giáo án\5\gjn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5" y="1139040"/>
            <a:ext cx="3746212" cy="427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6" y="3410613"/>
            <a:ext cx="3999197" cy="39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自定义 83">
      <a:dk1>
        <a:srgbClr val="86C58D"/>
      </a:dk1>
      <a:lt1>
        <a:srgbClr val="C08FBB"/>
      </a:lt1>
      <a:dk2>
        <a:srgbClr val="F4D466"/>
      </a:dk2>
      <a:lt2>
        <a:srgbClr val="C00000"/>
      </a:lt2>
      <a:accent1>
        <a:srgbClr val="080808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169</Words>
  <Application>Microsoft Office PowerPoint</Application>
  <PresentationFormat>On-screen Show (4:3)</PresentationFormat>
  <Paragraphs>54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等线 Light</vt:lpstr>
      <vt:lpstr>Arial</vt:lpstr>
      <vt:lpstr>Calibri</vt:lpstr>
      <vt:lpstr>Calibri Light</vt:lpstr>
      <vt:lpstr>iCiel Cadena</vt:lpstr>
      <vt:lpstr>iCiel Pony</vt:lpstr>
      <vt:lpstr>iCiel Soup of Justice</vt:lpstr>
      <vt:lpstr>Times New Roman</vt:lpstr>
      <vt:lpstr>Office Theme</vt:lpstr>
      <vt:lpstr>1_Office 主题​​</vt:lpstr>
      <vt:lpstr>5_Office 主题</vt:lpstr>
      <vt:lpstr>Office 主题​​</vt:lpstr>
      <vt:lpstr>2_Office 主题​​</vt:lpstr>
      <vt:lpstr>3_Office 主题​​</vt:lpstr>
      <vt:lpstr>4_Office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nximlqd@gmail.com</cp:lastModifiedBy>
  <cp:revision>247</cp:revision>
  <dcterms:created xsi:type="dcterms:W3CDTF">2020-08-13T08:18:23Z</dcterms:created>
  <dcterms:modified xsi:type="dcterms:W3CDTF">2024-11-21T12:19:49Z</dcterms:modified>
</cp:coreProperties>
</file>