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5"/>
  </p:notesMasterIdLst>
  <p:sldIdLst>
    <p:sldId id="257" r:id="rId2"/>
    <p:sldId id="345" r:id="rId3"/>
    <p:sldId id="267" r:id="rId4"/>
    <p:sldId id="277" r:id="rId5"/>
    <p:sldId id="356" r:id="rId6"/>
    <p:sldId id="278" r:id="rId7"/>
    <p:sldId id="357" r:id="rId8"/>
    <p:sldId id="279" r:id="rId9"/>
    <p:sldId id="359" r:id="rId10"/>
    <p:sldId id="280" r:id="rId11"/>
    <p:sldId id="360" r:id="rId12"/>
    <p:sldId id="281" r:id="rId13"/>
    <p:sldId id="361" r:id="rId14"/>
    <p:sldId id="363" r:id="rId15"/>
    <p:sldId id="362" r:id="rId16"/>
    <p:sldId id="256" r:id="rId17"/>
    <p:sldId id="365" r:id="rId18"/>
    <p:sldId id="258" r:id="rId19"/>
    <p:sldId id="259" r:id="rId20"/>
    <p:sldId id="351" r:id="rId21"/>
    <p:sldId id="350" r:id="rId22"/>
    <p:sldId id="364" r:id="rId23"/>
    <p:sldId id="312" r:id="rId24"/>
    <p:sldId id="260" r:id="rId25"/>
    <p:sldId id="343" r:id="rId26"/>
    <p:sldId id="313" r:id="rId27"/>
    <p:sldId id="352" r:id="rId28"/>
    <p:sldId id="344" r:id="rId29"/>
    <p:sldId id="353" r:id="rId30"/>
    <p:sldId id="340" r:id="rId31"/>
    <p:sldId id="354" r:id="rId32"/>
    <p:sldId id="262" r:id="rId33"/>
    <p:sldId id="263" r:id="rId34"/>
  </p:sldIdLst>
  <p:sldSz cx="12161838" cy="6858000"/>
  <p:notesSz cx="6858000" cy="9144000"/>
  <p:embeddedFontLst>
    <p:embeddedFont>
      <p:font typeface="Annie Use Your Telescope" panose="020B0604020202020204" charset="0"/>
      <p:regular r:id="rId36"/>
    </p:embeddedFont>
    <p:embeddedFont>
      <p:font typeface="HP001 5 hàng" panose="020B0603050302020204" pitchFamily="34" charset="-93"/>
      <p:regular r:id="rId37"/>
      <p:bold r:id="rId38"/>
    </p:embeddedFont>
    <p:embeddedFont>
      <p:font typeface="Anaheim" panose="020B0604020202020204" charset="0"/>
      <p:regular r:id="rId39"/>
    </p:embeddedFont>
    <p:embeddedFont>
      <p:font typeface="Barlow Condensed" panose="020B0604020202020204" charset="-93"/>
      <p:regular r:id="rId40"/>
      <p:bold r:id="rId41"/>
      <p:italic r:id="rId42"/>
      <p:boldItalic r:id="rId43"/>
    </p:embeddedFont>
    <p:embeddedFont>
      <p:font typeface="Exo" panose="020B0604020202020204" charset="-93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HP001 4H" panose="020B0603050302020204" pitchFamily="34" charset="-93"/>
      <p:regular r:id="rId52"/>
      <p:bold r:id="rId53"/>
    </p:embeddedFont>
    <p:embeddedFont>
      <p:font typeface="Lato" panose="020F0502020204030203" pitchFamily="34" charset="0"/>
      <p:regular r:id="rId54"/>
      <p:bold r:id="rId55"/>
    </p:embeddedFont>
    <p:embeddedFont>
      <p:font typeface="HP001 4 hàng" panose="020B0603050302020204" pitchFamily="34" charset="-93"/>
      <p:regular r:id="rId56"/>
      <p:bold r:id="rId57"/>
    </p:embeddedFont>
    <p:embeddedFont>
      <p:font typeface="Open Sans" panose="020B060603050402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60" d="100"/>
          <a:sy n="60" d="100"/>
        </p:scale>
        <p:origin x="8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61" Type="http://schemas.openxmlformats.org/officeDocument/2006/relationships/font" Target="fonts/font2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4215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826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đề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835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đề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2066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đề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939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đề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4434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26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4561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2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470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3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90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470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5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6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364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66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2.xml"/><Relationship Id="rId4" Type="http://schemas.openxmlformats.org/officeDocument/2006/relationships/slide" Target="../slides/slide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rId5" action="ppaction://hlinksldjump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12" Type="http://schemas.openxmlformats.org/officeDocument/2006/relationships/slide" Target="slide10.xml"/><Relationship Id="rId17" Type="http://schemas.microsoft.com/office/2007/relationships/hdphoto" Target="../media/hdphoto11.wdp"/><Relationship Id="rId2" Type="http://schemas.openxmlformats.org/officeDocument/2006/relationships/image" Target="../media/image13.png"/><Relationship Id="rId16" Type="http://schemas.openxmlformats.org/officeDocument/2006/relationships/image" Target="../media/image1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slide" Target="slide8.xml"/><Relationship Id="rId1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12" Type="http://schemas.openxmlformats.org/officeDocument/2006/relationships/slide" Target="slide10.xml"/><Relationship Id="rId17" Type="http://schemas.microsoft.com/office/2007/relationships/hdphoto" Target="../media/hdphoto11.wdp"/><Relationship Id="rId2" Type="http://schemas.openxmlformats.org/officeDocument/2006/relationships/image" Target="../media/image13.png"/><Relationship Id="rId16" Type="http://schemas.openxmlformats.org/officeDocument/2006/relationships/image" Target="../media/image1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slide" Target="slide8.xml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slide" Target="slide4.xml"/><Relationship Id="rId21" Type="http://schemas.openxmlformats.org/officeDocument/2006/relationships/image" Target="../media/image12.gif"/><Relationship Id="rId7" Type="http://schemas.openxmlformats.org/officeDocument/2006/relationships/image" Target="../media/image15.png"/><Relationship Id="rId12" Type="http://schemas.openxmlformats.org/officeDocument/2006/relationships/slide" Target="slide10.xml"/><Relationship Id="rId17" Type="http://schemas.microsoft.com/office/2007/relationships/hdphoto" Target="../media/hdphoto11.wdp"/><Relationship Id="rId2" Type="http://schemas.openxmlformats.org/officeDocument/2006/relationships/image" Target="../media/image13.png"/><Relationship Id="rId16" Type="http://schemas.openxmlformats.org/officeDocument/2006/relationships/image" Target="../media/image1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slide" Target="slide8.xml"/><Relationship Id="rId1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3.wdp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jp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microsoft.com/office/2007/relationships/hdphoto" Target="../media/hdphoto1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microsoft.com/office/2007/relationships/hdphoto" Target="../media/hdphoto14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0.xml"/><Relationship Id="rId18" Type="http://schemas.microsoft.com/office/2007/relationships/hdphoto" Target="../media/hdphoto11.wdp"/><Relationship Id="rId3" Type="http://schemas.openxmlformats.org/officeDocument/2006/relationships/image" Target="../media/image13.png"/><Relationship Id="rId21" Type="http://schemas.microsoft.com/office/2007/relationships/hdphoto" Target="../media/hdphoto12.wdp"/><Relationship Id="rId7" Type="http://schemas.openxmlformats.org/officeDocument/2006/relationships/slide" Target="slide6.xml"/><Relationship Id="rId12" Type="http://schemas.microsoft.com/office/2007/relationships/hdphoto" Target="../media/hdphoto9.wdp"/><Relationship Id="rId17" Type="http://schemas.openxmlformats.org/officeDocument/2006/relationships/image" Target="../media/image18.png"/><Relationship Id="rId2" Type="http://schemas.openxmlformats.org/officeDocument/2006/relationships/image" Target="../media/image12.gif"/><Relationship Id="rId16" Type="http://schemas.openxmlformats.org/officeDocument/2006/relationships/slide" Target="slide1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microsoft.com/office/2007/relationships/hdphoto" Target="../media/hdphoto10.wdp"/><Relationship Id="rId10" Type="http://schemas.openxmlformats.org/officeDocument/2006/relationships/slide" Target="slide8.xml"/><Relationship Id="rId19" Type="http://schemas.openxmlformats.org/officeDocument/2006/relationships/image" Target="../media/image19.png"/><Relationship Id="rId4" Type="http://schemas.openxmlformats.org/officeDocument/2006/relationships/slide" Target="slide4.xml"/><Relationship Id="rId9" Type="http://schemas.microsoft.com/office/2007/relationships/hdphoto" Target="../media/hdphoto8.wd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12" Type="http://schemas.openxmlformats.org/officeDocument/2006/relationships/slide" Target="slide10.xml"/><Relationship Id="rId17" Type="http://schemas.microsoft.com/office/2007/relationships/hdphoto" Target="../media/hdphoto11.wdp"/><Relationship Id="rId2" Type="http://schemas.openxmlformats.org/officeDocument/2006/relationships/image" Target="../media/image13.png"/><Relationship Id="rId16" Type="http://schemas.openxmlformats.org/officeDocument/2006/relationships/image" Target="../media/image1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slide" Target="slide8.xml"/><Relationship Id="rId1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12" Type="http://schemas.openxmlformats.org/officeDocument/2006/relationships/slide" Target="slide10.xml"/><Relationship Id="rId17" Type="http://schemas.microsoft.com/office/2007/relationships/hdphoto" Target="../media/hdphoto11.wdp"/><Relationship Id="rId2" Type="http://schemas.openxmlformats.org/officeDocument/2006/relationships/image" Target="../media/image13.png"/><Relationship Id="rId16" Type="http://schemas.openxmlformats.org/officeDocument/2006/relationships/image" Target="../media/image1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slide" Target="slide8.xml"/><Relationship Id="rId1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7"/>
            <a:ext cx="12161838" cy="68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4" y="-594925"/>
            <a:ext cx="4806289" cy="33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3641" y="1108012"/>
            <a:ext cx="415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3" y="3116875"/>
            <a:ext cx="8654731" cy="4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5673" y="4753689"/>
            <a:ext cx="5979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 = … dm</a:t>
            </a:r>
            <a:endParaRPr lang="en-US" sz="6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36" y="2733073"/>
            <a:ext cx="3357174" cy="44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16" y="30876"/>
            <a:ext cx="2271725" cy="9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0"/>
            <a:ext cx="12136500" cy="67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89" y="5488560"/>
            <a:ext cx="1525862" cy="11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17" y="5350739"/>
            <a:ext cx="1563580" cy="11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54" y="4772909"/>
            <a:ext cx="1540874" cy="11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90" y="3351901"/>
            <a:ext cx="1549138" cy="11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95" y="2383200"/>
            <a:ext cx="1500191" cy="11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74218" y="-523596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24982" y="-760913"/>
            <a:ext cx="2225994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191" y="4028665"/>
            <a:ext cx="922000" cy="12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60449" y="-746931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05805" y="-358292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755E-6 -3.33333E-6 C 0.00261 -0.03402 0.00522 -0.12129 0.00796 -0.15092 C 0.00953 -0.17037 0.01149 -0.225 0.0141 -0.23819 C 0.01658 -0.25115 0.02115 -0.24884 0.02285 -0.22916 C 0.02559 -0.19884 0.02533 -0.22615 0.0282 -0.1960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7"/>
            <a:ext cx="12161838" cy="68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4" y="-594925"/>
            <a:ext cx="4806289" cy="33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3641" y="1087997"/>
            <a:ext cx="415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3" y="3116875"/>
            <a:ext cx="8654731" cy="4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62811" y="4721114"/>
            <a:ext cx="7945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dm + 5 dm = … dm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36" y="2733073"/>
            <a:ext cx="3357174" cy="44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16" y="30876"/>
            <a:ext cx="2271725" cy="9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0"/>
            <a:ext cx="12136500" cy="67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89" y="5488560"/>
            <a:ext cx="1525862" cy="11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17" y="5350739"/>
            <a:ext cx="1563580" cy="11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54" y="4772909"/>
            <a:ext cx="1540874" cy="11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90" y="3351901"/>
            <a:ext cx="1549138" cy="11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95" y="2383200"/>
            <a:ext cx="1500191" cy="11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74218" y="-523596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24982" y="-760913"/>
            <a:ext cx="2225994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850" y="2491134"/>
            <a:ext cx="922000" cy="12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60449" y="-746931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05805" y="-358292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2723E-7 2.22222E-6 C -0.00809 -0.02361 -0.01619 -0.08357 -0.02467 -0.10394 C -0.0295 -0.11736 -0.03551 -0.15486 -0.0436 -0.16389 C -0.0513 -0.17292 -0.0654 -0.1713 -0.07062 -0.15787 C -0.0791 -0.13681 -0.07832 -0.15579 -0.08707 -0.1349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7"/>
            <a:ext cx="12161838" cy="68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4" y="-594925"/>
            <a:ext cx="4806289" cy="33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3641" y="1142279"/>
            <a:ext cx="415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mét</a:t>
            </a:r>
            <a:endParaRPr lang="en-US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3" y="3116875"/>
            <a:ext cx="8654731" cy="4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25625" y="4239790"/>
            <a:ext cx="5979570" cy="189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52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Sải tay em dài khoảng …</a:t>
            </a:r>
            <a:endParaRPr lang="en-US" sz="5852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36" y="2733073"/>
            <a:ext cx="3357174" cy="44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16" y="30876"/>
            <a:ext cx="2271725" cy="9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0"/>
            <a:ext cx="12136500" cy="67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89" y="5488560"/>
            <a:ext cx="1525862" cy="11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17" y="5350739"/>
            <a:ext cx="1563580" cy="11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54" y="4772909"/>
            <a:ext cx="1540874" cy="11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90" y="3351901"/>
            <a:ext cx="1549138" cy="11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95" y="2383200"/>
            <a:ext cx="1500191" cy="11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74218" y="-523596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24982" y="-760913"/>
            <a:ext cx="2225994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34" y="1594872"/>
            <a:ext cx="922000" cy="12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60449" y="-746931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05805" y="-358292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4B1C420-2030-4178-85A8-CA2E8314276A}"/>
              </a:ext>
            </a:extLst>
          </p:cNvPr>
          <p:cNvSpPr/>
          <p:nvPr/>
        </p:nvSpPr>
        <p:spPr>
          <a:xfrm>
            <a:off x="103188" y="637061"/>
            <a:ext cx="8016970" cy="1596414"/>
          </a:xfrm>
          <a:prstGeom prst="rect">
            <a:avLst/>
          </a:prstGeom>
          <a:noFill/>
        </p:spPr>
        <p:txBody>
          <a:bodyPr wrap="none" lIns="121618" tIns="60809" rIns="121618" bIns="608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576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8" name="Picture 4" descr="Hình ảnh có liên quan">
            <a:extLst>
              <a:ext uri="{FF2B5EF4-FFF2-40B4-BE49-F238E27FC236}">
                <a16:creationId xmlns:a16="http://schemas.microsoft.com/office/drawing/2014/main" xmlns="" id="{BAAAD045-98CF-4C54-87E2-BC57B1E44F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37" y="2714636"/>
            <a:ext cx="6334290" cy="55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>
            <a:extLst>
              <a:ext uri="{FF2B5EF4-FFF2-40B4-BE49-F238E27FC236}">
                <a16:creationId xmlns:a16="http://schemas.microsoft.com/office/drawing/2014/main" xmlns="" id="{2DA9983A-ACA6-4449-8EDE-0777D25DC1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75" y="1094798"/>
            <a:ext cx="6334290" cy="55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032E-6 -2.22222E-6 C 0.00705 -0.01551 0.01423 -0.05463 0.02167 -0.06782 C 0.02585 -0.07662 0.0312 -0.10116 0.03825 -0.10694 C 0.04504 -0.11296 0.05744 -0.1118 0.06214 -0.10301 C 0.06958 -0.08935 0.06892 -0.10162 0.07662 -0.0881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5" y="-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52059" y="1444957"/>
            <a:ext cx="9089880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11: 	ĐỘ DÀI VÀ ĐƠN VỊ ĐO ĐỘ DÀI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TIỀN VIỆT NAM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xmlns="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xmlns="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xmlns="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xmlns="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xmlns="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xmlns="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xmlns="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xmlns="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xmlns="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535979" y="3276259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55: ĐỀ-XI-MÉT. MÉT. KI-LÔ-MÉT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9AFF58-B4DF-4AE5-AD22-28B1FBD3E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1104900"/>
            <a:ext cx="10185400" cy="444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: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nhận biết được đơn vị đo độ dài ki-lô-mét và quan hệ giữa đơn vị đo độ dài ki-lô-mét và mét.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thực hiện chuyển đổi và ước lượng các số đo đơn giản theo độ dài của các đơn vị đo đã học.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qua hoạt động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sát, tư duy, ghi 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lực tư duy, lập luận toán học,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250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702" y="969766"/>
            <a:ext cx="6468433" cy="3234215"/>
          </a:xfrm>
          <a:prstGeom prst="rect">
            <a:avLst/>
          </a:prstGeom>
        </p:spPr>
      </p:pic>
      <p:sp>
        <p:nvSpPr>
          <p:cNvPr id="3" name="Google Shape;1613;p39">
            <a:extLst>
              <a:ext uri="{FF2B5EF4-FFF2-40B4-BE49-F238E27FC236}">
                <a16:creationId xmlns:a16="http://schemas.microsoft.com/office/drawing/2014/main" xmlns="" id="{00015BE9-6172-4EAE-A50C-4108587E7C92}"/>
              </a:ext>
            </a:extLst>
          </p:cNvPr>
          <p:cNvSpPr txBox="1">
            <a:spLocks/>
          </p:cNvSpPr>
          <p:nvPr/>
        </p:nvSpPr>
        <p:spPr>
          <a:xfrm>
            <a:off x="1535978" y="4495380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Ki-lô-mét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615;p39">
            <a:extLst>
              <a:ext uri="{FF2B5EF4-FFF2-40B4-BE49-F238E27FC236}">
                <a16:creationId xmlns:a16="http://schemas.microsoft.com/office/drawing/2014/main" xmlns="" id="{1D039B2C-ABE1-4098-81EC-39D9E823D848}"/>
              </a:ext>
            </a:extLst>
          </p:cNvPr>
          <p:cNvSpPr/>
          <p:nvPr/>
        </p:nvSpPr>
        <p:spPr>
          <a:xfrm>
            <a:off x="9173082" y="5229174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5" name="Google Shape;1616;p39">
            <a:extLst>
              <a:ext uri="{FF2B5EF4-FFF2-40B4-BE49-F238E27FC236}">
                <a16:creationId xmlns:a16="http://schemas.microsoft.com/office/drawing/2014/main" xmlns="" id="{F364BA83-02A3-4AC2-921E-AF92A2CED3FA}"/>
              </a:ext>
            </a:extLst>
          </p:cNvPr>
          <p:cNvSpPr txBox="1">
            <a:spLocks/>
          </p:cNvSpPr>
          <p:nvPr/>
        </p:nvSpPr>
        <p:spPr>
          <a:xfrm>
            <a:off x="9490483" y="5371434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59">
            <a:extLst>
              <a:ext uri="{FF2B5EF4-FFF2-40B4-BE49-F238E27FC236}">
                <a16:creationId xmlns:a16="http://schemas.microsoft.com/office/drawing/2014/main" xmlns="" id="{2FFBD179-D53B-4E65-81AA-918E0A661E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99" y="179881"/>
            <a:ext cx="1474755" cy="737377"/>
          </a:xfrm>
          <a:prstGeom prst="rect">
            <a:avLst/>
          </a:prstGeom>
        </p:spPr>
      </p:pic>
      <p:sp>
        <p:nvSpPr>
          <p:cNvPr id="13" name="Google Shape;4531;p17">
            <a:extLst>
              <a:ext uri="{FF2B5EF4-FFF2-40B4-BE49-F238E27FC236}">
                <a16:creationId xmlns:a16="http://schemas.microsoft.com/office/drawing/2014/main" xmlns="" id="{2B1E5761-72BA-4591-8B68-FCF2A16DB4EF}"/>
              </a:ext>
            </a:extLst>
          </p:cNvPr>
          <p:cNvSpPr txBox="1"/>
          <p:nvPr/>
        </p:nvSpPr>
        <p:spPr>
          <a:xfrm>
            <a:off x="4790686" y="548569"/>
            <a:ext cx="25804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 sz="1800" b="1"/>
          </a:p>
        </p:txBody>
      </p:sp>
      <p:pic>
        <p:nvPicPr>
          <p:cNvPr id="1028" name="Picture 4" descr="Hành xác: 1 Tây Bắc 3 hành trình ... | Page 3 | Phuot.vn">
            <a:extLst>
              <a:ext uri="{FF2B5EF4-FFF2-40B4-BE49-F238E27FC236}">
                <a16:creationId xmlns:a16="http://schemas.microsoft.com/office/drawing/2014/main" xmlns="" id="{4E83B7E5-94F4-410A-9CC6-1E40F27C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83" y="1284609"/>
            <a:ext cx="3980347" cy="53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CA8D97D7-70BD-457A-BC71-8140A6DE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8" y="1284608"/>
            <a:ext cx="7087754" cy="53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6177" y="2675400"/>
            <a:ext cx="6216184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ÔNG TIN QUY HOẠCH ĐƯỜNG CAO TỐC TP HCM - MỘC BÀI">
            <a:extLst>
              <a:ext uri="{FF2B5EF4-FFF2-40B4-BE49-F238E27FC236}">
                <a16:creationId xmlns:a16="http://schemas.microsoft.com/office/drawing/2014/main" xmlns="" id="{8B6B7C01-D74D-4152-9099-23C23572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9569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55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59">
            <a:extLst>
              <a:ext uri="{FF2B5EF4-FFF2-40B4-BE49-F238E27FC236}">
                <a16:creationId xmlns:a16="http://schemas.microsoft.com/office/drawing/2014/main" xmlns="" id="{2FFBD179-D53B-4E65-81AA-918E0A661E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99" y="179881"/>
            <a:ext cx="1474755" cy="737377"/>
          </a:xfrm>
          <a:prstGeom prst="rect">
            <a:avLst/>
          </a:prstGeom>
        </p:spPr>
      </p:pic>
      <p:sp>
        <p:nvSpPr>
          <p:cNvPr id="13" name="Google Shape;4531;p17">
            <a:extLst>
              <a:ext uri="{FF2B5EF4-FFF2-40B4-BE49-F238E27FC236}">
                <a16:creationId xmlns:a16="http://schemas.microsoft.com/office/drawing/2014/main" xmlns="" id="{2B1E5761-72BA-4591-8B68-FCF2A16DB4EF}"/>
              </a:ext>
            </a:extLst>
          </p:cNvPr>
          <p:cNvSpPr txBox="1"/>
          <p:nvPr/>
        </p:nvSpPr>
        <p:spPr>
          <a:xfrm>
            <a:off x="4790686" y="548569"/>
            <a:ext cx="258046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 sz="1800" b="1"/>
          </a:p>
        </p:txBody>
      </p:sp>
      <p:pic>
        <p:nvPicPr>
          <p:cNvPr id="14" name="Google Shape;4532;p17">
            <a:extLst>
              <a:ext uri="{FF2B5EF4-FFF2-40B4-BE49-F238E27FC236}">
                <a16:creationId xmlns:a16="http://schemas.microsoft.com/office/drawing/2014/main" xmlns="" id="{43C99D2F-4B70-4021-A3F9-F52D3F7C71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038"/>
          <a:stretch/>
        </p:blipFill>
        <p:spPr>
          <a:xfrm>
            <a:off x="1042902" y="1184157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533;p17">
            <a:extLst>
              <a:ext uri="{FF2B5EF4-FFF2-40B4-BE49-F238E27FC236}">
                <a16:creationId xmlns:a16="http://schemas.microsoft.com/office/drawing/2014/main" xmlns="" id="{0881AF7F-D59E-4F58-95CB-315A9E1C8850}"/>
              </a:ext>
            </a:extLst>
          </p:cNvPr>
          <p:cNvSpPr/>
          <p:nvPr/>
        </p:nvSpPr>
        <p:spPr>
          <a:xfrm>
            <a:off x="1281330" y="4457902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Ki-lô-mét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Ki-lô-mét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EF1C676-C154-4C63-B1DF-5BF9FAA84E4B}"/>
              </a:ext>
            </a:extLst>
          </p:cNvPr>
          <p:cNvSpPr/>
          <p:nvPr/>
        </p:nvSpPr>
        <p:spPr>
          <a:xfrm>
            <a:off x="9605382" y="81015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KM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67D56DC-673B-424C-A646-E36106761752}"/>
              </a:ext>
            </a:extLst>
          </p:cNvPr>
          <p:cNvSpPr/>
          <p:nvPr/>
        </p:nvSpPr>
        <p:spPr>
          <a:xfrm>
            <a:off x="1872956" y="282102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KM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Double Brace 34">
            <a:extLst>
              <a:ext uri="{FF2B5EF4-FFF2-40B4-BE49-F238E27FC236}">
                <a16:creationId xmlns:a16="http://schemas.microsoft.com/office/drawing/2014/main" xmlns="" id="{0943C638-55E5-4C2C-A304-6DAF6C3E70D2}"/>
              </a:ext>
            </a:extLst>
          </p:cNvPr>
          <p:cNvSpPr/>
          <p:nvPr/>
        </p:nvSpPr>
        <p:spPr>
          <a:xfrm rot="4519458">
            <a:off x="5437327" y="-2009600"/>
            <a:ext cx="2011680" cy="870961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D47DFDA-397A-47FE-8194-51F26DDEFE2B}"/>
              </a:ext>
            </a:extLst>
          </p:cNvPr>
          <p:cNvSpPr/>
          <p:nvPr/>
        </p:nvSpPr>
        <p:spPr>
          <a:xfrm rot="20494284">
            <a:off x="6248667" y="3423154"/>
            <a:ext cx="1433025" cy="6245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 km</a:t>
            </a:r>
          </a:p>
        </p:txBody>
      </p:sp>
    </p:spTree>
    <p:extLst>
      <p:ext uri="{BB962C8B-B14F-4D97-AF65-F5344CB8AC3E}">
        <p14:creationId xmlns:p14="http://schemas.microsoft.com/office/powerpoint/2010/main" val="26681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93DA6D-F810-48F0-9535-16DF232A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61837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185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075D08A-8FDA-48DC-A1FF-035FA29F0796}"/>
              </a:ext>
            </a:extLst>
          </p:cNvPr>
          <p:cNvGraphicFramePr>
            <a:graphicFrameLocks noGrp="1"/>
          </p:cNvGraphicFramePr>
          <p:nvPr/>
        </p:nvGraphicFramePr>
        <p:xfrm>
          <a:off x="62333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89973" y="2663611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bg1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km</a:t>
            </a:r>
            <a:endParaRPr lang="en-US" sz="88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FF6FAE-DB19-43CB-B178-E3A1A7A85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3" y="4650177"/>
            <a:ext cx="2127132" cy="19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3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4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B9CF7905-80DE-4CA3-8139-43C86EE31BE2}"/>
              </a:ext>
            </a:extLst>
          </p:cNvPr>
          <p:cNvSpPr/>
          <p:nvPr/>
        </p:nvSpPr>
        <p:spPr>
          <a:xfrm>
            <a:off x="8651295" y="4498585"/>
            <a:ext cx="674557" cy="67455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xmlns="" id="{FF7D3205-6661-450B-B5E0-47F8CA89B9E2}"/>
              </a:ext>
            </a:extLst>
          </p:cNvPr>
          <p:cNvGrpSpPr/>
          <p:nvPr/>
        </p:nvGrpSpPr>
        <p:grpSpPr>
          <a:xfrm>
            <a:off x="761621" y="583935"/>
            <a:ext cx="3207256" cy="707846"/>
            <a:chOff x="1167577" y="1395675"/>
            <a:chExt cx="3207256" cy="707846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xmlns="" id="{D8834DB1-2435-4DE1-97CD-64F40B28AA34}"/>
                </a:ext>
              </a:extLst>
            </p:cNvPr>
            <p:cNvSpPr txBox="1"/>
            <p:nvPr/>
          </p:nvSpPr>
          <p:spPr>
            <a:xfrm>
              <a:off x="1804762" y="1395675"/>
              <a:ext cx="2570071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Số ?</a:t>
              </a:r>
              <a:endParaRPr sz="28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xmlns="" id="{ED2FB827-EE65-4A08-8B14-DB7328B5F12D}"/>
                </a:ext>
              </a:extLst>
            </p:cNvPr>
            <p:cNvSpPr/>
            <p:nvPr/>
          </p:nvSpPr>
          <p:spPr>
            <a:xfrm>
              <a:off x="1167577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0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3D3C0FF-7E5C-4CC5-9406-01B79B16E96A}"/>
              </a:ext>
            </a:extLst>
          </p:cNvPr>
          <p:cNvGrpSpPr/>
          <p:nvPr/>
        </p:nvGrpSpPr>
        <p:grpSpPr>
          <a:xfrm>
            <a:off x="1398806" y="1515352"/>
            <a:ext cx="5400265" cy="707846"/>
            <a:chOff x="1398807" y="1832168"/>
            <a:chExt cx="5400265" cy="707846"/>
          </a:xfrm>
        </p:grpSpPr>
        <p:sp>
          <p:nvSpPr>
            <p:cNvPr id="30" name="Google Shape;4387;p6">
              <a:extLst>
                <a:ext uri="{FF2B5EF4-FFF2-40B4-BE49-F238E27FC236}">
                  <a16:creationId xmlns:a16="http://schemas.microsoft.com/office/drawing/2014/main" xmlns="" id="{67754707-4D13-42EF-B99D-F31467A0271B}"/>
                </a:ext>
              </a:extLst>
            </p:cNvPr>
            <p:cNvSpPr txBox="1"/>
            <p:nvPr/>
          </p:nvSpPr>
          <p:spPr>
            <a:xfrm>
              <a:off x="1398807" y="1862946"/>
              <a:ext cx="540026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km =           m</a:t>
              </a:r>
              <a:endParaRPr sz="2400"/>
            </a:p>
          </p:txBody>
        </p:sp>
        <p:sp>
          <p:nvSpPr>
            <p:cNvPr id="31" name="Google Shape;4394;p6">
              <a:extLst>
                <a:ext uri="{FF2B5EF4-FFF2-40B4-BE49-F238E27FC236}">
                  <a16:creationId xmlns:a16="http://schemas.microsoft.com/office/drawing/2014/main" xmlns="" id="{47DE266B-8699-428E-9EF8-2EFF1D3E7B00}"/>
                </a:ext>
              </a:extLst>
            </p:cNvPr>
            <p:cNvSpPr/>
            <p:nvPr/>
          </p:nvSpPr>
          <p:spPr>
            <a:xfrm>
              <a:off x="3018678" y="1832168"/>
              <a:ext cx="1096123" cy="70784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ADAA529-A6DC-4E1A-821F-012C168AA73F}"/>
              </a:ext>
            </a:extLst>
          </p:cNvPr>
          <p:cNvGrpSpPr/>
          <p:nvPr/>
        </p:nvGrpSpPr>
        <p:grpSpPr>
          <a:xfrm>
            <a:off x="5989137" y="1484574"/>
            <a:ext cx="5744540" cy="707846"/>
            <a:chOff x="1054532" y="1801390"/>
            <a:chExt cx="5744540" cy="707846"/>
          </a:xfrm>
        </p:grpSpPr>
        <p:sp>
          <p:nvSpPr>
            <p:cNvPr id="33" name="Google Shape;4387;p6">
              <a:extLst>
                <a:ext uri="{FF2B5EF4-FFF2-40B4-BE49-F238E27FC236}">
                  <a16:creationId xmlns:a16="http://schemas.microsoft.com/office/drawing/2014/main" xmlns="" id="{6FC33BF6-E1F6-4098-8253-1DFA766609D7}"/>
                </a:ext>
              </a:extLst>
            </p:cNvPr>
            <p:cNvSpPr txBox="1"/>
            <p:nvPr/>
          </p:nvSpPr>
          <p:spPr>
            <a:xfrm>
              <a:off x="1398807" y="1862946"/>
              <a:ext cx="540026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m = 1 km</a:t>
              </a:r>
              <a:endParaRPr sz="2400"/>
            </a:p>
          </p:txBody>
        </p:sp>
        <p:sp>
          <p:nvSpPr>
            <p:cNvPr id="34" name="Google Shape;4394;p6">
              <a:extLst>
                <a:ext uri="{FF2B5EF4-FFF2-40B4-BE49-F238E27FC236}">
                  <a16:creationId xmlns:a16="http://schemas.microsoft.com/office/drawing/2014/main" xmlns="" id="{764A2E17-B822-4727-8E22-8525A2F46571}"/>
                </a:ext>
              </a:extLst>
            </p:cNvPr>
            <p:cNvSpPr/>
            <p:nvPr/>
          </p:nvSpPr>
          <p:spPr>
            <a:xfrm>
              <a:off x="1054532" y="1801390"/>
              <a:ext cx="1166794" cy="70784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>
                <a:solidFill>
                  <a:srgbClr val="C00000"/>
                </a:solidFill>
              </a:endParaRPr>
            </a:p>
          </p:txBody>
        </p:sp>
      </p:grpSp>
      <p:sp>
        <p:nvSpPr>
          <p:cNvPr id="35" name="Google Shape;4387;p6">
            <a:extLst>
              <a:ext uri="{FF2B5EF4-FFF2-40B4-BE49-F238E27FC236}">
                <a16:creationId xmlns:a16="http://schemas.microsoft.com/office/drawing/2014/main" xmlns="" id="{D7564035-8112-4A1F-A00E-B1C42DCE4BA6}"/>
              </a:ext>
            </a:extLst>
          </p:cNvPr>
          <p:cNvSpPr txBox="1"/>
          <p:nvPr/>
        </p:nvSpPr>
        <p:spPr>
          <a:xfrm>
            <a:off x="1398806" y="3010911"/>
            <a:ext cx="1192305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Chọn câu trả lời thích hợp.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Quãng đường từ nhà Mai đến trường dài khoảng:</a:t>
            </a:r>
            <a:endParaRPr sz="2400"/>
          </a:p>
        </p:txBody>
      </p:sp>
      <p:sp>
        <p:nvSpPr>
          <p:cNvPr id="39" name="Google Shape;4387;p6">
            <a:extLst>
              <a:ext uri="{FF2B5EF4-FFF2-40B4-BE49-F238E27FC236}">
                <a16:creationId xmlns:a16="http://schemas.microsoft.com/office/drawing/2014/main" xmlns="" id="{34CE1421-8D9D-45B0-80AD-57AD899371DA}"/>
              </a:ext>
            </a:extLst>
          </p:cNvPr>
          <p:cNvSpPr txBox="1"/>
          <p:nvPr/>
        </p:nvSpPr>
        <p:spPr>
          <a:xfrm>
            <a:off x="1398806" y="4498585"/>
            <a:ext cx="119230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2 dm			B. 2 m			C. 2 km</a:t>
            </a:r>
            <a:endParaRPr sz="2400"/>
          </a:p>
        </p:txBody>
      </p:sp>
      <p:sp>
        <p:nvSpPr>
          <p:cNvPr id="40" name="Google Shape;4394;p6">
            <a:extLst>
              <a:ext uri="{FF2B5EF4-FFF2-40B4-BE49-F238E27FC236}">
                <a16:creationId xmlns:a16="http://schemas.microsoft.com/office/drawing/2014/main" xmlns="" id="{9F971F51-978A-477B-AE8D-E89EC6EA1D9B}"/>
              </a:ext>
            </a:extLst>
          </p:cNvPr>
          <p:cNvSpPr/>
          <p:nvPr/>
        </p:nvSpPr>
        <p:spPr>
          <a:xfrm>
            <a:off x="2987145" y="1515352"/>
            <a:ext cx="1166795" cy="7078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sym typeface="Arial"/>
              </a:rPr>
              <a:t>100</a:t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41" name="Google Shape;4394;p6">
            <a:extLst>
              <a:ext uri="{FF2B5EF4-FFF2-40B4-BE49-F238E27FC236}">
                <a16:creationId xmlns:a16="http://schemas.microsoft.com/office/drawing/2014/main" xmlns="" id="{E91F9008-0A0F-4EC0-8C3B-5E21E6AB7880}"/>
              </a:ext>
            </a:extLst>
          </p:cNvPr>
          <p:cNvSpPr/>
          <p:nvPr/>
        </p:nvSpPr>
        <p:spPr>
          <a:xfrm>
            <a:off x="5966477" y="1516106"/>
            <a:ext cx="1166795" cy="7078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sym typeface="Arial"/>
              </a:rPr>
              <a:t>100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xmlns="" id="{FF7D3205-6661-450B-B5E0-47F8CA89B9E2}"/>
              </a:ext>
            </a:extLst>
          </p:cNvPr>
          <p:cNvGrpSpPr/>
          <p:nvPr/>
        </p:nvGrpSpPr>
        <p:grpSpPr>
          <a:xfrm>
            <a:off x="376617" y="319678"/>
            <a:ext cx="1890378" cy="614083"/>
            <a:chOff x="1183343" y="1464304"/>
            <a:chExt cx="1890378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xmlns="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126895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 sz="20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xmlns="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22" name="Google Shape;4391;p6">
            <a:extLst>
              <a:ext uri="{FF2B5EF4-FFF2-40B4-BE49-F238E27FC236}">
                <a16:creationId xmlns:a16="http://schemas.microsoft.com/office/drawing/2014/main" xmlns="" id="{2D17E096-7B50-4003-B53C-8A3012A26DA6}"/>
              </a:ext>
            </a:extLst>
          </p:cNvPr>
          <p:cNvSpPr txBox="1"/>
          <p:nvPr/>
        </p:nvSpPr>
        <p:spPr>
          <a:xfrm>
            <a:off x="661910" y="1273322"/>
            <a:ext cx="11304117" cy="6462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 4 km + 3 km = 7 km      25 km – 10 km = 15 km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4392;p6">
            <a:extLst>
              <a:ext uri="{FF2B5EF4-FFF2-40B4-BE49-F238E27FC236}">
                <a16:creationId xmlns:a16="http://schemas.microsoft.com/office/drawing/2014/main" xmlns="" id="{2B5DB04C-CB88-4B1D-893F-E49C4637719A}"/>
              </a:ext>
            </a:extLst>
          </p:cNvPr>
          <p:cNvGrpSpPr/>
          <p:nvPr/>
        </p:nvGrpSpPr>
        <p:grpSpPr>
          <a:xfrm>
            <a:off x="1996227" y="2475776"/>
            <a:ext cx="9134228" cy="1200288"/>
            <a:chOff x="2096652" y="1880109"/>
            <a:chExt cx="9134228" cy="1200288"/>
          </a:xfrm>
        </p:grpSpPr>
        <p:sp>
          <p:nvSpPr>
            <p:cNvPr id="24" name="Google Shape;4393;p6">
              <a:extLst>
                <a:ext uri="{FF2B5EF4-FFF2-40B4-BE49-F238E27FC236}">
                  <a16:creationId xmlns:a16="http://schemas.microsoft.com/office/drawing/2014/main" xmlns="" id="{BD3EA727-B494-4E87-86DA-3C67E654AE68}"/>
                </a:ext>
              </a:extLst>
            </p:cNvPr>
            <p:cNvSpPr txBox="1"/>
            <p:nvPr/>
          </p:nvSpPr>
          <p:spPr>
            <a:xfrm>
              <a:off x="2096652" y="1880109"/>
              <a:ext cx="9134228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km</a:t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94;p6">
              <a:extLst>
                <a:ext uri="{FF2B5EF4-FFF2-40B4-BE49-F238E27FC236}">
                  <a16:creationId xmlns:a16="http://schemas.microsoft.com/office/drawing/2014/main" xmlns="" id="{4E06F81B-DF32-4F9D-999B-062ED73AD464}"/>
                </a:ext>
              </a:extLst>
            </p:cNvPr>
            <p:cNvSpPr/>
            <p:nvPr/>
          </p:nvSpPr>
          <p:spPr>
            <a:xfrm>
              <a:off x="5168618" y="2285730"/>
              <a:ext cx="1012726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>
                <a:solidFill>
                  <a:srgbClr val="C00000"/>
                </a:solidFill>
              </a:endParaRPr>
            </a:p>
          </p:txBody>
        </p:sp>
      </p:grpSp>
      <p:sp>
        <p:nvSpPr>
          <p:cNvPr id="29" name="Google Shape;4395;p6">
            <a:extLst>
              <a:ext uri="{FF2B5EF4-FFF2-40B4-BE49-F238E27FC236}">
                <a16:creationId xmlns:a16="http://schemas.microsoft.com/office/drawing/2014/main" xmlns="" id="{05D615DB-15CA-41F0-AABE-C88092443A13}"/>
              </a:ext>
            </a:extLst>
          </p:cNvPr>
          <p:cNvSpPr/>
          <p:nvPr/>
        </p:nvSpPr>
        <p:spPr>
          <a:xfrm>
            <a:off x="5191931" y="2881397"/>
            <a:ext cx="765250" cy="5868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softEdge rad="1270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2000">
              <a:solidFill>
                <a:srgbClr val="C00000"/>
              </a:solidFill>
            </a:endParaRPr>
          </a:p>
        </p:txBody>
      </p:sp>
      <p:grpSp>
        <p:nvGrpSpPr>
          <p:cNvPr id="30" name="Google Shape;4392;p6">
            <a:extLst>
              <a:ext uri="{FF2B5EF4-FFF2-40B4-BE49-F238E27FC236}">
                <a16:creationId xmlns:a16="http://schemas.microsoft.com/office/drawing/2014/main" xmlns="" id="{4E6D392D-DBF9-4C37-AC1F-10C6B092CF6B}"/>
              </a:ext>
            </a:extLst>
          </p:cNvPr>
          <p:cNvGrpSpPr/>
          <p:nvPr/>
        </p:nvGrpSpPr>
        <p:grpSpPr>
          <a:xfrm>
            <a:off x="1996227" y="3768973"/>
            <a:ext cx="9717552" cy="1200288"/>
            <a:chOff x="2096652" y="1880109"/>
            <a:chExt cx="9691222" cy="1200288"/>
          </a:xfrm>
        </p:grpSpPr>
        <p:sp>
          <p:nvSpPr>
            <p:cNvPr id="31" name="Google Shape;4393;p6">
              <a:extLst>
                <a:ext uri="{FF2B5EF4-FFF2-40B4-BE49-F238E27FC236}">
                  <a16:creationId xmlns:a16="http://schemas.microsoft.com/office/drawing/2014/main" xmlns="" id="{AA76DED1-23D6-4DBC-8835-D5B7B9BF22B8}"/>
                </a:ext>
              </a:extLst>
            </p:cNvPr>
            <p:cNvSpPr txBox="1"/>
            <p:nvPr/>
          </p:nvSpPr>
          <p:spPr>
            <a:xfrm>
              <a:off x="2096652" y="1880109"/>
              <a:ext cx="9691222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32 km – 14 km =         km</a:t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394;p6">
              <a:extLst>
                <a:ext uri="{FF2B5EF4-FFF2-40B4-BE49-F238E27FC236}">
                  <a16:creationId xmlns:a16="http://schemas.microsoft.com/office/drawing/2014/main" xmlns="" id="{BC03EFDC-D204-4027-AD4D-A866AB004BAF}"/>
                </a:ext>
              </a:extLst>
            </p:cNvPr>
            <p:cNvSpPr/>
            <p:nvPr/>
          </p:nvSpPr>
          <p:spPr>
            <a:xfrm>
              <a:off x="5638666" y="2238434"/>
              <a:ext cx="1012726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000">
                <a:solidFill>
                  <a:srgbClr val="C00000"/>
                </a:solidFill>
              </a:endParaRPr>
            </a:p>
          </p:txBody>
        </p:sp>
      </p:grpSp>
      <p:sp>
        <p:nvSpPr>
          <p:cNvPr id="33" name="Google Shape;4395;p6">
            <a:extLst>
              <a:ext uri="{FF2B5EF4-FFF2-40B4-BE49-F238E27FC236}">
                <a16:creationId xmlns:a16="http://schemas.microsoft.com/office/drawing/2014/main" xmlns="" id="{18A354EC-BB3A-4907-93D9-5F0DA005A807}"/>
              </a:ext>
            </a:extLst>
          </p:cNvPr>
          <p:cNvSpPr/>
          <p:nvPr/>
        </p:nvSpPr>
        <p:spPr>
          <a:xfrm>
            <a:off x="5672977" y="4127297"/>
            <a:ext cx="765250" cy="58688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softEdge rad="1270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386;p6">
            <a:extLst>
              <a:ext uri="{FF2B5EF4-FFF2-40B4-BE49-F238E27FC236}">
                <a16:creationId xmlns:a16="http://schemas.microsoft.com/office/drawing/2014/main" xmlns="" id="{35BB1D4E-B570-4CB9-A44C-77B6DE29CA38}"/>
              </a:ext>
            </a:extLst>
          </p:cNvPr>
          <p:cNvGrpSpPr/>
          <p:nvPr/>
        </p:nvGrpSpPr>
        <p:grpSpPr>
          <a:xfrm>
            <a:off x="376617" y="319678"/>
            <a:ext cx="11600524" cy="1106526"/>
            <a:chOff x="1183343" y="1464304"/>
            <a:chExt cx="11600524" cy="1106526"/>
          </a:xfrm>
        </p:grpSpPr>
        <p:sp>
          <p:nvSpPr>
            <p:cNvPr id="47" name="Google Shape;4387;p6">
              <a:extLst>
                <a:ext uri="{FF2B5EF4-FFF2-40B4-BE49-F238E27FC236}">
                  <a16:creationId xmlns:a16="http://schemas.microsoft.com/office/drawing/2014/main" xmlns="" id="{8C03619D-F880-4578-958B-0A85B59E9B86}"/>
                </a:ext>
              </a:extLst>
            </p:cNvPr>
            <p:cNvSpPr txBox="1"/>
            <p:nvPr/>
          </p:nvSpPr>
          <p:spPr>
            <a:xfrm>
              <a:off x="1804762" y="1493652"/>
              <a:ext cx="10979105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 lang="vi-VN" sz="2000"/>
            </a:p>
          </p:txBody>
        </p:sp>
        <p:sp>
          <p:nvSpPr>
            <p:cNvPr id="48" name="Google Shape;4388;p6">
              <a:extLst>
                <a:ext uri="{FF2B5EF4-FFF2-40B4-BE49-F238E27FC236}">
                  <a16:creationId xmlns:a16="http://schemas.microsoft.com/office/drawing/2014/main" xmlns="" id="{94070D94-FEA2-42E9-B930-AA30AF5C900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15" name="Google Shape;4574;p20">
            <a:extLst>
              <a:ext uri="{FF2B5EF4-FFF2-40B4-BE49-F238E27FC236}">
                <a16:creationId xmlns:a16="http://schemas.microsoft.com/office/drawing/2014/main" xmlns="" id="{768C53D7-1D52-4540-99C3-504F246CA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255059"/>
              </p:ext>
            </p:extLst>
          </p:nvPr>
        </p:nvGraphicFramePr>
        <p:xfrm>
          <a:off x="3361906" y="118768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 sz="24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 sz="20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Google Shape;4387;p6">
            <a:extLst>
              <a:ext uri="{FF2B5EF4-FFF2-40B4-BE49-F238E27FC236}">
                <a16:creationId xmlns:a16="http://schemas.microsoft.com/office/drawing/2014/main" xmlns="" id="{C9C037F6-3C8C-42FA-8D07-EBFBEAEC3DF6}"/>
              </a:ext>
            </a:extLst>
          </p:cNvPr>
          <p:cNvSpPr txBox="1"/>
          <p:nvPr/>
        </p:nvSpPr>
        <p:spPr>
          <a:xfrm>
            <a:off x="998036" y="4762394"/>
            <a:ext cx="10979105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tỉnh trên, tỉnh nào xa Hà Nội nhất, tỉnh nào gần Hà Nội nhất? </a:t>
            </a:r>
            <a:endParaRPr lang="en-US" sz="4000">
              <a:solidFill>
                <a:schemeClr val="dk1"/>
              </a:solidFill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tỉnh trên, đường bộ từ Hà Nội đến những tỉnh nào dài hơn 100 km?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2932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388;p6">
            <a:extLst>
              <a:ext uri="{FF2B5EF4-FFF2-40B4-BE49-F238E27FC236}">
                <a16:creationId xmlns:a16="http://schemas.microsoft.com/office/drawing/2014/main" xmlns="" id="{94070D94-FEA2-42E9-B930-AA30AF5C900A}"/>
              </a:ext>
            </a:extLst>
          </p:cNvPr>
          <p:cNvSpPr/>
          <p:nvPr/>
        </p:nvSpPr>
        <p:spPr>
          <a:xfrm>
            <a:off x="376617" y="319678"/>
            <a:ext cx="570588" cy="570588"/>
          </a:xfrm>
          <a:prstGeom prst="ellipse">
            <a:avLst/>
          </a:prstGeom>
          <a:solidFill>
            <a:srgbClr val="AA26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graphicFrame>
        <p:nvGraphicFramePr>
          <p:cNvPr id="15" name="Google Shape;4574;p20">
            <a:extLst>
              <a:ext uri="{FF2B5EF4-FFF2-40B4-BE49-F238E27FC236}">
                <a16:creationId xmlns:a16="http://schemas.microsoft.com/office/drawing/2014/main" xmlns="" id="{768C53D7-1D52-4540-99C3-504F246CA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111440"/>
              </p:ext>
            </p:extLst>
          </p:nvPr>
        </p:nvGraphicFramePr>
        <p:xfrm>
          <a:off x="3361906" y="264602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 sz="24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 sz="2000"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Google Shape;4387;p6">
            <a:extLst>
              <a:ext uri="{FF2B5EF4-FFF2-40B4-BE49-F238E27FC236}">
                <a16:creationId xmlns:a16="http://schemas.microsoft.com/office/drawing/2014/main" xmlns="" id="{C9C037F6-3C8C-42FA-8D07-EBFBEAEC3DF6}"/>
              </a:ext>
            </a:extLst>
          </p:cNvPr>
          <p:cNvSpPr txBox="1"/>
          <p:nvPr/>
        </p:nvSpPr>
        <p:spPr>
          <a:xfrm>
            <a:off x="1057996" y="3780506"/>
            <a:ext cx="1097910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tỉnh trên, tỉnh nào xa Hà Nội nhất, tỉnh nào gần Hà Nội nhất?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tỉnh trên, đường bộ từ Hà Nội đến những tỉnh nào dài hơn 100 km?</a:t>
            </a:r>
            <a:endParaRPr lang="vi-VN" sz="2400"/>
          </a:p>
        </p:txBody>
      </p:sp>
      <p:sp>
        <p:nvSpPr>
          <p:cNvPr id="7" name="Google Shape;4576;p20">
            <a:extLst>
              <a:ext uri="{FF2B5EF4-FFF2-40B4-BE49-F238E27FC236}">
                <a16:creationId xmlns:a16="http://schemas.microsoft.com/office/drawing/2014/main" xmlns="" id="{92E78C92-6AC3-4F7F-80F1-E25F0C834C7B}"/>
              </a:ext>
            </a:extLst>
          </p:cNvPr>
          <p:cNvSpPr txBox="1"/>
          <p:nvPr/>
        </p:nvSpPr>
        <p:spPr>
          <a:xfrm>
            <a:off x="1530884" y="4324718"/>
            <a:ext cx="10251384" cy="51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Trong các tỉnh trên, Cao Bằng xa Hà Nội nhất</a:t>
            </a:r>
            <a:r>
              <a:rPr lang="en-US" sz="2400">
                <a:solidFill>
                  <a:srgbClr val="FF0000"/>
                </a:solidFill>
              </a:rPr>
              <a:t>,</a:t>
            </a:r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576;p20">
            <a:extLst>
              <a:ext uri="{FF2B5EF4-FFF2-40B4-BE49-F238E27FC236}">
                <a16:creationId xmlns:a16="http://schemas.microsoft.com/office/drawing/2014/main" xmlns="" id="{9AE54198-EA9C-4462-9475-22B8D0070DD9}"/>
              </a:ext>
            </a:extLst>
          </p:cNvPr>
          <p:cNvSpPr txBox="1"/>
          <p:nvPr/>
        </p:nvSpPr>
        <p:spPr>
          <a:xfrm>
            <a:off x="1530884" y="5757758"/>
            <a:ext cx="10251384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4000"/>
              </a:lnSpc>
              <a:buClr>
                <a:srgbClr val="FF0000"/>
              </a:buClr>
              <a:buSzPts val="2400"/>
            </a:pPr>
            <a:r>
              <a:rPr lang="en-US" sz="2400">
                <a:solidFill>
                  <a:srgbClr val="FF0000"/>
                </a:solidFill>
              </a:rPr>
              <a:t>Trong các tỉnh trên, đường bộ từ Hà Nội đến những tỉnh có chiều dài hơn 100 km là: Hà Nội – Thái Bình; Hà Nội – Cao Bằng; </a:t>
            </a:r>
            <a:r>
              <a:rPr lang="vi-VN" sz="2400">
                <a:solidFill>
                  <a:srgbClr val="FF0000"/>
                </a:solidFill>
              </a:rPr>
              <a:t>H</a:t>
            </a:r>
            <a:r>
              <a:rPr lang="en-US" sz="2400">
                <a:solidFill>
                  <a:srgbClr val="FF0000"/>
                </a:solidFill>
              </a:rPr>
              <a:t>à Nội</a:t>
            </a:r>
            <a:r>
              <a:rPr lang="vi-VN" sz="2400">
                <a:solidFill>
                  <a:srgbClr val="FF0000"/>
                </a:solidFill>
              </a:rPr>
              <a:t> – Lạng Sơn.</a:t>
            </a:r>
          </a:p>
        </p:txBody>
      </p:sp>
    </p:spTree>
    <p:extLst>
      <p:ext uri="{BB962C8B-B14F-4D97-AF65-F5344CB8AC3E}">
        <p14:creationId xmlns:p14="http://schemas.microsoft.com/office/powerpoint/2010/main" val="2546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386;p6">
            <a:extLst>
              <a:ext uri="{FF2B5EF4-FFF2-40B4-BE49-F238E27FC236}">
                <a16:creationId xmlns:a16="http://schemas.microsoft.com/office/drawing/2014/main" xmlns="" id="{35BB1D4E-B570-4CB9-A44C-77B6DE29CA38}"/>
              </a:ext>
            </a:extLst>
          </p:cNvPr>
          <p:cNvGrpSpPr/>
          <p:nvPr/>
        </p:nvGrpSpPr>
        <p:grpSpPr>
          <a:xfrm>
            <a:off x="376617" y="319678"/>
            <a:ext cx="9034082" cy="614083"/>
            <a:chOff x="1183343" y="1464304"/>
            <a:chExt cx="9034082" cy="614083"/>
          </a:xfrm>
        </p:grpSpPr>
        <p:sp>
          <p:nvSpPr>
            <p:cNvPr id="47" name="Google Shape;4387;p6">
              <a:extLst>
                <a:ext uri="{FF2B5EF4-FFF2-40B4-BE49-F238E27FC236}">
                  <a16:creationId xmlns:a16="http://schemas.microsoft.com/office/drawing/2014/main" xmlns="" id="{8C03619D-F880-4578-958B-0A85B59E9B86}"/>
                </a:ext>
              </a:extLst>
            </p:cNvPr>
            <p:cNvSpPr txBox="1"/>
            <p:nvPr/>
          </p:nvSpPr>
          <p:spPr>
            <a:xfrm>
              <a:off x="1804762" y="1493652"/>
              <a:ext cx="841266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kiện Trời.</a:t>
              </a:r>
              <a:endParaRPr sz="2000"/>
            </a:p>
          </p:txBody>
        </p:sp>
        <p:sp>
          <p:nvSpPr>
            <p:cNvPr id="48" name="Google Shape;4388;p6">
              <a:extLst>
                <a:ext uri="{FF2B5EF4-FFF2-40B4-BE49-F238E27FC236}">
                  <a16:creationId xmlns:a16="http://schemas.microsoft.com/office/drawing/2014/main" xmlns="" id="{94070D94-FEA2-42E9-B930-AA30AF5C900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</a:rPr>
                <a:t>4</a:t>
              </a:r>
              <a:endParaRPr/>
            </a:p>
          </p:txBody>
        </p:sp>
      </p:grpSp>
      <p:sp>
        <p:nvSpPr>
          <p:cNvPr id="17" name="Google Shape;4587;p21">
            <a:extLst>
              <a:ext uri="{FF2B5EF4-FFF2-40B4-BE49-F238E27FC236}">
                <a16:creationId xmlns:a16="http://schemas.microsoft.com/office/drawing/2014/main" xmlns="" id="{469BB87F-1AE0-47FA-BA63-39AD2CD55E89}"/>
              </a:ext>
            </a:extLst>
          </p:cNvPr>
          <p:cNvSpPr/>
          <p:nvPr/>
        </p:nvSpPr>
        <p:spPr>
          <a:xfrm>
            <a:off x="486363" y="890266"/>
            <a:ext cx="11675475" cy="289691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Hành trình cóc lên Thiên Đình kiện Trời làm mưa cứu muôn loại được cho như sau:</a:t>
            </a:r>
            <a:endParaRPr sz="2000"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 đi 28 km thì gặp cua. Cóc và cua đi thêm 36 km nữa thì gặp hổ và gấu. </a:t>
            </a:r>
            <a:endParaRPr sz="2000"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Cóc, cua, hổ và gấu đi thêm 46 km nữa thì gặp ong mật và cáo. Hỏi:</a:t>
            </a:r>
            <a:endParaRPr sz="2000"/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đi bao nhiêu ki-lô-mét thì gặp hổ và gấu?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bao nhiêu ki-lô-mét thì gặp ong mật và cáo?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4589;p21">
            <a:extLst>
              <a:ext uri="{FF2B5EF4-FFF2-40B4-BE49-F238E27FC236}">
                <a16:creationId xmlns:a16="http://schemas.microsoft.com/office/drawing/2014/main" xmlns="" id="{62526C09-7037-4A9D-BA3D-56A09A9B94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614492" y="3764635"/>
            <a:ext cx="5312469" cy="3093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022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386;p6">
            <a:extLst>
              <a:ext uri="{FF2B5EF4-FFF2-40B4-BE49-F238E27FC236}">
                <a16:creationId xmlns:a16="http://schemas.microsoft.com/office/drawing/2014/main" xmlns="" id="{35BB1D4E-B570-4CB9-A44C-77B6DE29CA38}"/>
              </a:ext>
            </a:extLst>
          </p:cNvPr>
          <p:cNvGrpSpPr/>
          <p:nvPr/>
        </p:nvGrpSpPr>
        <p:grpSpPr>
          <a:xfrm>
            <a:off x="376617" y="319678"/>
            <a:ext cx="9034082" cy="614083"/>
            <a:chOff x="1183343" y="1464304"/>
            <a:chExt cx="9034082" cy="614083"/>
          </a:xfrm>
        </p:grpSpPr>
        <p:sp>
          <p:nvSpPr>
            <p:cNvPr id="47" name="Google Shape;4387;p6">
              <a:extLst>
                <a:ext uri="{FF2B5EF4-FFF2-40B4-BE49-F238E27FC236}">
                  <a16:creationId xmlns:a16="http://schemas.microsoft.com/office/drawing/2014/main" xmlns="" id="{8C03619D-F880-4578-958B-0A85B59E9B86}"/>
                </a:ext>
              </a:extLst>
            </p:cNvPr>
            <p:cNvSpPr txBox="1"/>
            <p:nvPr/>
          </p:nvSpPr>
          <p:spPr>
            <a:xfrm>
              <a:off x="1804762" y="1493652"/>
              <a:ext cx="841266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kiện Trời.</a:t>
              </a:r>
              <a:endParaRPr sz="2000"/>
            </a:p>
          </p:txBody>
        </p:sp>
        <p:sp>
          <p:nvSpPr>
            <p:cNvPr id="48" name="Google Shape;4388;p6">
              <a:extLst>
                <a:ext uri="{FF2B5EF4-FFF2-40B4-BE49-F238E27FC236}">
                  <a16:creationId xmlns:a16="http://schemas.microsoft.com/office/drawing/2014/main" xmlns="" id="{94070D94-FEA2-42E9-B930-AA30AF5C900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</a:rPr>
                <a:t>4</a:t>
              </a:r>
              <a:endParaRPr/>
            </a:p>
          </p:txBody>
        </p:sp>
      </p:grpSp>
      <p:sp>
        <p:nvSpPr>
          <p:cNvPr id="17" name="Google Shape;4587;p21">
            <a:extLst>
              <a:ext uri="{FF2B5EF4-FFF2-40B4-BE49-F238E27FC236}">
                <a16:creationId xmlns:a16="http://schemas.microsoft.com/office/drawing/2014/main" xmlns="" id="{469BB87F-1AE0-47FA-BA63-39AD2CD55E89}"/>
              </a:ext>
            </a:extLst>
          </p:cNvPr>
          <p:cNvSpPr/>
          <p:nvPr/>
        </p:nvSpPr>
        <p:spPr>
          <a:xfrm>
            <a:off x="998036" y="890266"/>
            <a:ext cx="10964115" cy="173255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đi bao nhiêu ki-lô-mét thì gặp hổ và gấu?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bao nhiêu ki-lô-mét thì gặp ong mật và cáo?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4589;p21">
            <a:extLst>
              <a:ext uri="{FF2B5EF4-FFF2-40B4-BE49-F238E27FC236}">
                <a16:creationId xmlns:a16="http://schemas.microsoft.com/office/drawing/2014/main" xmlns="" id="{62526C09-7037-4A9D-BA3D-56A09A9B94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2651711" y="2053652"/>
            <a:ext cx="7967688" cy="4639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71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29"/>
            <a:ext cx="12161838" cy="69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45" y="-501174"/>
            <a:ext cx="5776869" cy="27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53056" y="582337"/>
            <a:ext cx="6568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GẤU </a:t>
            </a:r>
          </a:p>
          <a:p>
            <a:pPr algn="ctr"/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SÔNG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50" y="2951862"/>
            <a:ext cx="2825097" cy="376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10226" y="5526252"/>
            <a:ext cx="810789" cy="810789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50" y="2962876"/>
            <a:ext cx="1532457" cy="9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1"/>
            <a:ext cx="10639901" cy="3841444"/>
            <a:chOff x="631064" y="1"/>
            <a:chExt cx="10639901" cy="3841444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52123"/>
            <a:stretch/>
          </p:blipFill>
          <p:spPr bwMode="auto">
            <a:xfrm>
              <a:off x="631064" y="1"/>
              <a:ext cx="10639901" cy="3841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>
              <a:cxnSpLocks/>
            </p:cNvCxnSpPr>
            <p:nvPr/>
          </p:nvCxnSpPr>
          <p:spPr>
            <a:xfrm>
              <a:off x="631064" y="1"/>
              <a:ext cx="0" cy="38414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51660" y="3019936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Cŉ đi số ki-lô-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ì gặp hổ và gấu 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5815" y="3758205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28 + 36 = 64 (km)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55054" y="69833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Thứ … wgày … </a:t>
            </a:r>
            <a:r>
              <a:rPr lang="en-US" sz="3800" b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háng … wăm 2022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6919" y="1564927"/>
            <a:ext cx="10287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TǨn:     Đề-xi-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t. Mét. Ki-lô-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t (Ǉ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Ğt 2)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2309329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4.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2295024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1D76A440-0F2B-445F-9203-2075A0A2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43" y="3023513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a)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13" name="Google Shape;4589;p21">
            <a:extLst>
              <a:ext uri="{FF2B5EF4-FFF2-40B4-BE49-F238E27FC236}">
                <a16:creationId xmlns:a16="http://schemas.microsoft.com/office/drawing/2014/main" xmlns="" id="{FE5AD291-6BC1-4AE0-8D42-F0F966EBBB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20816"/>
          <a:stretch/>
        </p:blipFill>
        <p:spPr>
          <a:xfrm>
            <a:off x="0" y="4355795"/>
            <a:ext cx="4142633" cy="2412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639901" cy="5810250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51660" y="833479"/>
            <a:ext cx="1025565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just"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Tí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ζ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Ǉừ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ỗ gặp cua, cŉ đi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số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 ki-lô-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ì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gặp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5815" y="2291269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36 + 46 = 82 (km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3011117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Đáp số: 	a) 64 km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1D76A440-0F2B-445F-9203-2075A0A2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03" y="833479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13" name="Google Shape;4589;p21">
            <a:extLst>
              <a:ext uri="{FF2B5EF4-FFF2-40B4-BE49-F238E27FC236}">
                <a16:creationId xmlns:a16="http://schemas.microsoft.com/office/drawing/2014/main" xmlns="" id="{FE5AD291-6BC1-4AE0-8D42-F0F966EBBBC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20816"/>
          <a:stretch/>
        </p:blipFill>
        <p:spPr>
          <a:xfrm>
            <a:off x="0" y="4355795"/>
            <a:ext cx="4142633" cy="2412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9996B418-26C5-49F3-BBDF-69369D7D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43" y="1556431"/>
            <a:ext cx="96110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algn="just">
              <a:spcAft>
                <a:spcPts val="750"/>
              </a:spcAft>
              <a:defRPr/>
            </a:pP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Ϊ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g jật và cáo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9FD71502-1D76-4554-BADC-E983EE445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108" y="3749059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	b) 82 ki-lô-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Ε˛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t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5EBD6E2-25DC-4772-B0EA-F2A12E87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4" y="2263914"/>
            <a:ext cx="7955869" cy="1804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Vận dụng và củng cố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7"/>
            <a:ext cx="12161838" cy="68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4" y="-594925"/>
            <a:ext cx="4806289" cy="33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2581" y="993712"/>
            <a:ext cx="4155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dm/</a:t>
            </a:r>
            <a:r>
              <a:rPr lang="en-US" sz="6600">
                <a:solidFill>
                  <a:srgbClr val="C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dm</a:t>
            </a:r>
            <a:endParaRPr lang="en-US" sz="6600" dirty="0">
              <a:solidFill>
                <a:srgbClr val="C0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3" y="3116875"/>
            <a:ext cx="8654731" cy="4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25625" y="4239790"/>
            <a:ext cx="5979570" cy="189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52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Đề-xi-mét viết tắt là gì?</a:t>
            </a:r>
            <a:endParaRPr lang="en-US" sz="5852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36" y="2733073"/>
            <a:ext cx="3357174" cy="44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37" y="2714636"/>
            <a:ext cx="6334290" cy="55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0"/>
            <a:ext cx="12136500" cy="67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89" y="5488560"/>
            <a:ext cx="1525862" cy="11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17" y="5350739"/>
            <a:ext cx="1563580" cy="11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54" y="4772909"/>
            <a:ext cx="1540874" cy="11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90" y="3351901"/>
            <a:ext cx="1549138" cy="11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95" y="2383200"/>
            <a:ext cx="1500191" cy="11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74218" y="-523596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24981" y="-764167"/>
            <a:ext cx="2225994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80" y="5403623"/>
            <a:ext cx="922000" cy="12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60449" y="-746931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05805" y="-358292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7"/>
            <a:ext cx="12161838" cy="68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4" y="-594925"/>
            <a:ext cx="4806289" cy="33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5992" y="1165162"/>
            <a:ext cx="415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3" y="3116875"/>
            <a:ext cx="8654731" cy="4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47962" y="4551316"/>
            <a:ext cx="5979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 = … dm</a:t>
            </a:r>
            <a:endParaRPr lang="en-US" sz="7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36" y="2733073"/>
            <a:ext cx="3357174" cy="44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16" y="30876"/>
            <a:ext cx="2271725" cy="9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0"/>
            <a:ext cx="12136500" cy="67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89" y="5488560"/>
            <a:ext cx="1525862" cy="11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17" y="5350739"/>
            <a:ext cx="1563580" cy="11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54" y="4772909"/>
            <a:ext cx="1540874" cy="11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90" y="3351901"/>
            <a:ext cx="1549138" cy="11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95" y="2383200"/>
            <a:ext cx="1500191" cy="11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74218" y="-523596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24982" y="-760913"/>
            <a:ext cx="2225994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20" y="4707747"/>
            <a:ext cx="922000" cy="12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60449" y="-746931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05805" y="-358292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16E-6 -0.00741 L 0.03837 -0.04213 C 0.04646 -0.04977 0.05834 -0.05394 0.071 -0.05394 C 0.08536 -0.05394 0.09685 -0.04977 0.10481 -0.04213 L 0.14332 -0.00741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7"/>
            <a:ext cx="12161838" cy="68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4" y="-594925"/>
            <a:ext cx="4806289" cy="33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3641" y="1176259"/>
            <a:ext cx="415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3" y="3116875"/>
            <a:ext cx="8654731" cy="45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45673" y="4696990"/>
            <a:ext cx="5979570" cy="99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52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cm = … m</a:t>
            </a:r>
            <a:endParaRPr lang="en-US" sz="5852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36" y="2733073"/>
            <a:ext cx="3357174" cy="443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16" y="30876"/>
            <a:ext cx="2271725" cy="9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0"/>
            <a:ext cx="12136500" cy="67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89" y="5488560"/>
            <a:ext cx="1525862" cy="11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17" y="5350739"/>
            <a:ext cx="1563580" cy="11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54" y="4772909"/>
            <a:ext cx="1540874" cy="11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90" y="3351901"/>
            <a:ext cx="1549138" cy="11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95" y="2383200"/>
            <a:ext cx="1500191" cy="11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074218" y="-523596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24982" y="-760913"/>
            <a:ext cx="2225994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07" y="4608119"/>
            <a:ext cx="922000" cy="122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260449" y="-746931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05805" y="-358292"/>
            <a:ext cx="2061392" cy="31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2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696E-6 -4.07407E-6 C 0.0124 -0.01319 0.02494 -0.04722 0.03799 -0.05879 C 0.04556 -0.06643 0.05496 -0.08773 0.06697 -0.09282 C 0.07884 -0.09791 0.10104 -0.09699 0.10887 -0.08935 C 0.12166 -0.07754 0.12075 -0.08819 0.13393 -0.07638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6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865</Words>
  <Application>Microsoft Office PowerPoint</Application>
  <PresentationFormat>Custom</PresentationFormat>
  <Paragraphs>137</Paragraphs>
  <Slides>33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RocknRoll One</vt:lpstr>
      <vt:lpstr>Annie Use Your Telescope</vt:lpstr>
      <vt:lpstr>HP001 5 hàng</vt:lpstr>
      <vt:lpstr>Arial</vt:lpstr>
      <vt:lpstr>Anaheim</vt:lpstr>
      <vt:lpstr>Barlow Condensed</vt:lpstr>
      <vt:lpstr>Exo</vt:lpstr>
      <vt:lpstr>Calibri</vt:lpstr>
      <vt:lpstr>HP001 4H</vt:lpstr>
      <vt:lpstr>Barriecito</vt:lpstr>
      <vt:lpstr>Lato</vt:lpstr>
      <vt:lpstr>Times New Roman</vt:lpstr>
      <vt:lpstr>HP001 4 hàng</vt:lpstr>
      <vt:lpstr>Boogaloo</vt:lpstr>
      <vt:lpstr>Open Sans</vt:lpstr>
      <vt:lpstr>Arial-Rounded</vt:lpstr>
      <vt:lpstr>Dekko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11:  ĐỘ DÀI VÀ ĐƠN VỊ ĐO ĐỘ DÀI    TIỀN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và củng cố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Windows 7</cp:lastModifiedBy>
  <cp:revision>119</cp:revision>
  <dcterms:modified xsi:type="dcterms:W3CDTF">2023-03-19T02:44:07Z</dcterms:modified>
</cp:coreProperties>
</file>