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1"/>
  </p:notesMasterIdLst>
  <p:sldIdLst>
    <p:sldId id="257" r:id="rId2"/>
    <p:sldId id="345" r:id="rId3"/>
    <p:sldId id="266" r:id="rId4"/>
    <p:sldId id="268" r:id="rId5"/>
    <p:sldId id="278" r:id="rId6"/>
    <p:sldId id="270" r:id="rId7"/>
    <p:sldId id="347" r:id="rId8"/>
    <p:sldId id="256" r:id="rId9"/>
    <p:sldId id="351" r:id="rId10"/>
    <p:sldId id="258" r:id="rId11"/>
    <p:sldId id="259" r:id="rId12"/>
    <p:sldId id="340" r:id="rId13"/>
    <p:sldId id="339" r:id="rId14"/>
    <p:sldId id="348" r:id="rId15"/>
    <p:sldId id="322" r:id="rId16"/>
    <p:sldId id="341" r:id="rId17"/>
    <p:sldId id="350" r:id="rId18"/>
    <p:sldId id="312" r:id="rId19"/>
    <p:sldId id="260" r:id="rId20"/>
    <p:sldId id="343" r:id="rId21"/>
    <p:sldId id="313" r:id="rId22"/>
    <p:sldId id="344" r:id="rId23"/>
    <p:sldId id="262" r:id="rId24"/>
    <p:sldId id="335" r:id="rId25"/>
    <p:sldId id="328" r:id="rId26"/>
    <p:sldId id="349" r:id="rId27"/>
    <p:sldId id="310" r:id="rId28"/>
    <p:sldId id="330" r:id="rId29"/>
    <p:sldId id="263" r:id="rId30"/>
  </p:sldIdLst>
  <p:sldSz cx="12161838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Barlow Condensed" panose="020B0604020202020204" charset="-93"/>
      <p:regular r:id="rId36"/>
      <p:bold r:id="rId37"/>
      <p:italic r:id="rId38"/>
      <p:boldItalic r:id="rId39"/>
    </p:embeddedFont>
    <p:embeddedFont>
      <p:font typeface="HP001 4H" panose="020B0603050302020204" pitchFamily="34" charset="-93"/>
      <p:regular r:id="rId40"/>
      <p:bold r:id="rId41"/>
    </p:embeddedFont>
    <p:embeddedFont>
      <p:font typeface="Exo" panose="020B0604020202020204" charset="-93"/>
      <p:regular r:id="rId42"/>
      <p:bold r:id="rId43"/>
      <p:italic r:id="rId44"/>
      <p:boldItalic r:id="rId45"/>
    </p:embeddedFont>
    <p:embeddedFont>
      <p:font typeface="Annie Use Your Telescope" panose="020B0604020202020204" charset="0"/>
      <p:regular r:id="rId46"/>
    </p:embeddedFont>
    <p:embeddedFont>
      <p:font typeface="HP001 5 hàng" panose="020B0603050302020204" pitchFamily="34" charset="-93"/>
      <p:regular r:id="rId47"/>
      <p:bold r:id="rId48"/>
    </p:embeddedFont>
    <p:embeddedFont>
      <p:font typeface="Lato" panose="020F0502020204030203" pitchFamily="34" charset="0"/>
      <p:regular r:id="rId49"/>
      <p:bold r:id="rId50"/>
    </p:embeddedFont>
    <p:embeddedFont>
      <p:font typeface="Anaheim" panose="020B0604020202020204" charset="0"/>
      <p:regular r:id="rId51"/>
    </p:embeddedFont>
    <p:embeddedFont>
      <p:font typeface="Arial-Rounded" panose="020B0500000000000000" charset="-93"/>
      <p:regular r:id="rId52"/>
    </p:embeddedFont>
    <p:embeddedFont>
      <p:font typeface="Open Sans" panose="020B0606030504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0" d="100"/>
          <a:sy n="60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00465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1934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55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1417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6643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9392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6382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72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A91F60-58A8-4D79-91FB-B1A592C072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4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808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6001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672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926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4599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973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3342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23.xml"/><Relationship Id="rId4" Type="http://schemas.openxmlformats.org/officeDocument/2006/relationships/slide" Target="../slides/slide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6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9.xml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openxmlformats.org/officeDocument/2006/relationships/image" Target="../media/image34.jp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8.xml"/><Relationship Id="rId9" Type="http://schemas.microsoft.com/office/2007/relationships/hdphoto" Target="../media/hdphoto5.wdp"/><Relationship Id="rId1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openxmlformats.org/officeDocument/2006/relationships/audio" Target="../media/audio8.wav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audio" Target="../media/audio10.wav"/><Relationship Id="rId15" Type="http://schemas.openxmlformats.org/officeDocument/2006/relationships/image" Target="../media/image40.gif"/><Relationship Id="rId10" Type="http://schemas.microsoft.com/office/2007/relationships/hdphoto" Target="../media/hdphoto7.wdp"/><Relationship Id="rId4" Type="http://schemas.openxmlformats.org/officeDocument/2006/relationships/audio" Target="../media/audio9.wav"/><Relationship Id="rId9" Type="http://schemas.openxmlformats.org/officeDocument/2006/relationships/image" Target="../media/image43.png"/><Relationship Id="rId14" Type="http://schemas.openxmlformats.org/officeDocument/2006/relationships/slide" Target="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8.wdp"/><Relationship Id="rId3" Type="http://schemas.openxmlformats.org/officeDocument/2006/relationships/audio" Target="../media/audio8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0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microsoft.com/office/2007/relationships/hdphoto" Target="../media/hdphoto7.wdp"/><Relationship Id="rId5" Type="http://schemas.openxmlformats.org/officeDocument/2006/relationships/audio" Target="../media/audio9.wav"/><Relationship Id="rId15" Type="http://schemas.openxmlformats.org/officeDocument/2006/relationships/slide" Target="slide25.xml"/><Relationship Id="rId10" Type="http://schemas.openxmlformats.org/officeDocument/2006/relationships/image" Target="../media/image43.png"/><Relationship Id="rId4" Type="http://schemas.openxmlformats.org/officeDocument/2006/relationships/audio" Target="../media/audio10.wav"/><Relationship Id="rId9" Type="http://schemas.openxmlformats.org/officeDocument/2006/relationships/image" Target="../media/image38.png"/><Relationship Id="rId1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3" Type="http://schemas.openxmlformats.org/officeDocument/2006/relationships/audio" Target="../media/audio8.wav"/><Relationship Id="rId7" Type="http://schemas.openxmlformats.org/officeDocument/2006/relationships/image" Target="../media/image42.png"/><Relationship Id="rId12" Type="http://schemas.microsoft.com/office/2007/relationships/hdphoto" Target="../media/hdphoto8.wdp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audio" Target="../media/audio9.wav"/><Relationship Id="rId15" Type="http://schemas.openxmlformats.org/officeDocument/2006/relationships/image" Target="../media/image40.gif"/><Relationship Id="rId10" Type="http://schemas.microsoft.com/office/2007/relationships/hdphoto" Target="../media/hdphoto7.wdp"/><Relationship Id="rId4" Type="http://schemas.openxmlformats.org/officeDocument/2006/relationships/audio" Target="../media/audio10.wav"/><Relationship Id="rId9" Type="http://schemas.openxmlformats.org/officeDocument/2006/relationships/image" Target="../media/image43.png"/><Relationship Id="rId14" Type="http://schemas.openxmlformats.org/officeDocument/2006/relationships/slide" Target="slide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4.jp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4.jpg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969766"/>
            <a:ext cx="6468433" cy="3234215"/>
          </a:xfrm>
          <a:prstGeom prst="rect">
            <a:avLst/>
          </a:prstGeom>
        </p:spPr>
      </p:pic>
      <p:sp>
        <p:nvSpPr>
          <p:cNvPr id="3" name="Google Shape;1613;p39">
            <a:extLst>
              <a:ext uri="{FF2B5EF4-FFF2-40B4-BE49-F238E27FC236}">
                <a16:creationId xmlns:a16="http://schemas.microsoft.com/office/drawing/2014/main" xmlns="" id="{00015BE9-6172-4EAE-A50C-4108587E7C92}"/>
              </a:ext>
            </a:extLst>
          </p:cNvPr>
          <p:cNvSpPr txBox="1">
            <a:spLocks/>
          </p:cNvSpPr>
          <p:nvPr/>
        </p:nvSpPr>
        <p:spPr>
          <a:xfrm>
            <a:off x="1535978" y="4495380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ĐỀ-XI-MÉT. MÉT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4354;p3">
            <a:extLst>
              <a:ext uri="{FF2B5EF4-FFF2-40B4-BE49-F238E27FC236}">
                <a16:creationId xmlns:a16="http://schemas.microsoft.com/office/drawing/2014/main" xmlns="" id="{A6941D89-3C8C-48CF-B451-5686BF5DB5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575" t="-639" r="13044" b="85273"/>
          <a:stretch/>
        </p:blipFill>
        <p:spPr>
          <a:xfrm>
            <a:off x="1439588" y="1439059"/>
            <a:ext cx="5828952" cy="95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xmlns="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299" y="179881"/>
            <a:ext cx="1474755" cy="737377"/>
          </a:xfrm>
          <a:prstGeom prst="rect">
            <a:avLst/>
          </a:prstGeom>
        </p:spPr>
      </p:pic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xmlns="" id="{169FF729-56A2-4BC1-BEDC-BE0784FAA70B}"/>
              </a:ext>
            </a:extLst>
          </p:cNvPr>
          <p:cNvCxnSpPr/>
          <p:nvPr/>
        </p:nvCxnSpPr>
        <p:spPr>
          <a:xfrm>
            <a:off x="1689248" y="185012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4356;p3">
            <a:extLst>
              <a:ext uri="{FF2B5EF4-FFF2-40B4-BE49-F238E27FC236}">
                <a16:creationId xmlns:a16="http://schemas.microsoft.com/office/drawing/2014/main" xmlns="" id="{EF220986-641D-40B7-BCF3-9275264B85B8}"/>
              </a:ext>
            </a:extLst>
          </p:cNvPr>
          <p:cNvCxnSpPr>
            <a:cxnSpLocks/>
          </p:cNvCxnSpPr>
          <p:nvPr/>
        </p:nvCxnSpPr>
        <p:spPr>
          <a:xfrm>
            <a:off x="7227630" y="1728830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71" name="Google Shape;4364;p3">
            <a:extLst>
              <a:ext uri="{FF2B5EF4-FFF2-40B4-BE49-F238E27FC236}">
                <a16:creationId xmlns:a16="http://schemas.microsoft.com/office/drawing/2014/main" xmlns="" id="{CCB8B9D3-B346-47E1-98F6-0BB10998A030}"/>
              </a:ext>
            </a:extLst>
          </p:cNvPr>
          <p:cNvSpPr txBox="1"/>
          <p:nvPr/>
        </p:nvSpPr>
        <p:spPr>
          <a:xfrm>
            <a:off x="1314659" y="4626036"/>
            <a:ext cx="980804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dk1"/>
                </a:solidFill>
                <a:sym typeface="Arial"/>
              </a:rPr>
              <a:t>Bút chì dài bao nhiêu xăng-ti-mét?</a:t>
            </a:r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67362CA-903F-4CF9-887F-BFE36236E7D3}"/>
              </a:ext>
            </a:extLst>
          </p:cNvPr>
          <p:cNvGrpSpPr/>
          <p:nvPr/>
        </p:nvGrpSpPr>
        <p:grpSpPr>
          <a:xfrm>
            <a:off x="935429" y="1966516"/>
            <a:ext cx="9947434" cy="2267943"/>
            <a:chOff x="1954756" y="1157046"/>
            <a:chExt cx="9936719" cy="2267943"/>
          </a:xfrm>
        </p:grpSpPr>
        <p:pic>
          <p:nvPicPr>
            <p:cNvPr id="169" name="Google Shape;4362;p3">
              <a:extLst>
                <a:ext uri="{FF2B5EF4-FFF2-40B4-BE49-F238E27FC236}">
                  <a16:creationId xmlns:a16="http://schemas.microsoft.com/office/drawing/2014/main" xmlns="" id="{F338C502-7C1F-4DB0-9CE8-249D67C0799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39507" r="6293" b="39105"/>
            <a:stretch/>
          </p:blipFill>
          <p:spPr>
            <a:xfrm>
              <a:off x="1954756" y="1157046"/>
              <a:ext cx="9936719" cy="22679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E7B2354-F555-489C-9D31-4D7516501C82}"/>
                </a:ext>
              </a:extLst>
            </p:cNvPr>
            <p:cNvSpPr txBox="1"/>
            <p:nvPr/>
          </p:nvSpPr>
          <p:spPr>
            <a:xfrm>
              <a:off x="2478573" y="2201209"/>
              <a:ext cx="712995" cy="379206"/>
            </a:xfrm>
            <a:prstGeom prst="rect">
              <a:avLst/>
            </a:prstGeom>
            <a:solidFill>
              <a:srgbClr val="E3B77A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0 cm</a:t>
              </a:r>
            </a:p>
          </p:txBody>
        </p:sp>
      </p:grpSp>
      <p:sp>
        <p:nvSpPr>
          <p:cNvPr id="176" name="Google Shape;4364;p3">
            <a:extLst>
              <a:ext uri="{FF2B5EF4-FFF2-40B4-BE49-F238E27FC236}">
                <a16:creationId xmlns:a16="http://schemas.microsoft.com/office/drawing/2014/main" xmlns="" id="{76A43662-3BC1-45CC-81CB-9A2FFC5AAADF}"/>
              </a:ext>
            </a:extLst>
          </p:cNvPr>
          <p:cNvSpPr txBox="1"/>
          <p:nvPr/>
        </p:nvSpPr>
        <p:spPr>
          <a:xfrm>
            <a:off x="1689411" y="448756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Đề-xi-mét</a:t>
            </a:r>
            <a:endParaRPr b="1"/>
          </a:p>
        </p:txBody>
      </p:sp>
      <p:sp>
        <p:nvSpPr>
          <p:cNvPr id="177" name="Google Shape;4364;p3">
            <a:extLst>
              <a:ext uri="{FF2B5EF4-FFF2-40B4-BE49-F238E27FC236}">
                <a16:creationId xmlns:a16="http://schemas.microsoft.com/office/drawing/2014/main" xmlns="" id="{1B6864EC-C1DB-4542-A629-2E3789E9FCE7}"/>
              </a:ext>
            </a:extLst>
          </p:cNvPr>
          <p:cNvSpPr txBox="1"/>
          <p:nvPr/>
        </p:nvSpPr>
        <p:spPr>
          <a:xfrm>
            <a:off x="1314659" y="4626036"/>
            <a:ext cx="8788712" cy="64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dk1"/>
                </a:solidFill>
                <a:sym typeface="Arial"/>
              </a:rPr>
              <a:t>Bút chì dài </a:t>
            </a:r>
            <a:r>
              <a:rPr lang="en-US" sz="3600" i="0" u="none" strike="noStrike" cap="none">
                <a:solidFill>
                  <a:srgbClr val="C00000"/>
                </a:solidFill>
                <a:sym typeface="Arial"/>
              </a:rPr>
              <a:t>10 xăng-ti-mét</a:t>
            </a:r>
            <a:r>
              <a:rPr lang="en-US" sz="3600" i="0" u="none" strike="noStrike" cap="none">
                <a:solidFill>
                  <a:schemeClr val="dk1"/>
                </a:solidFill>
                <a:sym typeface="Arial"/>
              </a:rPr>
              <a:t>.</a:t>
            </a:r>
            <a:endParaRPr sz="2400"/>
          </a:p>
        </p:txBody>
      </p:sp>
      <p:sp>
        <p:nvSpPr>
          <p:cNvPr id="178" name="Google Shape;4364;p3">
            <a:extLst>
              <a:ext uri="{FF2B5EF4-FFF2-40B4-BE49-F238E27FC236}">
                <a16:creationId xmlns:a16="http://schemas.microsoft.com/office/drawing/2014/main" xmlns="" id="{B32C1F92-3BFF-403B-B115-0FBA4314FDB5}"/>
              </a:ext>
            </a:extLst>
          </p:cNvPr>
          <p:cNvSpPr txBox="1"/>
          <p:nvPr/>
        </p:nvSpPr>
        <p:spPr>
          <a:xfrm>
            <a:off x="1314659" y="5617747"/>
            <a:ext cx="8788712" cy="6462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i="0" u="none" strike="noStrike" cap="none">
                <a:solidFill>
                  <a:schemeClr val="dk1"/>
                </a:solidFill>
                <a:sym typeface="Arial"/>
              </a:rPr>
              <a:t>Hoặc có thể nói: Bút chì dài </a:t>
            </a:r>
            <a:r>
              <a:rPr lang="en-US" sz="3600" i="0" u="none" strike="noStrike" cap="none">
                <a:solidFill>
                  <a:srgbClr val="C00000"/>
                </a:solidFill>
                <a:sym typeface="Arial"/>
              </a:rPr>
              <a:t>1 đề-xi-mét.</a:t>
            </a:r>
            <a:endParaRPr sz="24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7" grpId="0" animBg="1"/>
      <p:bldP spid="1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4354;p3">
            <a:extLst>
              <a:ext uri="{FF2B5EF4-FFF2-40B4-BE49-F238E27FC236}">
                <a16:creationId xmlns:a16="http://schemas.microsoft.com/office/drawing/2014/main" xmlns="" id="{A6941D89-3C8C-48CF-B451-5686BF5DB5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575" t="-639" r="13044" b="85273"/>
          <a:stretch/>
        </p:blipFill>
        <p:spPr>
          <a:xfrm>
            <a:off x="1994220" y="981098"/>
            <a:ext cx="5828952" cy="95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xmlns="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xmlns="" id="{169FF729-56A2-4BC1-BEDC-BE0784FAA70B}"/>
              </a:ext>
            </a:extLst>
          </p:cNvPr>
          <p:cNvCxnSpPr/>
          <p:nvPr/>
        </p:nvCxnSpPr>
        <p:spPr>
          <a:xfrm>
            <a:off x="2243880" y="1392164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4356;p3">
            <a:extLst>
              <a:ext uri="{FF2B5EF4-FFF2-40B4-BE49-F238E27FC236}">
                <a16:creationId xmlns:a16="http://schemas.microsoft.com/office/drawing/2014/main" xmlns="" id="{EF220986-641D-40B7-BCF3-9275264B85B8}"/>
              </a:ext>
            </a:extLst>
          </p:cNvPr>
          <p:cNvCxnSpPr>
            <a:cxnSpLocks/>
          </p:cNvCxnSpPr>
          <p:nvPr/>
        </p:nvCxnSpPr>
        <p:spPr>
          <a:xfrm>
            <a:off x="7763212" y="1270869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164" name="Google Shape;4357;p3">
            <a:extLst>
              <a:ext uri="{FF2B5EF4-FFF2-40B4-BE49-F238E27FC236}">
                <a16:creationId xmlns:a16="http://schemas.microsoft.com/office/drawing/2014/main" xmlns="" id="{CCDEDD70-AC06-4B29-AD24-08F9F17AB331}"/>
              </a:ext>
            </a:extLst>
          </p:cNvPr>
          <p:cNvGrpSpPr/>
          <p:nvPr/>
        </p:nvGrpSpPr>
        <p:grpSpPr>
          <a:xfrm>
            <a:off x="4908696" y="3450158"/>
            <a:ext cx="2843829" cy="3407842"/>
            <a:chOff x="-51731" y="3174450"/>
            <a:chExt cx="2843829" cy="3407842"/>
          </a:xfrm>
        </p:grpSpPr>
        <p:pic>
          <p:nvPicPr>
            <p:cNvPr id="165" name="Google Shape;4358;p3">
              <a:extLst>
                <a:ext uri="{FF2B5EF4-FFF2-40B4-BE49-F238E27FC236}">
                  <a16:creationId xmlns:a16="http://schemas.microsoft.com/office/drawing/2014/main" xmlns="" id="{904A60E5-A34E-449E-9995-1EB9C980929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Google Shape;4359;p3">
              <a:extLst>
                <a:ext uri="{FF2B5EF4-FFF2-40B4-BE49-F238E27FC236}">
                  <a16:creationId xmlns:a16="http://schemas.microsoft.com/office/drawing/2014/main" xmlns="" id="{E9BAF856-F6D7-4923-B597-A47F98263574}"/>
                </a:ext>
              </a:extLst>
            </p:cNvPr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67" name="Google Shape;4360;p3">
                <a:extLst>
                  <a:ext uri="{FF2B5EF4-FFF2-40B4-BE49-F238E27FC236}">
                    <a16:creationId xmlns:a16="http://schemas.microsoft.com/office/drawing/2014/main" xmlns="" id="{03FE1CFE-58A6-45FC-B37A-1DA51FF31B0B}"/>
                  </a:ext>
                </a:extLst>
              </p:cNvPr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361;p3">
                <a:extLst>
                  <a:ext uri="{FF2B5EF4-FFF2-40B4-BE49-F238E27FC236}">
                    <a16:creationId xmlns:a16="http://schemas.microsoft.com/office/drawing/2014/main" xmlns="" id="{3FFF6772-2DF9-4202-BA54-6C7410C7BB5A}"/>
                  </a:ext>
                </a:extLst>
              </p:cNvPr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 chì dài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đề-xi-mét.</a:t>
                </a:r>
                <a:endParaRPr/>
              </a:p>
            </p:txBody>
          </p:sp>
        </p:grpSp>
      </p:grpSp>
      <p:sp>
        <p:nvSpPr>
          <p:cNvPr id="171" name="Google Shape;4364;p3">
            <a:extLst>
              <a:ext uri="{FF2B5EF4-FFF2-40B4-BE49-F238E27FC236}">
                <a16:creationId xmlns:a16="http://schemas.microsoft.com/office/drawing/2014/main" xmlns="" id="{CCB8B9D3-B346-47E1-98F6-0BB10998A030}"/>
              </a:ext>
            </a:extLst>
          </p:cNvPr>
          <p:cNvSpPr txBox="1"/>
          <p:nvPr/>
        </p:nvSpPr>
        <p:spPr>
          <a:xfrm>
            <a:off x="2069253" y="489617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Đề-xi-mét</a:t>
            </a:r>
            <a:endParaRPr b="1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67362CA-903F-4CF9-887F-BFE36236E7D3}"/>
              </a:ext>
            </a:extLst>
          </p:cNvPr>
          <p:cNvGrpSpPr/>
          <p:nvPr/>
        </p:nvGrpSpPr>
        <p:grpSpPr>
          <a:xfrm>
            <a:off x="1490061" y="1508555"/>
            <a:ext cx="9947434" cy="2267943"/>
            <a:chOff x="1954756" y="1157046"/>
            <a:chExt cx="9936719" cy="2267943"/>
          </a:xfrm>
        </p:grpSpPr>
        <p:pic>
          <p:nvPicPr>
            <p:cNvPr id="169" name="Google Shape;4362;p3">
              <a:extLst>
                <a:ext uri="{FF2B5EF4-FFF2-40B4-BE49-F238E27FC236}">
                  <a16:creationId xmlns:a16="http://schemas.microsoft.com/office/drawing/2014/main" xmlns="" id="{F338C502-7C1F-4DB0-9CE8-249D67C0799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39507" r="6293" b="39105"/>
            <a:stretch/>
          </p:blipFill>
          <p:spPr>
            <a:xfrm>
              <a:off x="1954756" y="1157046"/>
              <a:ext cx="9936719" cy="22679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E7B2354-F555-489C-9D31-4D7516501C82}"/>
                </a:ext>
              </a:extLst>
            </p:cNvPr>
            <p:cNvSpPr txBox="1"/>
            <p:nvPr/>
          </p:nvSpPr>
          <p:spPr>
            <a:xfrm>
              <a:off x="2488320" y="2201209"/>
              <a:ext cx="713046" cy="379206"/>
            </a:xfrm>
            <a:prstGeom prst="rect">
              <a:avLst/>
            </a:prstGeom>
            <a:solidFill>
              <a:srgbClr val="E3B77A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0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960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4354;p3">
            <a:extLst>
              <a:ext uri="{FF2B5EF4-FFF2-40B4-BE49-F238E27FC236}">
                <a16:creationId xmlns:a16="http://schemas.microsoft.com/office/drawing/2014/main" xmlns="" id="{A6941D89-3C8C-48CF-B451-5686BF5DB5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575" t="-639" r="13044" b="85273"/>
          <a:stretch/>
        </p:blipFill>
        <p:spPr>
          <a:xfrm>
            <a:off x="2443925" y="629589"/>
            <a:ext cx="5828952" cy="95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Picture 259">
            <a:extLst>
              <a:ext uri="{FF2B5EF4-FFF2-40B4-BE49-F238E27FC236}">
                <a16:creationId xmlns:a16="http://schemas.microsoft.com/office/drawing/2014/main" xmlns="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xmlns="" id="{169FF729-56A2-4BC1-BEDC-BE0784FAA70B}"/>
              </a:ext>
            </a:extLst>
          </p:cNvPr>
          <p:cNvCxnSpPr/>
          <p:nvPr/>
        </p:nvCxnSpPr>
        <p:spPr>
          <a:xfrm>
            <a:off x="2693585" y="104065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63" name="Google Shape;4356;p3">
            <a:extLst>
              <a:ext uri="{FF2B5EF4-FFF2-40B4-BE49-F238E27FC236}">
                <a16:creationId xmlns:a16="http://schemas.microsoft.com/office/drawing/2014/main" xmlns="" id="{EF220986-641D-40B7-BCF3-9275264B85B8}"/>
              </a:ext>
            </a:extLst>
          </p:cNvPr>
          <p:cNvCxnSpPr>
            <a:cxnSpLocks/>
          </p:cNvCxnSpPr>
          <p:nvPr/>
        </p:nvCxnSpPr>
        <p:spPr>
          <a:xfrm>
            <a:off x="8212917" y="919360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164" name="Google Shape;4357;p3">
            <a:extLst>
              <a:ext uri="{FF2B5EF4-FFF2-40B4-BE49-F238E27FC236}">
                <a16:creationId xmlns:a16="http://schemas.microsoft.com/office/drawing/2014/main" xmlns="" id="{CCDEDD70-AC06-4B29-AD24-08F9F17AB331}"/>
              </a:ext>
            </a:extLst>
          </p:cNvPr>
          <p:cNvGrpSpPr/>
          <p:nvPr/>
        </p:nvGrpSpPr>
        <p:grpSpPr>
          <a:xfrm>
            <a:off x="-117991" y="3174450"/>
            <a:ext cx="2843829" cy="3407842"/>
            <a:chOff x="-51731" y="3174450"/>
            <a:chExt cx="2843829" cy="3407842"/>
          </a:xfrm>
        </p:grpSpPr>
        <p:pic>
          <p:nvPicPr>
            <p:cNvPr id="165" name="Google Shape;4358;p3">
              <a:extLst>
                <a:ext uri="{FF2B5EF4-FFF2-40B4-BE49-F238E27FC236}">
                  <a16:creationId xmlns:a16="http://schemas.microsoft.com/office/drawing/2014/main" xmlns="" id="{904A60E5-A34E-449E-9995-1EB9C980929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4865" b="-1"/>
            <a:stretch/>
          </p:blipFill>
          <p:spPr>
            <a:xfrm>
              <a:off x="0" y="4811478"/>
              <a:ext cx="2183141" cy="17708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" name="Google Shape;4359;p3">
              <a:extLst>
                <a:ext uri="{FF2B5EF4-FFF2-40B4-BE49-F238E27FC236}">
                  <a16:creationId xmlns:a16="http://schemas.microsoft.com/office/drawing/2014/main" xmlns="" id="{E9BAF856-F6D7-4923-B597-A47F98263574}"/>
                </a:ext>
              </a:extLst>
            </p:cNvPr>
            <p:cNvGrpSpPr/>
            <p:nvPr/>
          </p:nvGrpSpPr>
          <p:grpSpPr>
            <a:xfrm>
              <a:off x="-51731" y="3174450"/>
              <a:ext cx="2843829" cy="1405907"/>
              <a:chOff x="3782384" y="4674590"/>
              <a:chExt cx="2843829" cy="1405907"/>
            </a:xfrm>
          </p:grpSpPr>
          <p:sp>
            <p:nvSpPr>
              <p:cNvPr id="167" name="Google Shape;4360;p3">
                <a:extLst>
                  <a:ext uri="{FF2B5EF4-FFF2-40B4-BE49-F238E27FC236}">
                    <a16:creationId xmlns:a16="http://schemas.microsoft.com/office/drawing/2014/main" xmlns="" id="{03FE1CFE-58A6-45FC-B37A-1DA51FF31B0B}"/>
                  </a:ext>
                </a:extLst>
              </p:cNvPr>
              <p:cNvSpPr/>
              <p:nvPr/>
            </p:nvSpPr>
            <p:spPr>
              <a:xfrm>
                <a:off x="3900325" y="4674590"/>
                <a:ext cx="2519008" cy="1405907"/>
              </a:xfrm>
              <a:prstGeom prst="wedgeEllipseCallout">
                <a:avLst>
                  <a:gd name="adj1" fmla="val -2683"/>
                  <a:gd name="adj2" fmla="val 64049"/>
                </a:avLst>
              </a:pr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361;p3">
                <a:extLst>
                  <a:ext uri="{FF2B5EF4-FFF2-40B4-BE49-F238E27FC236}">
                    <a16:creationId xmlns:a16="http://schemas.microsoft.com/office/drawing/2014/main" xmlns="" id="{3FFF6772-2DF9-4202-BA54-6C7410C7BB5A}"/>
                  </a:ext>
                </a:extLst>
              </p:cNvPr>
              <p:cNvSpPr/>
              <p:nvPr/>
            </p:nvSpPr>
            <p:spPr>
              <a:xfrm>
                <a:off x="3782384" y="4934892"/>
                <a:ext cx="2843829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Bút chì dài 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 đề-xi-mét.</a:t>
                </a:r>
                <a:endParaRPr/>
              </a:p>
            </p:txBody>
          </p:sp>
        </p:grpSp>
      </p:grpSp>
      <p:sp>
        <p:nvSpPr>
          <p:cNvPr id="171" name="Google Shape;4364;p3">
            <a:extLst>
              <a:ext uri="{FF2B5EF4-FFF2-40B4-BE49-F238E27FC236}">
                <a16:creationId xmlns:a16="http://schemas.microsoft.com/office/drawing/2014/main" xmlns="" id="{CCB8B9D3-B346-47E1-98F6-0BB10998A030}"/>
              </a:ext>
            </a:extLst>
          </p:cNvPr>
          <p:cNvSpPr txBox="1"/>
          <p:nvPr/>
        </p:nvSpPr>
        <p:spPr>
          <a:xfrm>
            <a:off x="2518958" y="138108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Đề-xi-mét</a:t>
            </a:r>
            <a:endParaRPr b="1"/>
          </a:p>
        </p:txBody>
      </p:sp>
      <p:grpSp>
        <p:nvGrpSpPr>
          <p:cNvPr id="172" name="Google Shape;4365;p3">
            <a:extLst>
              <a:ext uri="{FF2B5EF4-FFF2-40B4-BE49-F238E27FC236}">
                <a16:creationId xmlns:a16="http://schemas.microsoft.com/office/drawing/2014/main" xmlns="" id="{F0508B01-E68A-481B-9B70-6F5137A7ED78}"/>
              </a:ext>
            </a:extLst>
          </p:cNvPr>
          <p:cNvGrpSpPr/>
          <p:nvPr/>
        </p:nvGrpSpPr>
        <p:grpSpPr>
          <a:xfrm>
            <a:off x="4714712" y="3877403"/>
            <a:ext cx="6324855" cy="2662825"/>
            <a:chOff x="5336414" y="3085305"/>
            <a:chExt cx="6324855" cy="2662825"/>
          </a:xfrm>
        </p:grpSpPr>
        <p:pic>
          <p:nvPicPr>
            <p:cNvPr id="173" name="Google Shape;4366;p3">
              <a:extLst>
                <a:ext uri="{FF2B5EF4-FFF2-40B4-BE49-F238E27FC236}">
                  <a16:creationId xmlns:a16="http://schemas.microsoft.com/office/drawing/2014/main" xmlns="" id="{3FAE0B5B-E746-4EC7-AEE1-BCC5934D302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4" name="Google Shape;4367;p3">
              <a:extLst>
                <a:ext uri="{FF2B5EF4-FFF2-40B4-BE49-F238E27FC236}">
                  <a16:creationId xmlns:a16="http://schemas.microsoft.com/office/drawing/2014/main" xmlns="" id="{0356BF39-20E9-4E3D-8B14-A7808B056FC7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4368;p3">
              <a:extLst>
                <a:ext uri="{FF2B5EF4-FFF2-40B4-BE49-F238E27FC236}">
                  <a16:creationId xmlns:a16="http://schemas.microsoft.com/office/drawing/2014/main" xmlns="" id="{86CE1BFE-C004-4DAF-9DEB-A6AF40571E66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 </a:t>
              </a:r>
              <a:r>
                <a:rPr lang="en-US" sz="2400"/>
                <a:t>…</a:t>
              </a: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đề-xi-mét.</a:t>
              </a: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67362CA-903F-4CF9-887F-BFE36236E7D3}"/>
              </a:ext>
            </a:extLst>
          </p:cNvPr>
          <p:cNvGrpSpPr/>
          <p:nvPr/>
        </p:nvGrpSpPr>
        <p:grpSpPr>
          <a:xfrm>
            <a:off x="1939766" y="1157046"/>
            <a:ext cx="9947434" cy="2267943"/>
            <a:chOff x="1954756" y="1157046"/>
            <a:chExt cx="9936719" cy="2267943"/>
          </a:xfrm>
        </p:grpSpPr>
        <p:pic>
          <p:nvPicPr>
            <p:cNvPr id="169" name="Google Shape;4362;p3">
              <a:extLst>
                <a:ext uri="{FF2B5EF4-FFF2-40B4-BE49-F238E27FC236}">
                  <a16:creationId xmlns:a16="http://schemas.microsoft.com/office/drawing/2014/main" xmlns="" id="{F338C502-7C1F-4DB0-9CE8-249D67C0799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39507" r="6293" b="39105"/>
            <a:stretch/>
          </p:blipFill>
          <p:spPr>
            <a:xfrm>
              <a:off x="1954756" y="1157046"/>
              <a:ext cx="9936719" cy="22679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E7B2354-F555-489C-9D31-4D7516501C82}"/>
                </a:ext>
              </a:extLst>
            </p:cNvPr>
            <p:cNvSpPr txBox="1"/>
            <p:nvPr/>
          </p:nvSpPr>
          <p:spPr>
            <a:xfrm>
              <a:off x="2538469" y="2201209"/>
              <a:ext cx="632949" cy="379206"/>
            </a:xfrm>
            <a:prstGeom prst="rect">
              <a:avLst/>
            </a:prstGeom>
            <a:solidFill>
              <a:srgbClr val="E3B77A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0cm</a:t>
              </a:r>
            </a:p>
          </p:txBody>
        </p:sp>
      </p:grpSp>
      <p:grpSp>
        <p:nvGrpSpPr>
          <p:cNvPr id="20" name="Google Shape;4365;p3">
            <a:extLst>
              <a:ext uri="{FF2B5EF4-FFF2-40B4-BE49-F238E27FC236}">
                <a16:creationId xmlns:a16="http://schemas.microsoft.com/office/drawing/2014/main" xmlns="" id="{B561613B-F8DC-4D8F-9D21-F3CBFF7A5A53}"/>
              </a:ext>
            </a:extLst>
          </p:cNvPr>
          <p:cNvGrpSpPr/>
          <p:nvPr/>
        </p:nvGrpSpPr>
        <p:grpSpPr>
          <a:xfrm>
            <a:off x="4714712" y="3878026"/>
            <a:ext cx="6324855" cy="2662825"/>
            <a:chOff x="5336414" y="3085305"/>
            <a:chExt cx="6324855" cy="2662825"/>
          </a:xfrm>
        </p:grpSpPr>
        <p:pic>
          <p:nvPicPr>
            <p:cNvPr id="21" name="Google Shape;4366;p3">
              <a:extLst>
                <a:ext uri="{FF2B5EF4-FFF2-40B4-BE49-F238E27FC236}">
                  <a16:creationId xmlns:a16="http://schemas.microsoft.com/office/drawing/2014/main" xmlns="" id="{6B3341AF-371D-4A9A-BCBE-6EA65DF9888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l="5525" t="1739" r="68269" b="64444"/>
            <a:stretch/>
          </p:blipFill>
          <p:spPr>
            <a:xfrm>
              <a:off x="9665330" y="3429000"/>
              <a:ext cx="1995939" cy="23191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4367;p3">
              <a:extLst>
                <a:ext uri="{FF2B5EF4-FFF2-40B4-BE49-F238E27FC236}">
                  <a16:creationId xmlns:a16="http://schemas.microsoft.com/office/drawing/2014/main" xmlns="" id="{8C40E3A8-EFE3-4745-9F58-8DEFB9828457}"/>
                </a:ext>
              </a:extLst>
            </p:cNvPr>
            <p:cNvSpPr/>
            <p:nvPr/>
          </p:nvSpPr>
          <p:spPr>
            <a:xfrm>
              <a:off x="5883964" y="3085305"/>
              <a:ext cx="3887381" cy="1149728"/>
            </a:xfrm>
            <a:prstGeom prst="wedgeEllipseCallout">
              <a:avLst>
                <a:gd name="adj1" fmla="val 55418"/>
                <a:gd name="adj2" fmla="val 47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368;p3">
              <a:extLst>
                <a:ext uri="{FF2B5EF4-FFF2-40B4-BE49-F238E27FC236}">
                  <a16:creationId xmlns:a16="http://schemas.microsoft.com/office/drawing/2014/main" xmlns="" id="{782CCF41-69FA-4B97-97E7-C9DF2F39E8EE}"/>
                </a:ext>
              </a:extLst>
            </p:cNvPr>
            <p:cNvSpPr/>
            <p:nvPr/>
          </p:nvSpPr>
          <p:spPr>
            <a:xfrm>
              <a:off x="5336414" y="3257922"/>
              <a:ext cx="48807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Gang tay mình dài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khoảng </a:t>
              </a:r>
              <a:r>
                <a:rPr lang="en-US" sz="24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 đề-xi-mét</a:t>
              </a:r>
              <a:r>
                <a:rPr lang="en-US"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8355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54;p3">
            <a:extLst>
              <a:ext uri="{FF2B5EF4-FFF2-40B4-BE49-F238E27FC236}">
                <a16:creationId xmlns:a16="http://schemas.microsoft.com/office/drawing/2014/main" xmlns="" id="{3DC327EC-CD1B-44E0-A21B-0E9EF7C34DB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-2575" t="-639" r="13044" b="85273"/>
          <a:stretch/>
        </p:blipFill>
        <p:spPr>
          <a:xfrm>
            <a:off x="2398954" y="852736"/>
            <a:ext cx="6957879" cy="9541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Google Shape;4355;p3">
            <a:extLst>
              <a:ext uri="{FF2B5EF4-FFF2-40B4-BE49-F238E27FC236}">
                <a16:creationId xmlns:a16="http://schemas.microsoft.com/office/drawing/2014/main" xmlns="" id="{4A4885DB-447B-4229-93D9-1D987141E6C1}"/>
              </a:ext>
            </a:extLst>
          </p:cNvPr>
          <p:cNvCxnSpPr/>
          <p:nvPr/>
        </p:nvCxnSpPr>
        <p:spPr>
          <a:xfrm>
            <a:off x="2708575" y="1265505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4356;p3">
            <a:extLst>
              <a:ext uri="{FF2B5EF4-FFF2-40B4-BE49-F238E27FC236}">
                <a16:creationId xmlns:a16="http://schemas.microsoft.com/office/drawing/2014/main" xmlns="" id="{2920DFA7-A491-4BD4-88CE-50F283FAB824}"/>
              </a:ext>
            </a:extLst>
          </p:cNvPr>
          <p:cNvCxnSpPr/>
          <p:nvPr/>
        </p:nvCxnSpPr>
        <p:spPr>
          <a:xfrm>
            <a:off x="9294431" y="1237633"/>
            <a:ext cx="0" cy="782905"/>
          </a:xfrm>
          <a:prstGeom prst="straightConnector1">
            <a:avLst/>
          </a:prstGeom>
          <a:noFill/>
          <a:ln w="38100" cap="flat" cmpd="sng">
            <a:solidFill>
              <a:srgbClr val="ED3D6C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0" name="Google Shape;4362;p3">
            <a:extLst>
              <a:ext uri="{FF2B5EF4-FFF2-40B4-BE49-F238E27FC236}">
                <a16:creationId xmlns:a16="http://schemas.microsoft.com/office/drawing/2014/main" xmlns="" id="{C6D50587-A2CC-4361-BBD3-4712B78FDD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0555" r="38535" b="39999"/>
          <a:stretch/>
        </p:blipFill>
        <p:spPr>
          <a:xfrm>
            <a:off x="1797298" y="1670605"/>
            <a:ext cx="7779828" cy="16051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363;p3">
            <a:extLst>
              <a:ext uri="{FF2B5EF4-FFF2-40B4-BE49-F238E27FC236}">
                <a16:creationId xmlns:a16="http://schemas.microsoft.com/office/drawing/2014/main" xmlns="" id="{F74924E5-9A37-4B7E-8FD1-06B8C0699038}"/>
              </a:ext>
            </a:extLst>
          </p:cNvPr>
          <p:cNvSpPr/>
          <p:nvPr/>
        </p:nvSpPr>
        <p:spPr>
          <a:xfrm>
            <a:off x="2398954" y="3582273"/>
            <a:ext cx="8707196" cy="29414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Đề-xi-mét là một đơn vị đo độ dài.</a:t>
            </a:r>
            <a:endParaRPr sz="2400"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Đề-xi-mét viết là dm.</a:t>
            </a:r>
            <a:endParaRPr sz="2400"/>
          </a:p>
          <a:p>
            <a:pPr marL="674688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dm = 10 cm; 10 cm = 1dm.</a:t>
            </a:r>
            <a:endParaRPr sz="2400"/>
          </a:p>
        </p:txBody>
      </p:sp>
      <p:sp>
        <p:nvSpPr>
          <p:cNvPr id="12" name="Google Shape;4364;p3">
            <a:extLst>
              <a:ext uri="{FF2B5EF4-FFF2-40B4-BE49-F238E27FC236}">
                <a16:creationId xmlns:a16="http://schemas.microsoft.com/office/drawing/2014/main" xmlns="" id="{4749992E-7BB9-419D-AACA-B0632CC81860}"/>
              </a:ext>
            </a:extLst>
          </p:cNvPr>
          <p:cNvSpPr txBox="1"/>
          <p:nvPr/>
        </p:nvSpPr>
        <p:spPr>
          <a:xfrm>
            <a:off x="2398954" y="186283"/>
            <a:ext cx="516756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a) Đề - xi - mét</a:t>
            </a:r>
            <a:endParaRPr sz="2000" b="1"/>
          </a:p>
        </p:txBody>
      </p:sp>
    </p:spTree>
    <p:extLst>
      <p:ext uri="{BB962C8B-B14F-4D97-AF65-F5344CB8AC3E}">
        <p14:creationId xmlns:p14="http://schemas.microsoft.com/office/powerpoint/2010/main" val="156745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dm</a:t>
            </a:r>
            <a:endParaRPr lang="en-US" sz="880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33A983A-13BD-4003-925C-AC9CB561ED5F}"/>
              </a:ext>
            </a:extLst>
          </p:cNvPr>
          <p:cNvGrpSpPr/>
          <p:nvPr/>
        </p:nvGrpSpPr>
        <p:grpSpPr>
          <a:xfrm>
            <a:off x="1296411" y="707581"/>
            <a:ext cx="9599177" cy="3693459"/>
            <a:chOff x="1296411" y="707581"/>
            <a:chExt cx="9599177" cy="3693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3CCEBF3-45A7-4B3F-BC8D-FBC8F4625BE9}"/>
                </a:ext>
              </a:extLst>
            </p:cNvPr>
            <p:cNvGrpSpPr/>
            <p:nvPr/>
          </p:nvGrpSpPr>
          <p:grpSpPr>
            <a:xfrm>
              <a:off x="1296411" y="707581"/>
              <a:ext cx="9599177" cy="3693459"/>
              <a:chOff x="1296411" y="707581"/>
              <a:chExt cx="9599177" cy="3693459"/>
            </a:xfrm>
          </p:grpSpPr>
          <p:pic>
            <p:nvPicPr>
              <p:cNvPr id="20" name="Google Shape;4373;p4">
                <a:extLst>
                  <a:ext uri="{FF2B5EF4-FFF2-40B4-BE49-F238E27FC236}">
                    <a16:creationId xmlns:a16="http://schemas.microsoft.com/office/drawing/2014/main" xmlns="" id="{9BC7EEB3-55B3-4B28-BE8F-868A3B9E468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b="46143"/>
              <a:stretch/>
            </p:blipFill>
            <p:spPr>
              <a:xfrm>
                <a:off x="1296411" y="707581"/>
                <a:ext cx="9599177" cy="36934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Speech Bubble: Oval 1">
                <a:extLst>
                  <a:ext uri="{FF2B5EF4-FFF2-40B4-BE49-F238E27FC236}">
                    <a16:creationId xmlns:a16="http://schemas.microsoft.com/office/drawing/2014/main" xmlns="" id="{CF1C3D2B-E8DA-4C56-BF0E-3639747EB0DA}"/>
                  </a:ext>
                </a:extLst>
              </p:cNvPr>
              <p:cNvSpPr/>
              <p:nvPr/>
            </p:nvSpPr>
            <p:spPr>
              <a:xfrm>
                <a:off x="7105337" y="1199214"/>
                <a:ext cx="1843789" cy="1057534"/>
              </a:xfrm>
              <a:prstGeom prst="wedgeEllipseCallout">
                <a:avLst>
                  <a:gd name="adj1" fmla="val 27135"/>
                  <a:gd name="adj2" fmla="val 65335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Speech Bubble: Oval 22">
                <a:extLst>
                  <a:ext uri="{FF2B5EF4-FFF2-40B4-BE49-F238E27FC236}">
                    <a16:creationId xmlns:a16="http://schemas.microsoft.com/office/drawing/2014/main" xmlns="" id="{FF42E0CB-9468-4A95-9DB0-B047C436F378}"/>
                  </a:ext>
                </a:extLst>
              </p:cNvPr>
              <p:cNvSpPr/>
              <p:nvPr/>
            </p:nvSpPr>
            <p:spPr>
              <a:xfrm>
                <a:off x="2638880" y="989691"/>
                <a:ext cx="2862511" cy="1267055"/>
              </a:xfrm>
              <a:prstGeom prst="wedgeEllipseCallout">
                <a:avLst>
                  <a:gd name="adj1" fmla="val 40750"/>
                  <a:gd name="adj2" fmla="val 47589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Google Shape;4364;p3">
              <a:extLst>
                <a:ext uri="{FF2B5EF4-FFF2-40B4-BE49-F238E27FC236}">
                  <a16:creationId xmlns:a16="http://schemas.microsoft.com/office/drawing/2014/main" xmlns="" id="{5FCBA850-A88F-41E7-A239-B2A9C9D2B03D}"/>
                </a:ext>
              </a:extLst>
            </p:cNvPr>
            <p:cNvSpPr txBox="1"/>
            <p:nvPr/>
          </p:nvSpPr>
          <p:spPr>
            <a:xfrm>
              <a:off x="2909665" y="1169356"/>
              <a:ext cx="2320940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Sải tay mình dài … mét.</a:t>
              </a:r>
              <a:endParaRPr sz="2000"/>
            </a:p>
          </p:txBody>
        </p:sp>
        <p:sp>
          <p:nvSpPr>
            <p:cNvPr id="26" name="Google Shape;4364;p3">
              <a:extLst>
                <a:ext uri="{FF2B5EF4-FFF2-40B4-BE49-F238E27FC236}">
                  <a16:creationId xmlns:a16="http://schemas.microsoft.com/office/drawing/2014/main" xmlns="" id="{8414474B-356D-4CBA-89C8-7DD023C5A5D4}"/>
                </a:ext>
              </a:extLst>
            </p:cNvPr>
            <p:cNvSpPr txBox="1"/>
            <p:nvPr/>
          </p:nvSpPr>
          <p:spPr>
            <a:xfrm>
              <a:off x="6880484" y="1321781"/>
              <a:ext cx="232094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Thước dài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… mét.</a:t>
              </a:r>
              <a:endParaRPr sz="1800"/>
            </a:p>
          </p:txBody>
        </p:sp>
      </p:grpSp>
      <p:pic>
        <p:nvPicPr>
          <p:cNvPr id="260" name="Picture 259">
            <a:extLst>
              <a:ext uri="{FF2B5EF4-FFF2-40B4-BE49-F238E27FC236}">
                <a16:creationId xmlns:a16="http://schemas.microsoft.com/office/drawing/2014/main" xmlns="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171" name="Google Shape;4364;p3">
            <a:extLst>
              <a:ext uri="{FF2B5EF4-FFF2-40B4-BE49-F238E27FC236}">
                <a16:creationId xmlns:a16="http://schemas.microsoft.com/office/drawing/2014/main" xmlns="" id="{CCB8B9D3-B346-47E1-98F6-0BB10998A030}"/>
              </a:ext>
            </a:extLst>
          </p:cNvPr>
          <p:cNvSpPr txBox="1"/>
          <p:nvPr/>
        </p:nvSpPr>
        <p:spPr>
          <a:xfrm>
            <a:off x="2518958" y="138108"/>
            <a:ext cx="439150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b) Mét</a:t>
            </a:r>
            <a:endParaRPr b="1"/>
          </a:p>
        </p:txBody>
      </p:sp>
      <p:sp>
        <p:nvSpPr>
          <p:cNvPr id="21" name="Google Shape;4375;p4">
            <a:extLst>
              <a:ext uri="{FF2B5EF4-FFF2-40B4-BE49-F238E27FC236}">
                <a16:creationId xmlns:a16="http://schemas.microsoft.com/office/drawing/2014/main" xmlns="" id="{68E2C4AD-AE7E-4A5C-8C0D-B4C0B9D84140}"/>
              </a:ext>
            </a:extLst>
          </p:cNvPr>
          <p:cNvSpPr/>
          <p:nvPr/>
        </p:nvSpPr>
        <p:spPr>
          <a:xfrm>
            <a:off x="1296411" y="4249718"/>
            <a:ext cx="9599177" cy="214429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71CFE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là một đơn vị đo độ dài.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Mét viết là </a:t>
            </a: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17500" marR="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 m = 10 dm; 1 m = 100 cm; 10 dm = 1 m; 100 cm = 1m </a:t>
            </a:r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0848436-DC02-4F07-86AD-6514302223B8}"/>
              </a:ext>
            </a:extLst>
          </p:cNvPr>
          <p:cNvGrpSpPr/>
          <p:nvPr/>
        </p:nvGrpSpPr>
        <p:grpSpPr>
          <a:xfrm>
            <a:off x="6882982" y="1200944"/>
            <a:ext cx="2320940" cy="1057534"/>
            <a:chOff x="7032884" y="1351614"/>
            <a:chExt cx="2320940" cy="1057534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xmlns="" id="{2091ECE1-3DE5-48A8-B0B3-683BC8C13ACF}"/>
                </a:ext>
              </a:extLst>
            </p:cNvPr>
            <p:cNvSpPr/>
            <p:nvPr/>
          </p:nvSpPr>
          <p:spPr>
            <a:xfrm>
              <a:off x="7257737" y="1351614"/>
              <a:ext cx="1843789" cy="1057534"/>
            </a:xfrm>
            <a:prstGeom prst="wedgeEllipseCallout">
              <a:avLst>
                <a:gd name="adj1" fmla="val 27135"/>
                <a:gd name="adj2" fmla="val 6533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Google Shape;4364;p3">
              <a:extLst>
                <a:ext uri="{FF2B5EF4-FFF2-40B4-BE49-F238E27FC236}">
                  <a16:creationId xmlns:a16="http://schemas.microsoft.com/office/drawing/2014/main" xmlns="" id="{D419E539-8AA3-4968-A4F6-F9A553BB228D}"/>
                </a:ext>
              </a:extLst>
            </p:cNvPr>
            <p:cNvSpPr txBox="1"/>
            <p:nvPr/>
          </p:nvSpPr>
          <p:spPr>
            <a:xfrm>
              <a:off x="7032884" y="1474181"/>
              <a:ext cx="232094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Thước dài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 mét</a:t>
              </a:r>
              <a:r>
                <a:rPr lang="en-US" sz="24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8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4CAE6C2-2BA4-4590-9CD5-24E23D1195EA}"/>
              </a:ext>
            </a:extLst>
          </p:cNvPr>
          <p:cNvGrpSpPr/>
          <p:nvPr/>
        </p:nvGrpSpPr>
        <p:grpSpPr>
          <a:xfrm>
            <a:off x="2636382" y="989690"/>
            <a:ext cx="2862511" cy="1267055"/>
            <a:chOff x="2791280" y="1142091"/>
            <a:chExt cx="2862511" cy="1267055"/>
          </a:xfrm>
        </p:grpSpPr>
        <p:sp>
          <p:nvSpPr>
            <p:cNvPr id="31" name="Speech Bubble: Oval 30">
              <a:extLst>
                <a:ext uri="{FF2B5EF4-FFF2-40B4-BE49-F238E27FC236}">
                  <a16:creationId xmlns:a16="http://schemas.microsoft.com/office/drawing/2014/main" xmlns="" id="{6282CEAF-EA03-4107-8F30-7EBC29EEFD06}"/>
                </a:ext>
              </a:extLst>
            </p:cNvPr>
            <p:cNvSpPr/>
            <p:nvPr/>
          </p:nvSpPr>
          <p:spPr>
            <a:xfrm>
              <a:off x="2791280" y="1142091"/>
              <a:ext cx="2862511" cy="1267055"/>
            </a:xfrm>
            <a:prstGeom prst="wedgeEllipseCallout">
              <a:avLst>
                <a:gd name="adj1" fmla="val 40750"/>
                <a:gd name="adj2" fmla="val 475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Google Shape;4364;p3">
              <a:extLst>
                <a:ext uri="{FF2B5EF4-FFF2-40B4-BE49-F238E27FC236}">
                  <a16:creationId xmlns:a16="http://schemas.microsoft.com/office/drawing/2014/main" xmlns="" id="{95721A98-CE0F-4C45-AC94-931573526075}"/>
                </a:ext>
              </a:extLst>
            </p:cNvPr>
            <p:cNvSpPr txBox="1"/>
            <p:nvPr/>
          </p:nvSpPr>
          <p:spPr>
            <a:xfrm>
              <a:off x="3062065" y="1321756"/>
              <a:ext cx="2320940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Sải tay mình dài </a:t>
              </a:r>
              <a:r>
                <a:rPr lang="en-US" sz="2800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 mét</a:t>
              </a:r>
              <a:r>
                <a:rPr lang="en-US" sz="280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74744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89973" y="2663611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j</a:t>
            </a:r>
            <a:endParaRPr lang="en-US" sz="880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FF6FAE-DB19-43CB-B178-E3A1A7A85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3" y="4650177"/>
            <a:ext cx="2127132" cy="19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3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xmlns="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1890378" cy="614083"/>
            <a:chOff x="1183343" y="1464304"/>
            <a:chExt cx="1890378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xmlns="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xmlns="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20" name="Google Shape;4389;p6">
            <a:extLst>
              <a:ext uri="{FF2B5EF4-FFF2-40B4-BE49-F238E27FC236}">
                <a16:creationId xmlns:a16="http://schemas.microsoft.com/office/drawing/2014/main" xmlns="" id="{0906F247-7A06-4732-B75A-BA9A864511D7}"/>
              </a:ext>
            </a:extLst>
          </p:cNvPr>
          <p:cNvGrpSpPr/>
          <p:nvPr/>
        </p:nvGrpSpPr>
        <p:grpSpPr>
          <a:xfrm>
            <a:off x="666857" y="1498114"/>
            <a:ext cx="10350817" cy="625693"/>
            <a:chOff x="666857" y="1498114"/>
            <a:chExt cx="10350817" cy="625693"/>
          </a:xfrm>
        </p:grpSpPr>
        <p:sp>
          <p:nvSpPr>
            <p:cNvPr id="21" name="Google Shape;4390;p6">
              <a:extLst>
                <a:ext uri="{FF2B5EF4-FFF2-40B4-BE49-F238E27FC236}">
                  <a16:creationId xmlns:a16="http://schemas.microsoft.com/office/drawing/2014/main" xmlns="" id="{8DAD274C-2A04-47D0-B088-4CD44B645042}"/>
                </a:ext>
              </a:extLst>
            </p:cNvPr>
            <p:cNvSpPr txBox="1"/>
            <p:nvPr/>
          </p:nvSpPr>
          <p:spPr>
            <a:xfrm>
              <a:off x="666857" y="1498114"/>
              <a:ext cx="6623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a) </a:t>
              </a:r>
              <a:endParaRPr/>
            </a:p>
          </p:txBody>
        </p:sp>
        <p:sp>
          <p:nvSpPr>
            <p:cNvPr id="22" name="Google Shape;4391;p6">
              <a:extLst>
                <a:ext uri="{FF2B5EF4-FFF2-40B4-BE49-F238E27FC236}">
                  <a16:creationId xmlns:a16="http://schemas.microsoft.com/office/drawing/2014/main" xmlns="" id="{2D17E096-7B50-4003-B53C-8A3012A26DA6}"/>
                </a:ext>
              </a:extLst>
            </p:cNvPr>
            <p:cNvSpPr txBox="1"/>
            <p:nvPr/>
          </p:nvSpPr>
          <p:spPr>
            <a:xfrm>
              <a:off x="1234227" y="1600627"/>
              <a:ext cx="9783447" cy="523180"/>
            </a:xfrm>
            <a:prstGeom prst="rect">
              <a:avLst/>
            </a:prstGeom>
            <a:solidFill>
              <a:srgbClr val="FFFA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Mẫu:      2 dm = 20 cm; 	3 m = 30 dm;	2 m = 200 cm</a:t>
              </a:r>
              <a:endPara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xmlns="" id="{2B5DB04C-CB88-4B1D-893F-E49C4637719A}"/>
              </a:ext>
            </a:extLst>
          </p:cNvPr>
          <p:cNvGrpSpPr/>
          <p:nvPr/>
        </p:nvGrpSpPr>
        <p:grpSpPr>
          <a:xfrm>
            <a:off x="1234227" y="2475776"/>
            <a:ext cx="14785410" cy="2062063"/>
            <a:chOff x="2096652" y="1880109"/>
            <a:chExt cx="14785410" cy="2062063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xmlns="" id="{BD3EA727-B494-4E87-86DA-3C67E654AE68}"/>
                </a:ext>
              </a:extLst>
            </p:cNvPr>
            <p:cNvSpPr txBox="1"/>
            <p:nvPr/>
          </p:nvSpPr>
          <p:spPr>
            <a:xfrm>
              <a:off x="2096652" y="1880109"/>
              <a:ext cx="14785410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dm =        cm;        1 m =        dm; 	 1 m =           cm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 dm =        cm;        5 m =        dm; 	 3 m =           cm</a:t>
              </a:r>
              <a:endPara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xmlns="" id="{4E06F81B-DF32-4F9D-999B-062ED73AD464}"/>
                </a:ext>
              </a:extLst>
            </p:cNvPr>
            <p:cNvSpPr/>
            <p:nvPr/>
          </p:nvSpPr>
          <p:spPr>
            <a:xfrm>
              <a:off x="3528328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xmlns="" id="{B15B3A0C-0593-4706-8EF6-4ED3604C3F03}"/>
                </a:ext>
              </a:extLst>
            </p:cNvPr>
            <p:cNvSpPr/>
            <p:nvPr/>
          </p:nvSpPr>
          <p:spPr>
            <a:xfrm>
              <a:off x="3521801" y="3186143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40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xmlns="" id="{D9CC7FE8-6AC6-44FE-B35C-F50E5980270D}"/>
                </a:ext>
              </a:extLst>
            </p:cNvPr>
            <p:cNvSpPr/>
            <p:nvPr/>
          </p:nvSpPr>
          <p:spPr>
            <a:xfrm>
              <a:off x="6975517" y="216749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xmlns="" id="{82D78F18-748A-482D-B936-CA4F79EC2FBE}"/>
                </a:ext>
              </a:extLst>
            </p:cNvPr>
            <p:cNvSpPr/>
            <p:nvPr/>
          </p:nvSpPr>
          <p:spPr>
            <a:xfrm>
              <a:off x="7040222" y="3186143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29" name="Google Shape;4398;p6">
              <a:extLst>
                <a:ext uri="{FF2B5EF4-FFF2-40B4-BE49-F238E27FC236}">
                  <a16:creationId xmlns:a16="http://schemas.microsoft.com/office/drawing/2014/main" xmlns="" id="{2BD9201F-928B-43F9-B1A4-12F1C2217F19}"/>
                </a:ext>
              </a:extLst>
            </p:cNvPr>
            <p:cNvSpPr/>
            <p:nvPr/>
          </p:nvSpPr>
          <p:spPr>
            <a:xfrm>
              <a:off x="10792088" y="2167490"/>
              <a:ext cx="99794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100</a:t>
              </a:r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42" name="Google Shape;4399;p6">
              <a:extLst>
                <a:ext uri="{FF2B5EF4-FFF2-40B4-BE49-F238E27FC236}">
                  <a16:creationId xmlns:a16="http://schemas.microsoft.com/office/drawing/2014/main" xmlns="" id="{EF33B9EC-E0E7-419A-A40D-15EF41EC8DBB}"/>
                </a:ext>
              </a:extLst>
            </p:cNvPr>
            <p:cNvSpPr/>
            <p:nvPr/>
          </p:nvSpPr>
          <p:spPr>
            <a:xfrm>
              <a:off x="10792088" y="3186143"/>
              <a:ext cx="997948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C00000"/>
                  </a:solidFill>
                </a:rPr>
                <a:t>300</a:t>
              </a:r>
              <a:endParaRPr>
                <a:solidFill>
                  <a:srgbClr val="C0000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CAAF9C-E373-488C-8B5F-85F2CB7B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849" y="2668972"/>
            <a:ext cx="765250" cy="77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60B5B1-8708-4442-A28C-C4E7077D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005" y="3667345"/>
            <a:ext cx="779514" cy="790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76437EA-3DFF-4857-A5D0-11BA6C978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6786" y="2611815"/>
            <a:ext cx="911225" cy="928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7E7DA5-47F8-4589-9DC9-BB165DA55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478" y="2640199"/>
            <a:ext cx="779514" cy="7879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4CCA164A-883B-4E2E-8BEC-7A3BFB604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3092" y="3777882"/>
            <a:ext cx="831791" cy="9287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D7014A7F-DF7A-4C96-9428-6AD8B91EAE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36575" y="3637423"/>
            <a:ext cx="916366" cy="928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xmlns="" id="{FF7D3205-6661-450B-B5E0-47F8CA89B9E2}"/>
              </a:ext>
            </a:extLst>
          </p:cNvPr>
          <p:cNvGrpSpPr/>
          <p:nvPr/>
        </p:nvGrpSpPr>
        <p:grpSpPr>
          <a:xfrm>
            <a:off x="376617" y="319678"/>
            <a:ext cx="1890378" cy="614083"/>
            <a:chOff x="1183343" y="1464304"/>
            <a:chExt cx="1890378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xmlns="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Số ?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xmlns="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20" name="Google Shape;4389;p6">
            <a:extLst>
              <a:ext uri="{FF2B5EF4-FFF2-40B4-BE49-F238E27FC236}">
                <a16:creationId xmlns:a16="http://schemas.microsoft.com/office/drawing/2014/main" xmlns="" id="{0906F247-7A06-4732-B75A-BA9A864511D7}"/>
              </a:ext>
            </a:extLst>
          </p:cNvPr>
          <p:cNvGrpSpPr/>
          <p:nvPr/>
        </p:nvGrpSpPr>
        <p:grpSpPr>
          <a:xfrm>
            <a:off x="998037" y="1435036"/>
            <a:ext cx="9288964" cy="707846"/>
            <a:chOff x="666857" y="1475551"/>
            <a:chExt cx="9288964" cy="707846"/>
          </a:xfrm>
        </p:grpSpPr>
        <p:sp>
          <p:nvSpPr>
            <p:cNvPr id="22" name="Google Shape;4391;p6">
              <a:extLst>
                <a:ext uri="{FF2B5EF4-FFF2-40B4-BE49-F238E27FC236}">
                  <a16:creationId xmlns:a16="http://schemas.microsoft.com/office/drawing/2014/main" xmlns="" id="{2D17E096-7B50-4003-B53C-8A3012A26DA6}"/>
                </a:ext>
              </a:extLst>
            </p:cNvPr>
            <p:cNvSpPr txBox="1"/>
            <p:nvPr/>
          </p:nvSpPr>
          <p:spPr>
            <a:xfrm>
              <a:off x="666857" y="1537107"/>
              <a:ext cx="9288964" cy="64629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63500"/>
            </a:effectLst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   Mẫu:      20 cm = 2 dm		30 dm = 3 m</a:t>
              </a:r>
              <a:endPara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390;p6">
              <a:extLst>
                <a:ext uri="{FF2B5EF4-FFF2-40B4-BE49-F238E27FC236}">
                  <a16:creationId xmlns:a16="http://schemas.microsoft.com/office/drawing/2014/main" xmlns="" id="{8DAD274C-2A04-47D0-B088-4CD44B645042}"/>
                </a:ext>
              </a:extLst>
            </p:cNvPr>
            <p:cNvSpPr txBox="1"/>
            <p:nvPr/>
          </p:nvSpPr>
          <p:spPr>
            <a:xfrm>
              <a:off x="903047" y="1475551"/>
              <a:ext cx="75456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solidFill>
                    <a:schemeClr val="dk1"/>
                  </a:solidFill>
                </a:rPr>
                <a:t>b</a:t>
              </a:r>
              <a:r>
                <a:rPr lang="en-US" sz="4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000"/>
            </a:p>
          </p:txBody>
        </p:sp>
      </p:grpSp>
      <p:grpSp>
        <p:nvGrpSpPr>
          <p:cNvPr id="23" name="Google Shape;4392;p6">
            <a:extLst>
              <a:ext uri="{FF2B5EF4-FFF2-40B4-BE49-F238E27FC236}">
                <a16:creationId xmlns:a16="http://schemas.microsoft.com/office/drawing/2014/main" xmlns="" id="{2B5DB04C-CB88-4B1D-893F-E49C4637719A}"/>
              </a:ext>
            </a:extLst>
          </p:cNvPr>
          <p:cNvGrpSpPr/>
          <p:nvPr/>
        </p:nvGrpSpPr>
        <p:grpSpPr>
          <a:xfrm>
            <a:off x="1996227" y="2475776"/>
            <a:ext cx="14785410" cy="2308284"/>
            <a:chOff x="2096652" y="1880109"/>
            <a:chExt cx="14785410" cy="2308284"/>
          </a:xfrm>
        </p:grpSpPr>
        <p:sp>
          <p:nvSpPr>
            <p:cNvPr id="24" name="Google Shape;4393;p6">
              <a:extLst>
                <a:ext uri="{FF2B5EF4-FFF2-40B4-BE49-F238E27FC236}">
                  <a16:creationId xmlns:a16="http://schemas.microsoft.com/office/drawing/2014/main" xmlns="" id="{BD3EA727-B494-4E87-86DA-3C67E654AE68}"/>
                </a:ext>
              </a:extLst>
            </p:cNvPr>
            <p:cNvSpPr txBox="1"/>
            <p:nvPr/>
          </p:nvSpPr>
          <p:spPr>
            <a:xfrm>
              <a:off x="2096652" y="1880109"/>
              <a:ext cx="14785410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30 cm =       dm		50 cm =        dm</a:t>
              </a:r>
              <a:endPara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40 dm =        m		20 dm =         m</a:t>
              </a:r>
              <a:endParaRPr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394;p6">
              <a:extLst>
                <a:ext uri="{FF2B5EF4-FFF2-40B4-BE49-F238E27FC236}">
                  <a16:creationId xmlns:a16="http://schemas.microsoft.com/office/drawing/2014/main" xmlns="" id="{4E06F81B-DF32-4F9D-999B-062ED73AD464}"/>
                </a:ext>
              </a:extLst>
            </p:cNvPr>
            <p:cNvSpPr/>
            <p:nvPr/>
          </p:nvSpPr>
          <p:spPr>
            <a:xfrm>
              <a:off x="3923142" y="2263165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2000">
                <a:solidFill>
                  <a:srgbClr val="C00000"/>
                </a:solidFill>
              </a:endParaRPr>
            </a:p>
          </p:txBody>
        </p:sp>
        <p:sp>
          <p:nvSpPr>
            <p:cNvPr id="26" name="Google Shape;4395;p6">
              <a:extLst>
                <a:ext uri="{FF2B5EF4-FFF2-40B4-BE49-F238E27FC236}">
                  <a16:creationId xmlns:a16="http://schemas.microsoft.com/office/drawing/2014/main" xmlns="" id="{B15B3A0C-0593-4706-8EF6-4ED3604C3F03}"/>
                </a:ext>
              </a:extLst>
            </p:cNvPr>
            <p:cNvSpPr/>
            <p:nvPr/>
          </p:nvSpPr>
          <p:spPr>
            <a:xfrm>
              <a:off x="3980292" y="3376642"/>
              <a:ext cx="765250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sz="2000">
                <a:solidFill>
                  <a:srgbClr val="C00000"/>
                </a:solidFill>
              </a:endParaRPr>
            </a:p>
          </p:txBody>
        </p:sp>
        <p:sp>
          <p:nvSpPr>
            <p:cNvPr id="27" name="Google Shape;4396;p6">
              <a:extLst>
                <a:ext uri="{FF2B5EF4-FFF2-40B4-BE49-F238E27FC236}">
                  <a16:creationId xmlns:a16="http://schemas.microsoft.com/office/drawing/2014/main" xmlns="" id="{D9CC7FE8-6AC6-44FE-B35C-F50E5980270D}"/>
                </a:ext>
              </a:extLst>
            </p:cNvPr>
            <p:cNvSpPr/>
            <p:nvPr/>
          </p:nvSpPr>
          <p:spPr>
            <a:xfrm>
              <a:off x="8524523" y="2263165"/>
              <a:ext cx="80150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C00000"/>
                  </a:solidFill>
                </a:rPr>
                <a:t>5</a:t>
              </a:r>
              <a:endParaRPr sz="2000">
                <a:solidFill>
                  <a:srgbClr val="C00000"/>
                </a:solidFill>
              </a:endParaRPr>
            </a:p>
          </p:txBody>
        </p:sp>
        <p:sp>
          <p:nvSpPr>
            <p:cNvPr id="28" name="Google Shape;4397;p6">
              <a:extLst>
                <a:ext uri="{FF2B5EF4-FFF2-40B4-BE49-F238E27FC236}">
                  <a16:creationId xmlns:a16="http://schemas.microsoft.com/office/drawing/2014/main" xmlns="" id="{82D78F18-748A-482D-B936-CA4F79EC2FBE}"/>
                </a:ext>
              </a:extLst>
            </p:cNvPr>
            <p:cNvSpPr/>
            <p:nvPr/>
          </p:nvSpPr>
          <p:spPr>
            <a:xfrm>
              <a:off x="8543573" y="3376643"/>
              <a:ext cx="801506" cy="58688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2000">
                <a:solidFill>
                  <a:srgbClr val="C0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CD4A9F-5241-435C-BC29-D38686246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659" y="2529527"/>
            <a:ext cx="852340" cy="988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2DEB55-2E79-4E08-836F-18497598E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877" y="3787282"/>
            <a:ext cx="1114047" cy="956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6089F2-326A-4D94-A5AA-056F6CE33A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952" y="3645254"/>
            <a:ext cx="961021" cy="1153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E373F5-E933-4184-9C5C-DD193F0038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338" y="2507063"/>
            <a:ext cx="928491" cy="115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386;p6">
            <a:extLst>
              <a:ext uri="{FF2B5EF4-FFF2-40B4-BE49-F238E27FC236}">
                <a16:creationId xmlns:a16="http://schemas.microsoft.com/office/drawing/2014/main" xmlns="" id="{35BB1D4E-B570-4CB9-A44C-77B6DE29CA38}"/>
              </a:ext>
            </a:extLst>
          </p:cNvPr>
          <p:cNvGrpSpPr/>
          <p:nvPr/>
        </p:nvGrpSpPr>
        <p:grpSpPr>
          <a:xfrm>
            <a:off x="376617" y="319678"/>
            <a:ext cx="9034082" cy="614083"/>
            <a:chOff x="1183343" y="1464304"/>
            <a:chExt cx="9034082" cy="614083"/>
          </a:xfrm>
        </p:grpSpPr>
        <p:sp>
          <p:nvSpPr>
            <p:cNvPr id="47" name="Google Shape;4387;p6">
              <a:extLst>
                <a:ext uri="{FF2B5EF4-FFF2-40B4-BE49-F238E27FC236}">
                  <a16:creationId xmlns:a16="http://schemas.microsoft.com/office/drawing/2014/main" xmlns="" id="{8C03619D-F880-4578-958B-0A85B59E9B86}"/>
                </a:ext>
              </a:extLst>
            </p:cNvPr>
            <p:cNvSpPr txBox="1"/>
            <p:nvPr/>
          </p:nvSpPr>
          <p:spPr>
            <a:xfrm>
              <a:off x="1804762" y="1493652"/>
              <a:ext cx="841266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Chọn độ dài thích hợp.</a:t>
              </a:r>
              <a:endParaRPr sz="2000"/>
            </a:p>
          </p:txBody>
        </p:sp>
        <p:sp>
          <p:nvSpPr>
            <p:cNvPr id="48" name="Google Shape;4388;p6">
              <a:extLst>
                <a:ext uri="{FF2B5EF4-FFF2-40B4-BE49-F238E27FC236}">
                  <a16:creationId xmlns:a16="http://schemas.microsoft.com/office/drawing/2014/main" xmlns="" id="{94070D94-FEA2-42E9-B930-AA30AF5C900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49" name="Google Shape;4423;p7">
            <a:extLst>
              <a:ext uri="{FF2B5EF4-FFF2-40B4-BE49-F238E27FC236}">
                <a16:creationId xmlns:a16="http://schemas.microsoft.com/office/drawing/2014/main" xmlns="" id="{7D0D3987-29CF-415D-9F6D-64C1065CF222}"/>
              </a:ext>
            </a:extLst>
          </p:cNvPr>
          <p:cNvSpPr/>
          <p:nvPr/>
        </p:nvSpPr>
        <p:spPr>
          <a:xfrm>
            <a:off x="7683910" y="1784555"/>
            <a:ext cx="3569111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 học lớp Mai dài</a:t>
            </a:r>
            <a:endParaRPr/>
          </a:p>
        </p:txBody>
      </p:sp>
      <p:sp>
        <p:nvSpPr>
          <p:cNvPr id="50" name="Google Shape;4424;p7">
            <a:extLst>
              <a:ext uri="{FF2B5EF4-FFF2-40B4-BE49-F238E27FC236}">
                <a16:creationId xmlns:a16="http://schemas.microsoft.com/office/drawing/2014/main" xmlns="" id="{E4ECB00D-0189-468D-8A32-716ED0380E7A}"/>
              </a:ext>
            </a:extLst>
          </p:cNvPr>
          <p:cNvSpPr/>
          <p:nvPr/>
        </p:nvSpPr>
        <p:spPr>
          <a:xfrm>
            <a:off x="7969049" y="4020886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m</a:t>
            </a:r>
            <a:endParaRPr/>
          </a:p>
        </p:txBody>
      </p:sp>
      <p:cxnSp>
        <p:nvCxnSpPr>
          <p:cNvPr id="51" name="Google Shape;4425;p7">
            <a:extLst>
              <a:ext uri="{FF2B5EF4-FFF2-40B4-BE49-F238E27FC236}">
                <a16:creationId xmlns:a16="http://schemas.microsoft.com/office/drawing/2014/main" xmlns="" id="{CB97E3A2-4F3F-40FA-BC5D-B5AD952A9031}"/>
              </a:ext>
            </a:extLst>
          </p:cNvPr>
          <p:cNvCxnSpPr>
            <a:endCxn id="50" idx="0"/>
          </p:cNvCxnSpPr>
          <p:nvPr/>
        </p:nvCxnSpPr>
        <p:spPr>
          <a:xfrm flipH="1">
            <a:off x="9023559" y="2875786"/>
            <a:ext cx="454800" cy="1145100"/>
          </a:xfrm>
          <a:prstGeom prst="straightConnector1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" name="Google Shape;4429;p7">
            <a:extLst>
              <a:ext uri="{FF2B5EF4-FFF2-40B4-BE49-F238E27FC236}">
                <a16:creationId xmlns:a16="http://schemas.microsoft.com/office/drawing/2014/main" xmlns="" id="{328F02B6-E984-405B-9BE9-5ADA8B6D97FD}"/>
              </a:ext>
            </a:extLst>
          </p:cNvPr>
          <p:cNvSpPr/>
          <p:nvPr/>
        </p:nvSpPr>
        <p:spPr>
          <a:xfrm>
            <a:off x="766917" y="1784555"/>
            <a:ext cx="3303639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Bàn học của Mai dài</a:t>
            </a:r>
            <a:endParaRPr/>
          </a:p>
        </p:txBody>
      </p:sp>
      <p:sp>
        <p:nvSpPr>
          <p:cNvPr id="53" name="Google Shape;4430;p7">
            <a:extLst>
              <a:ext uri="{FF2B5EF4-FFF2-40B4-BE49-F238E27FC236}">
                <a16:creationId xmlns:a16="http://schemas.microsoft.com/office/drawing/2014/main" xmlns="" id="{5988FDF0-896B-4690-A1D0-B329EEC3DB4D}"/>
              </a:ext>
            </a:extLst>
          </p:cNvPr>
          <p:cNvSpPr/>
          <p:nvPr/>
        </p:nvSpPr>
        <p:spPr>
          <a:xfrm>
            <a:off x="4541593" y="1784555"/>
            <a:ext cx="2730280" cy="10913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Cái bút chì dài</a:t>
            </a:r>
            <a:endParaRPr/>
          </a:p>
        </p:txBody>
      </p:sp>
      <p:sp>
        <p:nvSpPr>
          <p:cNvPr id="54" name="Google Shape;4431;p7">
            <a:extLst>
              <a:ext uri="{FF2B5EF4-FFF2-40B4-BE49-F238E27FC236}">
                <a16:creationId xmlns:a16="http://schemas.microsoft.com/office/drawing/2014/main" xmlns="" id="{316D8723-9F5A-445E-A762-06AE88E6B0D2}"/>
              </a:ext>
            </a:extLst>
          </p:cNvPr>
          <p:cNvSpPr/>
          <p:nvPr/>
        </p:nvSpPr>
        <p:spPr>
          <a:xfrm>
            <a:off x="1582909" y="4020885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cm</a:t>
            </a:r>
            <a:endParaRPr/>
          </a:p>
        </p:txBody>
      </p:sp>
      <p:sp>
        <p:nvSpPr>
          <p:cNvPr id="55" name="Google Shape;4432;p7">
            <a:extLst>
              <a:ext uri="{FF2B5EF4-FFF2-40B4-BE49-F238E27FC236}">
                <a16:creationId xmlns:a16="http://schemas.microsoft.com/office/drawing/2014/main" xmlns="" id="{F36E5B32-B5C6-4F0B-B9FB-3A91EE919BAD}"/>
              </a:ext>
            </a:extLst>
          </p:cNvPr>
          <p:cNvSpPr/>
          <p:nvPr/>
        </p:nvSpPr>
        <p:spPr>
          <a:xfrm>
            <a:off x="4852223" y="4020887"/>
            <a:ext cx="2109019" cy="1352951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EA8EA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 dm</a:t>
            </a:r>
            <a:endParaRPr/>
          </a:p>
        </p:txBody>
      </p:sp>
      <p:cxnSp>
        <p:nvCxnSpPr>
          <p:cNvPr id="56" name="Google Shape;4433;p7">
            <a:extLst>
              <a:ext uri="{FF2B5EF4-FFF2-40B4-BE49-F238E27FC236}">
                <a16:creationId xmlns:a16="http://schemas.microsoft.com/office/drawing/2014/main" xmlns="" id="{80ECAB8F-4D83-46B7-973D-95EC4D9D13D5}"/>
              </a:ext>
            </a:extLst>
          </p:cNvPr>
          <p:cNvCxnSpPr>
            <a:stCxn id="53" idx="2"/>
            <a:endCxn id="54" idx="0"/>
          </p:cNvCxnSpPr>
          <p:nvPr/>
        </p:nvCxnSpPr>
        <p:spPr>
          <a:xfrm rot="5400000">
            <a:off x="3699483" y="1813785"/>
            <a:ext cx="1145100" cy="3269400"/>
          </a:xfrm>
          <a:prstGeom prst="curvedConnector3">
            <a:avLst>
              <a:gd name="adj1" fmla="val 60297"/>
            </a:avLst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7" name="Google Shape;4434;p7">
            <a:extLst>
              <a:ext uri="{FF2B5EF4-FFF2-40B4-BE49-F238E27FC236}">
                <a16:creationId xmlns:a16="http://schemas.microsoft.com/office/drawing/2014/main" xmlns="" id="{4A579216-6E0B-4BD4-84E3-E12838B6C5D8}"/>
              </a:ext>
            </a:extLst>
          </p:cNvPr>
          <p:cNvCxnSpPr>
            <a:stCxn id="52" idx="2"/>
            <a:endCxn id="55" idx="0"/>
          </p:cNvCxnSpPr>
          <p:nvPr/>
        </p:nvCxnSpPr>
        <p:spPr>
          <a:xfrm rot="-5400000" flipH="1">
            <a:off x="3590236" y="1704435"/>
            <a:ext cx="1145100" cy="3488100"/>
          </a:xfrm>
          <a:prstGeom prst="curvedConnector3">
            <a:avLst>
              <a:gd name="adj1" fmla="val 82192"/>
            </a:avLst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8" name="Google Shape;4435;p7">
            <a:extLst>
              <a:ext uri="{FF2B5EF4-FFF2-40B4-BE49-F238E27FC236}">
                <a16:creationId xmlns:a16="http://schemas.microsoft.com/office/drawing/2014/main" xmlns="" id="{662567F4-1D35-42A9-A557-9EF7B5FDD2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64529" y="4238473"/>
            <a:ext cx="1689123" cy="2280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386;p6">
            <a:extLst>
              <a:ext uri="{FF2B5EF4-FFF2-40B4-BE49-F238E27FC236}">
                <a16:creationId xmlns:a16="http://schemas.microsoft.com/office/drawing/2014/main" xmlns="" id="{35BB1D4E-B570-4CB9-A44C-77B6DE29CA38}"/>
              </a:ext>
            </a:extLst>
          </p:cNvPr>
          <p:cNvGrpSpPr/>
          <p:nvPr/>
        </p:nvGrpSpPr>
        <p:grpSpPr>
          <a:xfrm>
            <a:off x="376617" y="319678"/>
            <a:ext cx="9034082" cy="614083"/>
            <a:chOff x="1183343" y="1464304"/>
            <a:chExt cx="9034082" cy="614083"/>
          </a:xfrm>
        </p:grpSpPr>
        <p:sp>
          <p:nvSpPr>
            <p:cNvPr id="47" name="Google Shape;4387;p6">
              <a:extLst>
                <a:ext uri="{FF2B5EF4-FFF2-40B4-BE49-F238E27FC236}">
                  <a16:creationId xmlns:a16="http://schemas.microsoft.com/office/drawing/2014/main" xmlns="" id="{8C03619D-F880-4578-958B-0A85B59E9B86}"/>
                </a:ext>
              </a:extLst>
            </p:cNvPr>
            <p:cNvSpPr txBox="1"/>
            <p:nvPr/>
          </p:nvSpPr>
          <p:spPr>
            <a:xfrm>
              <a:off x="1804762" y="1493652"/>
              <a:ext cx="841266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Bạn nào nói đúng?</a:t>
              </a:r>
              <a:endParaRPr sz="2000"/>
            </a:p>
          </p:txBody>
        </p:sp>
        <p:sp>
          <p:nvSpPr>
            <p:cNvPr id="48" name="Google Shape;4388;p6">
              <a:extLst>
                <a:ext uri="{FF2B5EF4-FFF2-40B4-BE49-F238E27FC236}">
                  <a16:creationId xmlns:a16="http://schemas.microsoft.com/office/drawing/2014/main" xmlns="" id="{94070D94-FEA2-42E9-B930-AA30AF5C900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pic>
        <p:nvPicPr>
          <p:cNvPr id="15" name="Google Shape;4440;p8">
            <a:extLst>
              <a:ext uri="{FF2B5EF4-FFF2-40B4-BE49-F238E27FC236}">
                <a16:creationId xmlns:a16="http://schemas.microsoft.com/office/drawing/2014/main" xmlns="" id="{2E9A7EB5-14B2-46FE-8E6B-3761D67C965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983" y="860877"/>
            <a:ext cx="10076033" cy="46938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387;p6">
            <a:extLst>
              <a:ext uri="{FF2B5EF4-FFF2-40B4-BE49-F238E27FC236}">
                <a16:creationId xmlns:a16="http://schemas.microsoft.com/office/drawing/2014/main" xmlns="" id="{C2076E2C-0C6E-4D64-9188-7F5D098DA013}"/>
              </a:ext>
            </a:extLst>
          </p:cNvPr>
          <p:cNvSpPr txBox="1"/>
          <p:nvPr/>
        </p:nvSpPr>
        <p:spPr>
          <a:xfrm>
            <a:off x="1896183" y="5893444"/>
            <a:ext cx="15899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</a:t>
            </a:r>
            <a:endParaRPr sz="2800"/>
          </a:p>
        </p:txBody>
      </p:sp>
      <p:sp>
        <p:nvSpPr>
          <p:cNvPr id="19" name="Google Shape;4387;p6">
            <a:extLst>
              <a:ext uri="{FF2B5EF4-FFF2-40B4-BE49-F238E27FC236}">
                <a16:creationId xmlns:a16="http://schemas.microsoft.com/office/drawing/2014/main" xmlns="" id="{4516B281-4526-418C-9CC6-A1928006F309}"/>
              </a:ext>
            </a:extLst>
          </p:cNvPr>
          <p:cNvSpPr txBox="1"/>
          <p:nvPr/>
        </p:nvSpPr>
        <p:spPr>
          <a:xfrm>
            <a:off x="5452715" y="5893444"/>
            <a:ext cx="29629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Rô-bốt</a:t>
            </a:r>
            <a:endParaRPr sz="2800"/>
          </a:p>
        </p:txBody>
      </p:sp>
      <p:sp>
        <p:nvSpPr>
          <p:cNvPr id="20" name="Google Shape;4387;p6">
            <a:extLst>
              <a:ext uri="{FF2B5EF4-FFF2-40B4-BE49-F238E27FC236}">
                <a16:creationId xmlns:a16="http://schemas.microsoft.com/office/drawing/2014/main" xmlns="" id="{02311131-26FC-431B-985A-E313191B759A}"/>
              </a:ext>
            </a:extLst>
          </p:cNvPr>
          <p:cNvSpPr txBox="1"/>
          <p:nvPr/>
        </p:nvSpPr>
        <p:spPr>
          <a:xfrm>
            <a:off x="9532433" y="5893444"/>
            <a:ext cx="296296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Nam</a:t>
            </a:r>
            <a:endParaRPr sz="28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F165418-F0EA-492A-8923-CE02DCDFBC2B}"/>
              </a:ext>
            </a:extLst>
          </p:cNvPr>
          <p:cNvSpPr/>
          <p:nvPr/>
        </p:nvSpPr>
        <p:spPr>
          <a:xfrm>
            <a:off x="1123038" y="586264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31DF8BB-3CC8-4BFC-ADC5-1605E7746C0C}"/>
              </a:ext>
            </a:extLst>
          </p:cNvPr>
          <p:cNvSpPr/>
          <p:nvPr/>
        </p:nvSpPr>
        <p:spPr>
          <a:xfrm>
            <a:off x="4683279" y="586264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0FBE4F5-5938-45BC-9C94-6FC1DC4AD03F}"/>
              </a:ext>
            </a:extLst>
          </p:cNvPr>
          <p:cNvSpPr/>
          <p:nvPr/>
        </p:nvSpPr>
        <p:spPr>
          <a:xfrm>
            <a:off x="8762997" y="586264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661678AE-75C1-4E37-B50C-C23E1D060E59}"/>
              </a:ext>
            </a:extLst>
          </p:cNvPr>
          <p:cNvSpPr/>
          <p:nvPr/>
        </p:nvSpPr>
        <p:spPr>
          <a:xfrm>
            <a:off x="1123038" y="586264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Đ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8A7EA66-4257-4D71-A955-F5BA45DCEE46}"/>
              </a:ext>
            </a:extLst>
          </p:cNvPr>
          <p:cNvSpPr/>
          <p:nvPr/>
        </p:nvSpPr>
        <p:spPr>
          <a:xfrm>
            <a:off x="4683279" y="5875573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Đ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DEBEAEAF-4E37-4352-85A4-B17B5C0D34E1}"/>
              </a:ext>
            </a:extLst>
          </p:cNvPr>
          <p:cNvSpPr/>
          <p:nvPr/>
        </p:nvSpPr>
        <p:spPr>
          <a:xfrm>
            <a:off x="8762997" y="5862649"/>
            <a:ext cx="769436" cy="76943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C0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3102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 và củng cố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Cùng ước lượng độ dài của các đồ vật trong lớp em</a:t>
            </a:r>
            <a:endParaRPr lang="en-US" sz="5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3001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6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05880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04238" y="2662470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3468" y="4327188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23857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04238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56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55771" y="2767720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81719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2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 m = … dm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70" y="2883875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10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992" y="436496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5851950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100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54" y="2892692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72081"/>
            <a:ext cx="571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10 cm = … dm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5" action="ppaction://hlinksldjump"/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6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06555" y="4269442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vi-VN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9876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	70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4071" y="2780357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	700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828" y="4378146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099719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73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9963" y="730150"/>
            <a:ext cx="5713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 dm = … cm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0246" y="3698978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53054" y="5357339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47119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6674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644" y="5863039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0" y="2885870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8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xmlns="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1 Grupo">
            <a:extLst>
              <a:ext uri="{FF2B5EF4-FFF2-40B4-BE49-F238E27FC236}">
                <a16:creationId xmlns:a16="http://schemas.microsoft.com/office/drawing/2014/main" xmlns="" id="{0601A3CE-425C-4248-82AC-469381B3A53E}"/>
              </a:ext>
            </a:extLst>
          </p:cNvPr>
          <p:cNvGrpSpPr>
            <a:grpSpLocks/>
          </p:cNvGrpSpPr>
          <p:nvPr/>
        </p:nvGrpSpPr>
        <p:grpSpPr bwMode="auto">
          <a:xfrm>
            <a:off x="2537940" y="-185768"/>
            <a:ext cx="7757394" cy="5626962"/>
            <a:chOff x="2482850" y="366713"/>
            <a:chExt cx="4968875" cy="3578988"/>
          </a:xfrm>
        </p:grpSpPr>
        <p:pic>
          <p:nvPicPr>
            <p:cNvPr id="2054" name="50 Imagen">
              <a:extLst>
                <a:ext uri="{FF2B5EF4-FFF2-40B4-BE49-F238E27FC236}">
                  <a16:creationId xmlns:a16="http://schemas.microsoft.com/office/drawing/2014/main" xmlns="" id="{23AAB56D-4265-4183-A544-C15D6850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 b="22324"/>
            <a:stretch>
              <a:fillRect/>
            </a:stretch>
          </p:blipFill>
          <p:spPr bwMode="auto">
            <a:xfrm>
              <a:off x="2482850" y="366713"/>
              <a:ext cx="4968875" cy="32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8BFF12D7-051E-48D1-86B7-B839CA3F4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905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17" descr="http://aureusclans.com/images/troops/Clash_Archer_03.png">
            <a:extLst>
              <a:ext uri="{FF2B5EF4-FFF2-40B4-BE49-F238E27FC236}">
                <a16:creationId xmlns:a16="http://schemas.microsoft.com/office/drawing/2014/main" xmlns="" id="{B3D4BDB6-7468-4C30-8628-7C82ED25C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46" y="405887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xmlns="" id="{FF746F38-4930-41F2-907E-4E9837039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09" y="4305244"/>
            <a:ext cx="11302486" cy="1783271"/>
          </a:xfrm>
          <a:prstGeom prst="ellipseRibbon2">
            <a:avLst>
              <a:gd name="adj1" fmla="val 42770"/>
              <a:gd name="adj2" fmla="val 68447"/>
              <a:gd name="adj3" fmla="val 8217"/>
            </a:avLst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19100" dist="38100" dir="2700000" algn="tl" rotWithShape="0">
              <a:prstClr val="black">
                <a:alpha val="65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532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GAME BẮN CUNG</a:t>
            </a:r>
            <a:endParaRPr lang="es-ES" altLang="es-ES" sz="53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xmlns="" id="{0AB5392C-9369-4616-8284-3FB789402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32535" y="1416979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xmlns="" id="{F392A848-8532-4F87-ACC0-82EF1B338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2" name="1 Grupo">
            <a:extLst>
              <a:ext uri="{FF2B5EF4-FFF2-40B4-BE49-F238E27FC236}">
                <a16:creationId xmlns:a16="http://schemas.microsoft.com/office/drawing/2014/main" xmlns="" id="{2CB63620-37F5-4C7E-A8ED-EC5065A1F2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3088" name="50 Imagen">
              <a:extLst>
                <a:ext uri="{FF2B5EF4-FFF2-40B4-BE49-F238E27FC236}">
                  <a16:creationId xmlns:a16="http://schemas.microsoft.com/office/drawing/2014/main" xmlns="" id="{B9AF0B55-B7C1-4ACA-AE97-7BFAA191F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0F49065B-5B5C-43CE-80FE-9FEE58785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2A7B77FE-FAE3-4EB9-BDB5-EB28CEA8CD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7" name="1 CuadroTexto">
            <a:extLst>
              <a:ext uri="{FF2B5EF4-FFF2-40B4-BE49-F238E27FC236}">
                <a16:creationId xmlns:a16="http://schemas.microsoft.com/office/drawing/2014/main" xmlns="" id="{DC9D36A1-EC98-4350-A0EB-25507183C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1/12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xmlns="" id="{E44CECF3-ED6A-4F7B-884B-C0E561A394E7}"/>
              </a:ext>
            </a:extLst>
          </p:cNvPr>
          <p:cNvSpPr/>
          <p:nvPr/>
        </p:nvSpPr>
        <p:spPr>
          <a:xfrm>
            <a:off x="717887" y="551723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xmlns="" id="{8F260E71-24AE-416A-B36F-FC84BACD5B7C}"/>
              </a:ext>
            </a:extLst>
          </p:cNvPr>
          <p:cNvSpPr/>
          <p:nvPr/>
        </p:nvSpPr>
        <p:spPr>
          <a:xfrm>
            <a:off x="943640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xmlns="" id="{4934426A-902D-45A1-A445-C6485BCF2617}"/>
              </a:ext>
            </a:extLst>
          </p:cNvPr>
          <p:cNvSpPr/>
          <p:nvPr/>
        </p:nvSpPr>
        <p:spPr>
          <a:xfrm>
            <a:off x="4391473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xmlns="" id="{5E4F93CB-0972-41B5-AB83-7894C7498087}"/>
              </a:ext>
            </a:extLst>
          </p:cNvPr>
          <p:cNvSpPr/>
          <p:nvPr/>
        </p:nvSpPr>
        <p:spPr>
          <a:xfrm>
            <a:off x="7839306" y="570831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DE097A0-B835-451D-86D8-03387DED75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2018" y="617177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xmlns="" id="{153BF7F8-5126-4A6A-BF5B-C523F298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19" y="283645"/>
            <a:ext cx="11921000" cy="908864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3600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Cây bút chì mới của em dài khoảng … xăng-ti-mét.</a:t>
            </a:r>
            <a:endParaRPr lang="es-ES" altLang="es-ES" sz="3600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xmlns="" id="{6E919418-0697-459D-BEA7-7431EA3E6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b="1466"/>
          <a:stretch/>
        </p:blipFill>
        <p:spPr bwMode="auto">
          <a:xfrm>
            <a:off x="5732535" y="125235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xmlns="" id="{40FCA0A2-15A9-4D47-AAD0-2F3E2EB4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1 Grupo">
            <a:extLst>
              <a:ext uri="{FF2B5EF4-FFF2-40B4-BE49-F238E27FC236}">
                <a16:creationId xmlns:a16="http://schemas.microsoft.com/office/drawing/2014/main" xmlns="" id="{7679A655-81D6-438A-9DC9-171F26E1BC0E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4112" name="50 Imagen">
              <a:extLst>
                <a:ext uri="{FF2B5EF4-FFF2-40B4-BE49-F238E27FC236}">
                  <a16:creationId xmlns:a16="http://schemas.microsoft.com/office/drawing/2014/main" xmlns="" id="{F2A8815B-0ABD-4DCC-8684-E29BFE985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06C67608-ABE4-4DD8-8552-64470E6D3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128E839F-8395-42E4-A9CF-26C9A33E06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252D332A-15AE-4A02-8B26-5F077649DE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7550" y="6105139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10" name="49 CuadroTexto">
            <a:extLst>
              <a:ext uri="{FF2B5EF4-FFF2-40B4-BE49-F238E27FC236}">
                <a16:creationId xmlns:a16="http://schemas.microsoft.com/office/drawing/2014/main" xmlns="" id="{7BBE8F72-8D1D-43BA-9AB1-289B23A48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3523"/>
            <a:ext cx="12161838" cy="1050783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 tẩy dài khoảng … xăng-ti-mét.  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16 Rectángulo redondeado">
            <a:extLst>
              <a:ext uri="{FF2B5EF4-FFF2-40B4-BE49-F238E27FC236}">
                <a16:creationId xmlns:a16="http://schemas.microsoft.com/office/drawing/2014/main" xmlns="" id="{719F8973-B21E-4E67-859D-FEECFD0ED8A5}"/>
              </a:ext>
            </a:extLst>
          </p:cNvPr>
          <p:cNvSpPr/>
          <p:nvPr/>
        </p:nvSpPr>
        <p:spPr>
          <a:xfrm>
            <a:off x="713419" y="5450595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xmlns="" id="{E4351A4E-9CF4-4B2D-8987-A2609342CA7B}"/>
              </a:ext>
            </a:extLst>
          </p:cNvPr>
          <p:cNvSpPr/>
          <p:nvPr/>
        </p:nvSpPr>
        <p:spPr>
          <a:xfrm>
            <a:off x="939172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xmlns="" id="{9AE66FD6-1F57-41BE-B574-2C5EC103F72F}"/>
              </a:ext>
            </a:extLst>
          </p:cNvPr>
          <p:cNvSpPr/>
          <p:nvPr/>
        </p:nvSpPr>
        <p:spPr>
          <a:xfrm>
            <a:off x="7834838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4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xmlns="" id="{41A48195-17C4-486B-9009-83EFDD6B9CCB}"/>
              </a:ext>
            </a:extLst>
          </p:cNvPr>
          <p:cNvSpPr/>
          <p:nvPr/>
        </p:nvSpPr>
        <p:spPr>
          <a:xfrm>
            <a:off x="4387005" y="5641679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100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3074" name="Picture 2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xmlns="" id="{9E1ADFE2-FE76-4689-8750-55DA2340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00" y="346863"/>
            <a:ext cx="1405010" cy="90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http://www.cliparthut.com/clip-arts/69/middle-ages-clip-art-69200.GIF">
            <a:extLst>
              <a:ext uri="{FF2B5EF4-FFF2-40B4-BE49-F238E27FC236}">
                <a16:creationId xmlns:a16="http://schemas.microsoft.com/office/drawing/2014/main" xmlns="" id="{EBE7BC7D-84C7-4E7C-A351-86C54069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1466"/>
          <a:stretch/>
        </p:blipFill>
        <p:spPr bwMode="auto">
          <a:xfrm>
            <a:off x="5742889" y="1285591"/>
            <a:ext cx="2373247" cy="31439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>
            <a:extLst>
              <a:ext uri="{FF2B5EF4-FFF2-40B4-BE49-F238E27FC236}">
                <a16:creationId xmlns:a16="http://schemas.microsoft.com/office/drawing/2014/main" xmlns="" id="{1C3F65D2-317C-4EC7-BD68-E295900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 rot="194330">
            <a:off x="8629416" y="1501266"/>
            <a:ext cx="3114359" cy="4621920"/>
          </a:xfrm>
          <a:prstGeom prst="rect">
            <a:avLst/>
          </a:prstGeom>
          <a:noFill/>
          <a:effectLst>
            <a:outerShdw blurRad="76200" dist="139700" dir="162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30" name="1 Grupo">
            <a:extLst>
              <a:ext uri="{FF2B5EF4-FFF2-40B4-BE49-F238E27FC236}">
                <a16:creationId xmlns:a16="http://schemas.microsoft.com/office/drawing/2014/main" xmlns="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xmlns="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4 Imagen">
            <a:extLst>
              <a:ext uri="{FF2B5EF4-FFF2-40B4-BE49-F238E27FC236}">
                <a16:creationId xmlns:a16="http://schemas.microsoft.com/office/drawing/2014/main" xmlns="" id="{5BFA6809-6380-4818-A812-9C5AE1BD68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65" b="39224"/>
          <a:stretch>
            <a:fillRect/>
          </a:stretch>
        </p:blipFill>
        <p:spPr bwMode="auto">
          <a:xfrm>
            <a:off x="8105782" y="2683666"/>
            <a:ext cx="3557759" cy="76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16 CuadroTexto">
            <a:extLst>
              <a:ext uri="{FF2B5EF4-FFF2-40B4-BE49-F238E27FC236}">
                <a16:creationId xmlns:a16="http://schemas.microsoft.com/office/drawing/2014/main" xmlns="" id="{C792253D-7128-47E8-8280-25D4473C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2" y="7451276"/>
            <a:ext cx="1081052" cy="46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n-US" sz="2394" b="1">
                <a:solidFill>
                  <a:srgbClr val="00FF00"/>
                </a:solidFill>
              </a:rPr>
              <a:t>3/12</a:t>
            </a:r>
            <a:endParaRPr lang="es-ES" altLang="en-US" sz="2394" b="1">
              <a:solidFill>
                <a:srgbClr val="00FF00"/>
              </a:solidFill>
            </a:endParaRPr>
          </a:p>
        </p:txBody>
      </p:sp>
      <p:sp>
        <p:nvSpPr>
          <p:cNvPr id="4110" name="49 CuadroTexto">
            <a:extLst>
              <a:ext uri="{FF2B5EF4-FFF2-40B4-BE49-F238E27FC236}">
                <a16:creationId xmlns:a16="http://schemas.microsoft.com/office/drawing/2014/main" xmlns="" id="{FDA8DF59-3E96-4212-ADC1-2BC02DE25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489" y="43724"/>
            <a:ext cx="9768860" cy="1971729"/>
          </a:xfrm>
          <a:prstGeom prst="roundRect">
            <a:avLst>
              <a:gd name="adj" fmla="val 50000"/>
            </a:avLst>
          </a:prstGeom>
          <a:solidFill>
            <a:schemeClr val="bg1">
              <a:alpha val="5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s-ES_tradnl" altLang="es-ES" sz="4256" b="1">
                <a:effectLst>
                  <a:outerShdw blurRad="50800" dist="76200" dir="2700000" algn="tl" rotWithShape="0">
                    <a:schemeClr val="bg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 phấn của cô khi con nguyên dài khoảng … xăng-ti-mét.</a:t>
            </a:r>
            <a:endParaRPr lang="es-ES" altLang="es-ES" sz="4256" b="1" dirty="0">
              <a:effectLst>
                <a:outerShdw blurRad="50800" dist="76200" dir="2700000" algn="tl" rotWithShape="0">
                  <a:schemeClr val="bg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xmlns="" id="{DADE563D-2509-48CE-863D-4668B3213DC3}"/>
              </a:ext>
            </a:extLst>
          </p:cNvPr>
          <p:cNvSpPr/>
          <p:nvPr/>
        </p:nvSpPr>
        <p:spPr>
          <a:xfrm>
            <a:off x="733207" y="5528472"/>
            <a:ext cx="10377680" cy="1148618"/>
          </a:xfrm>
          <a:prstGeom prst="roundRect">
            <a:avLst>
              <a:gd name="adj" fmla="val 50000"/>
            </a:avLst>
          </a:prstGeom>
          <a:solidFill>
            <a:srgbClr val="33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xmlns="" id="{C8FF0764-4AB9-418C-BBF0-BD1E9C1DE720}"/>
              </a:ext>
            </a:extLst>
          </p:cNvPr>
          <p:cNvSpPr/>
          <p:nvPr/>
        </p:nvSpPr>
        <p:spPr>
          <a:xfrm>
            <a:off x="958960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10</a:t>
            </a:r>
            <a:endParaRPr lang="es-ES" sz="4788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0" name="29 Rectángulo redondeado">
            <a:extLst>
              <a:ext uri="{FF2B5EF4-FFF2-40B4-BE49-F238E27FC236}">
                <a16:creationId xmlns:a16="http://schemas.microsoft.com/office/drawing/2014/main" xmlns="" id="{19B02D38-2432-468A-8790-6548C9F31B61}"/>
              </a:ext>
            </a:extLst>
          </p:cNvPr>
          <p:cNvSpPr/>
          <p:nvPr/>
        </p:nvSpPr>
        <p:spPr>
          <a:xfrm>
            <a:off x="4406793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50</a:t>
            </a:r>
            <a:endParaRPr lang="es-ES" sz="5320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1" name="30 Rectángulo redondeado">
            <a:extLst>
              <a:ext uri="{FF2B5EF4-FFF2-40B4-BE49-F238E27FC236}">
                <a16:creationId xmlns:a16="http://schemas.microsoft.com/office/drawing/2014/main" xmlns="" id="{5C195198-4AE1-455B-96DB-288DA3D7BC18}"/>
              </a:ext>
            </a:extLst>
          </p:cNvPr>
          <p:cNvSpPr/>
          <p:nvPr/>
        </p:nvSpPr>
        <p:spPr>
          <a:xfrm>
            <a:off x="7854626" y="5719556"/>
            <a:ext cx="3064740" cy="755034"/>
          </a:xfrm>
          <a:prstGeom prst="roundRect">
            <a:avLst>
              <a:gd name="adj" fmla="val 50000"/>
            </a:avLst>
          </a:prstGeom>
          <a:ln w="57150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5320" b="1"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2</a:t>
            </a:r>
            <a:endParaRPr lang="es-ES" sz="3192" b="1" dirty="0">
              <a:solidFill>
                <a:srgbClr val="C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6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2DA5682-1E7B-4FB7-A4FF-C603511F14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7338" y="6183016"/>
            <a:ext cx="781229" cy="781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96532E-6 L -0.45434 -0.01248 " pathEditMode="relative" rAng="0" ptsTypes="AA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-6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" name="1 Grupo">
            <a:extLst>
              <a:ext uri="{FF2B5EF4-FFF2-40B4-BE49-F238E27FC236}">
                <a16:creationId xmlns:a16="http://schemas.microsoft.com/office/drawing/2014/main" xmlns="" id="{E44D0185-9495-469D-B95D-84E0A278D878}"/>
              </a:ext>
            </a:extLst>
          </p:cNvPr>
          <p:cNvGrpSpPr>
            <a:grpSpLocks/>
          </p:cNvGrpSpPr>
          <p:nvPr/>
        </p:nvGrpSpPr>
        <p:grpSpPr bwMode="auto">
          <a:xfrm rot="20959598">
            <a:off x="692550" y="350535"/>
            <a:ext cx="4406555" cy="5591067"/>
            <a:chOff x="2482850" y="366713"/>
            <a:chExt cx="4968875" cy="4203700"/>
          </a:xfrm>
        </p:grpSpPr>
        <p:pic>
          <p:nvPicPr>
            <p:cNvPr id="5136" name="50 Imagen">
              <a:extLst>
                <a:ext uri="{FF2B5EF4-FFF2-40B4-BE49-F238E27FC236}">
                  <a16:creationId xmlns:a16="http://schemas.microsoft.com/office/drawing/2014/main" xmlns="" id="{B95123CE-2CB7-48A6-A197-3BEA5484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550"/>
            <a:stretch>
              <a:fillRect/>
            </a:stretch>
          </p:blipFill>
          <p:spPr bwMode="auto">
            <a:xfrm>
              <a:off x="2482850" y="366713"/>
              <a:ext cx="4968875" cy="420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21" descr="http://vignette2.wikia.nocookie.net/clashofclans/images/0/09/Target.png/revision/latest?cb=20130720025110">
              <a:extLst>
                <a:ext uri="{FF2B5EF4-FFF2-40B4-BE49-F238E27FC236}">
                  <a16:creationId xmlns:a16="http://schemas.microsoft.com/office/drawing/2014/main" xmlns="" id="{9AFE3A0D-AF77-49E3-9C80-1AA44EDFEA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0260" y="477115"/>
              <a:ext cx="3339314" cy="3468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7" descr="http://aureusclans.com/images/troops/Clash_Archer_03.png">
            <a:extLst>
              <a:ext uri="{FF2B5EF4-FFF2-40B4-BE49-F238E27FC236}">
                <a16:creationId xmlns:a16="http://schemas.microsoft.com/office/drawing/2014/main" xmlns="" id="{A822583D-D74F-4FE2-9F85-28D1F9EC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99769" y="556694"/>
            <a:ext cx="3835399" cy="56826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5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52059" y="1444957"/>
            <a:ext cx="9089880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CHỦ ĐỀ 11: 	ĐỘ DÀI VÀ ĐƠN VỊ ĐO ĐỘ DÀI</a:t>
            </a:r>
            <a:b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			TIỀN VIỆT NAM</a:t>
            </a:r>
            <a:endParaRPr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S/65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xmlns="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xmlns="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xmlns="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xmlns="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xmlns="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xmlns="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xmlns="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xmlns="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xmlns="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535979" y="3276259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55: ĐỀ-XI-MÉT. MÉT. KI-LÔ-MÉT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0" y="1117600"/>
            <a:ext cx="10236200" cy="444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: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đơn vị đo độ dài đề-xi-mét, mét và quan hệ giữa các đơn vị đo độ dài đó.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thực hiện chuyển đổi và ước lượng các số đo đơn giản theo độ dài của các đơn vị đo đã học.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qua hoạt động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sát, tư duy, ghi 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Thông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năng lực tư duy, lập luận toán học,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96505038"/>
      </p:ext>
    </p:extLst>
  </p:cSld>
  <p:clrMapOvr>
    <a:masterClrMapping/>
  </p:clrMapOvr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546</Words>
  <Application>Microsoft Office PowerPoint</Application>
  <PresentationFormat>Custom</PresentationFormat>
  <Paragraphs>134</Paragraphs>
  <Slides>29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Calibri</vt:lpstr>
      <vt:lpstr>RocknRoll One</vt:lpstr>
      <vt:lpstr>Dekko</vt:lpstr>
      <vt:lpstr>Barlow Condensed</vt:lpstr>
      <vt:lpstr>Boogaloo</vt:lpstr>
      <vt:lpstr>HP001 4H</vt:lpstr>
      <vt:lpstr>Exo</vt:lpstr>
      <vt:lpstr>Barriecito</vt:lpstr>
      <vt:lpstr>Annie Use Your Telescope</vt:lpstr>
      <vt:lpstr>HP001 5 hàng</vt:lpstr>
      <vt:lpstr>Lato</vt:lpstr>
      <vt:lpstr>Arial</vt:lpstr>
      <vt:lpstr>Anaheim</vt:lpstr>
      <vt:lpstr>Arial-Rounded</vt:lpstr>
      <vt:lpstr>Times New Roman</vt:lpstr>
      <vt:lpstr>Open Sans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11:  ĐỘ DÀI VÀ ĐƠN VỊ ĐO ĐỘ DÀI    TIỀN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và củng cố</vt:lpstr>
      <vt:lpstr>Cùng ước lượng độ dài của các đồ vật trong lớp em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Windows 7</cp:lastModifiedBy>
  <cp:revision>90</cp:revision>
  <dcterms:modified xsi:type="dcterms:W3CDTF">2023-03-19T02:35:15Z</dcterms:modified>
</cp:coreProperties>
</file>