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7" r:id="rId2"/>
    <p:sldId id="274" r:id="rId3"/>
    <p:sldId id="258" r:id="rId4"/>
    <p:sldId id="259" r:id="rId5"/>
    <p:sldId id="260" r:id="rId6"/>
    <p:sldId id="261" r:id="rId7"/>
    <p:sldId id="262" r:id="rId8"/>
    <p:sldId id="263" r:id="rId9"/>
    <p:sldId id="264" r:id="rId10"/>
    <p:sldId id="265" r:id="rId11"/>
    <p:sldId id="267" r:id="rId12"/>
    <p:sldId id="268"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2" d="100"/>
          <a:sy n="72" d="100"/>
        </p:scale>
        <p:origin x="7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BC394D4B-A7AF-4E02-B9C2-F16309D0779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xong câu hỏi click vào chỗ bất kì để ra đồng hồ đếm ngược.</a:t>
            </a:r>
            <a:br>
              <a:rPr lang="en-US"/>
            </a:br>
            <a:r>
              <a:rPr lang="en-US"/>
              <a:t>Hết giờ click vào chỗ bất kì để ra đáp án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79760C-35A9-4581-8F23-C37FB5A61F7C}" type="slidenum">
              <a:rPr kumimoji="0" lang="en-US" sz="1200" b="0" i="0" u="none" strike="noStrike" kern="1200" cap="none" spc="0" normalizeH="0" baseline="0" noProof="0" smtClean="0">
                <a:ln>
                  <a:noFill/>
                </a:ln>
                <a:solidFill>
                  <a:prstClr val="black"/>
                </a:solidFill>
                <a:effectLst/>
                <a:uLnTx/>
                <a:uFillTx/>
                <a:latin typeface="等线"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b="1" dirty="0" err="1">
                <a:effectLst/>
                <a:sym typeface="+mn-ea"/>
              </a:rPr>
              <a:t>Hỏi</a:t>
            </a:r>
            <a:r>
              <a:rPr lang="en-US" altLang="en-US" b="1" dirty="0">
                <a:effectLst/>
                <a:sym typeface="+mn-ea"/>
              </a:rPr>
              <a:t>: </a:t>
            </a:r>
            <a:endParaRPr lang="en-US" altLang="en-US" b="1" i="0" kern="1200" baseline="0" dirty="0">
              <a:solidFill>
                <a:schemeClr val="tx1"/>
              </a:solidFill>
              <a:effectLst/>
              <a:latin typeface="+mn-lt"/>
              <a:ea typeface="+mn-ea"/>
              <a:cs typeface="+mn-cs"/>
            </a:endParaRPr>
          </a:p>
          <a:p>
            <a:pPr marL="171450" indent="-171450">
              <a:buFontTx/>
              <a:buChar char="-"/>
            </a:pPr>
            <a:r>
              <a:rPr lang="en-US" altLang="en-US" dirty="0" err="1">
                <a:effectLst/>
                <a:sym typeface="+mn-ea"/>
              </a:rPr>
              <a:t>Giải</a:t>
            </a:r>
            <a:r>
              <a:rPr lang="en-US" altLang="en-US" dirty="0">
                <a:effectLst/>
                <a:sym typeface="+mn-ea"/>
              </a:rPr>
              <a:t> </a:t>
            </a:r>
            <a:r>
              <a:rPr lang="en-US" altLang="en-US" dirty="0" err="1">
                <a:effectLst/>
                <a:sym typeface="+mn-ea"/>
              </a:rPr>
              <a:t>thích</a:t>
            </a:r>
            <a:r>
              <a:rPr lang="en-US" altLang="en-US" dirty="0">
                <a:effectLst/>
                <a:sym typeface="+mn-ea"/>
              </a:rPr>
              <a:t> </a:t>
            </a:r>
            <a:r>
              <a:rPr lang="en-US" altLang="en-US" dirty="0" err="1">
                <a:effectLst/>
                <a:sym typeface="+mn-ea"/>
              </a:rPr>
              <a:t>cách</a:t>
            </a:r>
            <a:r>
              <a:rPr lang="en-US" altLang="en-US" dirty="0">
                <a:effectLst/>
                <a:sym typeface="+mn-ea"/>
              </a:rPr>
              <a:t> </a:t>
            </a:r>
            <a:r>
              <a:rPr lang="en-US" altLang="en-US" dirty="0" err="1">
                <a:effectLst/>
                <a:sym typeface="+mn-ea"/>
              </a:rPr>
              <a:t>điền</a:t>
            </a:r>
            <a:r>
              <a:rPr lang="en-US" altLang="en-US" dirty="0">
                <a:effectLst/>
                <a:sym typeface="+mn-ea"/>
              </a:rPr>
              <a:t> </a:t>
            </a:r>
            <a:r>
              <a:rPr lang="en-US" altLang="en-US" dirty="0" err="1">
                <a:effectLst/>
                <a:sym typeface="+mn-ea"/>
              </a:rPr>
              <a:t>hỗ</a:t>
            </a:r>
            <a:r>
              <a:rPr lang="en-US" altLang="en-US" dirty="0">
                <a:effectLst/>
                <a:sym typeface="+mn-ea"/>
              </a:rPr>
              <a:t> </a:t>
            </a:r>
            <a:r>
              <a:rPr lang="en-US" altLang="en-US" dirty="0" err="1">
                <a:effectLst/>
                <a:sym typeface="+mn-ea"/>
              </a:rPr>
              <a:t>số</a:t>
            </a:r>
            <a:r>
              <a:rPr lang="en-US" altLang="en-US" dirty="0">
                <a:effectLst/>
                <a:sym typeface="+mn-ea"/>
              </a:rPr>
              <a:t>.</a:t>
            </a:r>
            <a:endParaRPr lang="en-US" altLang="en-US" b="0" i="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altLang="en-US" dirty="0">
                <a:effectLst/>
                <a:sym typeface="+mn-ea"/>
              </a:rPr>
              <a:t>Con </a:t>
            </a:r>
            <a:r>
              <a:rPr lang="en-US" altLang="en-US" dirty="0" err="1">
                <a:effectLst/>
                <a:sym typeface="+mn-ea"/>
              </a:rPr>
              <a:t>có</a:t>
            </a:r>
            <a:r>
              <a:rPr lang="en-US" altLang="en-US" dirty="0">
                <a:effectLst/>
                <a:sym typeface="+mn-ea"/>
              </a:rPr>
              <a:t> </a:t>
            </a:r>
            <a:r>
              <a:rPr lang="en-US" altLang="en-US" dirty="0" err="1">
                <a:effectLst/>
                <a:sym typeface="+mn-ea"/>
              </a:rPr>
              <a:t>nhận</a:t>
            </a:r>
            <a:r>
              <a:rPr lang="en-US" altLang="en-US" dirty="0">
                <a:effectLst/>
                <a:sym typeface="+mn-ea"/>
              </a:rPr>
              <a:t> </a:t>
            </a:r>
            <a:r>
              <a:rPr lang="en-US" altLang="en-US" dirty="0" err="1">
                <a:effectLst/>
                <a:sym typeface="+mn-ea"/>
              </a:rPr>
              <a:t>xét</a:t>
            </a:r>
            <a:r>
              <a:rPr lang="en-US" altLang="en-US" dirty="0">
                <a:effectLst/>
                <a:sym typeface="+mn-ea"/>
              </a:rPr>
              <a:t> </a:t>
            </a:r>
            <a:r>
              <a:rPr lang="en-US" altLang="en-US" dirty="0" err="1">
                <a:effectLst/>
                <a:sym typeface="+mn-ea"/>
              </a:rPr>
              <a:t>gì</a:t>
            </a:r>
            <a:r>
              <a:rPr lang="en-US" altLang="en-US" dirty="0">
                <a:effectLst/>
                <a:sym typeface="+mn-ea"/>
              </a:rPr>
              <a:t> </a:t>
            </a:r>
            <a:r>
              <a:rPr lang="en-US" altLang="en-US" dirty="0" err="1">
                <a:effectLst/>
                <a:sym typeface="+mn-ea"/>
              </a:rPr>
              <a:t>về</a:t>
            </a:r>
            <a:r>
              <a:rPr lang="en-US" altLang="en-US" dirty="0">
                <a:effectLst/>
                <a:sym typeface="+mn-ea"/>
              </a:rPr>
              <a:t> </a:t>
            </a:r>
            <a:r>
              <a:rPr lang="en-US" altLang="en-US" dirty="0" err="1">
                <a:effectLst/>
                <a:sym typeface="+mn-ea"/>
              </a:rPr>
              <a:t>giá</a:t>
            </a:r>
            <a:r>
              <a:rPr lang="en-US" altLang="en-US" dirty="0">
                <a:effectLst/>
                <a:sym typeface="+mn-ea"/>
              </a:rPr>
              <a:t> </a:t>
            </a:r>
            <a:r>
              <a:rPr lang="en-US" altLang="en-US" dirty="0" err="1">
                <a:effectLst/>
                <a:sym typeface="+mn-ea"/>
              </a:rPr>
              <a:t>trị</a:t>
            </a:r>
            <a:r>
              <a:rPr lang="en-US" altLang="en-US" dirty="0">
                <a:effectLst/>
                <a:sym typeface="+mn-ea"/>
              </a:rPr>
              <a:t> </a:t>
            </a:r>
            <a:r>
              <a:rPr lang="en-US" altLang="en-US" dirty="0" err="1">
                <a:effectLst/>
                <a:sym typeface="+mn-ea"/>
              </a:rPr>
              <a:t>của</a:t>
            </a:r>
            <a:r>
              <a:rPr lang="en-US" altLang="en-US" dirty="0">
                <a:effectLst/>
                <a:sym typeface="+mn-ea"/>
              </a:rPr>
              <a:t> </a:t>
            </a:r>
            <a:r>
              <a:rPr lang="en-US" altLang="en-US" dirty="0" err="1">
                <a:effectLst/>
                <a:sym typeface="+mn-ea"/>
              </a:rPr>
              <a:t>hỗn</a:t>
            </a:r>
            <a:r>
              <a:rPr lang="en-US" altLang="en-US" dirty="0">
                <a:effectLst/>
                <a:sym typeface="+mn-ea"/>
              </a:rPr>
              <a:t> </a:t>
            </a:r>
            <a:r>
              <a:rPr lang="en-US" altLang="en-US" dirty="0" err="1">
                <a:effectLst/>
                <a:sym typeface="+mn-ea"/>
              </a:rPr>
              <a:t>số</a:t>
            </a:r>
            <a:r>
              <a:rPr lang="en-US" altLang="en-US" dirty="0">
                <a:effectLst/>
                <a:sym typeface="+mn-ea"/>
              </a:rPr>
              <a:t>?  (</a:t>
            </a:r>
            <a:r>
              <a:rPr lang="en-US" i="1" dirty="0" err="1">
                <a:effectLst/>
                <a:sym typeface="+mn-ea"/>
              </a:rPr>
              <a:t>Giá</a:t>
            </a:r>
            <a:r>
              <a:rPr lang="en-US" i="1" dirty="0">
                <a:effectLst/>
                <a:sym typeface="+mn-ea"/>
              </a:rPr>
              <a:t> </a:t>
            </a:r>
            <a:r>
              <a:rPr lang="en-US" i="1" dirty="0" err="1">
                <a:effectLst/>
                <a:sym typeface="+mn-ea"/>
              </a:rPr>
              <a:t>trị</a:t>
            </a:r>
            <a:r>
              <a:rPr lang="en-US" i="1" dirty="0">
                <a:effectLst/>
                <a:sym typeface="+mn-ea"/>
              </a:rPr>
              <a:t> </a:t>
            </a:r>
            <a:r>
              <a:rPr lang="en-US" i="1" dirty="0" err="1">
                <a:effectLst/>
                <a:sym typeface="+mn-ea"/>
              </a:rPr>
              <a:t>của</a:t>
            </a:r>
            <a:r>
              <a:rPr lang="en-US" i="1" dirty="0">
                <a:effectLst/>
                <a:sym typeface="+mn-ea"/>
              </a:rPr>
              <a:t> </a:t>
            </a:r>
            <a:r>
              <a:rPr lang="en-US" i="1" dirty="0" err="1">
                <a:effectLst/>
                <a:sym typeface="+mn-ea"/>
              </a:rPr>
              <a:t>hỗn</a:t>
            </a:r>
            <a:r>
              <a:rPr lang="en-US" i="1" dirty="0">
                <a:effectLst/>
                <a:sym typeface="+mn-ea"/>
              </a:rPr>
              <a:t> </a:t>
            </a:r>
            <a:r>
              <a:rPr lang="en-US" i="1" dirty="0" err="1">
                <a:effectLst/>
                <a:sym typeface="+mn-ea"/>
              </a:rPr>
              <a:t>số</a:t>
            </a:r>
            <a:r>
              <a:rPr lang="en-US" i="1" dirty="0">
                <a:effectLst/>
                <a:sym typeface="+mn-ea"/>
              </a:rPr>
              <a:t> bao </a:t>
            </a:r>
            <a:r>
              <a:rPr lang="en-US" i="1" dirty="0" err="1">
                <a:effectLst/>
                <a:sym typeface="+mn-ea"/>
              </a:rPr>
              <a:t>giờ</a:t>
            </a:r>
            <a:r>
              <a:rPr lang="en-US" i="1" dirty="0">
                <a:effectLst/>
                <a:sym typeface="+mn-ea"/>
              </a:rPr>
              <a:t> </a:t>
            </a:r>
            <a:r>
              <a:rPr lang="en-US" i="1" dirty="0" err="1">
                <a:effectLst/>
                <a:sym typeface="+mn-ea"/>
              </a:rPr>
              <a:t>cũng</a:t>
            </a:r>
            <a:r>
              <a:rPr lang="en-US" i="1" dirty="0">
                <a:effectLst/>
                <a:sym typeface="+mn-ea"/>
              </a:rPr>
              <a:t> &gt; 1)</a:t>
            </a:r>
            <a:endParaRPr lang="en-US" i="1"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n-US" dirty="0">
                <a:effectLst/>
                <a:sym typeface="+mn-ea"/>
              </a:rPr>
              <a:t>Qua BT 1, con </a:t>
            </a:r>
            <a:r>
              <a:rPr lang="en-US" dirty="0" err="1">
                <a:effectLst/>
                <a:sym typeface="+mn-ea"/>
              </a:rPr>
              <a:t>đã</a:t>
            </a:r>
            <a:r>
              <a:rPr lang="en-US" dirty="0">
                <a:effectLst/>
                <a:sym typeface="+mn-ea"/>
              </a:rPr>
              <a:t> </a:t>
            </a:r>
            <a:r>
              <a:rPr lang="en-US" dirty="0" err="1">
                <a:effectLst/>
                <a:sym typeface="+mn-ea"/>
              </a:rPr>
              <a:t>được</a:t>
            </a:r>
            <a:r>
              <a:rPr lang="en-US" dirty="0">
                <a:effectLst/>
                <a:sym typeface="+mn-ea"/>
              </a:rPr>
              <a:t> </a:t>
            </a:r>
            <a:r>
              <a:rPr lang="en-US" dirty="0" err="1">
                <a:effectLst/>
                <a:sym typeface="+mn-ea"/>
              </a:rPr>
              <a:t>mục</a:t>
            </a:r>
            <a:r>
              <a:rPr lang="en-US" dirty="0">
                <a:effectLst/>
                <a:sym typeface="+mn-ea"/>
              </a:rPr>
              <a:t> </a:t>
            </a:r>
            <a:r>
              <a:rPr lang="en-US" dirty="0" err="1">
                <a:effectLst/>
                <a:sym typeface="+mn-ea"/>
              </a:rPr>
              <a:t>tiêu</a:t>
            </a:r>
            <a:r>
              <a:rPr lang="en-US" dirty="0">
                <a:effectLst/>
                <a:sym typeface="+mn-ea"/>
              </a:rPr>
              <a:t> </a:t>
            </a:r>
            <a:r>
              <a:rPr lang="en-US" dirty="0" err="1">
                <a:effectLst/>
                <a:sym typeface="+mn-ea"/>
              </a:rPr>
              <a:t>nào</a:t>
            </a:r>
            <a:r>
              <a:rPr lang="en-US" dirty="0">
                <a:effectLst/>
                <a:sym typeface="+mn-ea"/>
              </a:rPr>
              <a:t> </a:t>
            </a:r>
            <a:r>
              <a:rPr lang="en-US" dirty="0" err="1">
                <a:effectLst/>
                <a:sym typeface="+mn-ea"/>
              </a:rPr>
              <a:t>của</a:t>
            </a:r>
            <a:r>
              <a:rPr lang="en-US" dirty="0">
                <a:effectLst/>
                <a:sym typeface="+mn-ea"/>
              </a:rPr>
              <a:t> </a:t>
            </a:r>
            <a:r>
              <a:rPr lang="en-US" dirty="0" err="1">
                <a:effectLst/>
                <a:sym typeface="+mn-ea"/>
              </a:rPr>
              <a:t>bài</a:t>
            </a:r>
            <a:r>
              <a:rPr lang="en-US" dirty="0">
                <a:effectLst/>
                <a:sym typeface="+mn-ea"/>
              </a:rPr>
              <a:t> </a:t>
            </a:r>
            <a:r>
              <a:rPr lang="en-US" dirty="0" err="1">
                <a:effectLst/>
                <a:sym typeface="+mn-ea"/>
              </a:rPr>
              <a:t>học</a:t>
            </a:r>
            <a:r>
              <a:rPr lang="en-US" dirty="0">
                <a:effectLst/>
                <a:sym typeface="+mn-ea"/>
              </a:rPr>
              <a:t>?</a:t>
            </a:r>
            <a:endParaRPr lang="en-GB"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Chốt: Cách viết hỗn số thành phân số thập phân:</a:t>
            </a:r>
          </a:p>
          <a:p>
            <a:r>
              <a:rPr lang="en-US" altLang="zh-CN" dirty="0"/>
              <a:t> - Viết hỗn số thành tổng phần nguyên và phần phân số (tức là được một số tự nhiên cộng một phân số)</a:t>
            </a:r>
          </a:p>
          <a:p>
            <a:r>
              <a:rPr lang="en-US" altLang="zh-CN" dirty="0"/>
              <a:t>- Tính tổng số tự nhiên và phân số đó.</a:t>
            </a:r>
          </a:p>
          <a:p>
            <a:r>
              <a:rPr lang="en-US" altLang="zh-CN" dirty="0"/>
              <a:t>- Viết được hỗn số dưới dạng phân số.</a:t>
            </a:r>
          </a:p>
          <a:p>
            <a:r>
              <a:rPr lang="en-US" altLang="zh-CN" dirty="0"/>
              <a:t>- </a:t>
            </a:r>
          </a:p>
          <a:p>
            <a:r>
              <a:rPr lang="en-US" altLang="zh-CN" dirty="0"/>
              <a:t>- </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mc:AlternateContent xmlns:mc="http://schemas.openxmlformats.org/markup-compatibility/2006" xmlns:a14="http://schemas.microsoft.com/office/drawing/2010/main">
        <mc:Choice Requires="a14">
          <p:sp>
            <p:nvSpPr>
              <p:cNvPr id="3" name="Text Placeholder 2"/>
              <p:cNvSpPr>
                <a:spLocks noGrp="1"/>
              </p:cNvSpPr>
              <p:nvPr>
                <p:ph type="body" idx="3"/>
              </p:nvPr>
            </p:nvSpPr>
            <p:spPr/>
            <p:txBody>
              <a:bodyPr/>
              <a:lstStyle/>
              <a:p>
                <a:r>
                  <a:rPr lang="en-US"/>
                  <a:t>Chốt: Ngoài cách làm theo mẫu còn có cách viết dựa vào phép chia có dư VD: 57 chia 10 được 5, dư 7. Vậy ta viết được </a:t>
                </a:r>
                <a14:m>
                  <m:oMath xmlns:m="http://schemas.openxmlformats.org/officeDocument/2006/math">
                    <m:r>
                      <a:rPr lang="en-US" b="1" i="1" smtClean="0">
                        <a:solidFill>
                          <a:srgbClr val="002060"/>
                        </a:solidFill>
                        <a:latin typeface="Cambria Math" panose="02040503050406030204" pitchFamily="18" charset="0"/>
                      </a:rPr>
                      <m:t>𝟓</m:t>
                    </m:r>
                    <m:f>
                      <m:fPr>
                        <m:ctrlPr>
                          <a:rPr lang="en-US" b="1" i="1">
                            <a:solidFill>
                              <a:srgbClr val="002060"/>
                            </a:solidFill>
                            <a:latin typeface="Cambria Math" panose="02040503050406030204" pitchFamily="18" charset="0"/>
                          </a:rPr>
                        </m:ctrlPr>
                      </m:fPr>
                      <m:num>
                        <m:r>
                          <a:rPr lang="en-US" b="1" i="1" smtClean="0">
                            <a:solidFill>
                              <a:srgbClr val="002060"/>
                            </a:solidFill>
                            <a:latin typeface="Cambria Math" panose="02040503050406030204" pitchFamily="18" charset="0"/>
                          </a:rPr>
                          <m:t>𝟕</m:t>
                        </m:r>
                      </m:num>
                      <m:den>
                        <m:r>
                          <a:rPr lang="en-US" b="1" i="1">
                            <a:solidFill>
                              <a:srgbClr val="002060"/>
                            </a:solidFill>
                            <a:latin typeface="Cambria Math" panose="02040503050406030204" pitchFamily="18" charset="0"/>
                          </a:rPr>
                          <m:t>𝟏𝟎</m:t>
                        </m:r>
                      </m:den>
                    </m:f>
                  </m:oMath>
                </a14:m>
                <a:r>
                  <a:rPr lang="en-US"/>
                  <a:t> </a:t>
                </a:r>
              </a:p>
            </p:txBody>
          </p:sp>
        </mc:Choice>
        <mc:Fallback xmlns="">
          <p:sp>
            <p:nvSpPr>
              <p:cNvPr id="3" name="Text Placeholder 2"/>
              <p:cNvSpPr>
                <a:spLocks noRot="1" noChangeAspect="1" noMove="1" noResize="1" noEditPoints="1" noAdjustHandles="1" noChangeArrowheads="1" noChangeShapeType="1" noTextEdit="1"/>
              </p:cNvSpPr>
              <p:nvPr>
                <p:ph type="body" idx="3"/>
              </p:nvPr>
            </p:nvSpPr>
            <p:spPr>
              <a:blipFill rotWithShape="1">
                <a:blip r:embed="rId3"/>
                <a:stretch>
                  <a:fillRect/>
                </a:stretch>
              </a:blipFill>
            </p:spPr>
            <p:txBody>
              <a:bodyPr/>
              <a:lstStyle/>
              <a:p>
                <a:r>
                  <a:rPr lang="en-US" altLang="en-US">
                    <a:noFill/>
                  </a:rPr>
                  <a:t> </a:t>
                </a:r>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044" y="-64311"/>
            <a:ext cx="12258087" cy="6986621"/>
          </a:xfrm>
          <a:prstGeom prst="rect">
            <a:avLst/>
          </a:prstGeom>
        </p:spPr>
      </p:pic>
      <p:pic>
        <p:nvPicPr>
          <p:cNvPr id="2" name="Picture 1"/>
          <p:cNvPicPr>
            <a:picLocks noChangeAspect="1"/>
          </p:cNvPicPr>
          <p:nvPr/>
        </p:nvPicPr>
        <p:blipFill>
          <a:blip r:embed="rId4"/>
          <a:stretch>
            <a:fillRect/>
          </a:stretch>
        </p:blipFill>
        <p:spPr>
          <a:xfrm>
            <a:off x="-2325998" y="-150965"/>
            <a:ext cx="8614395" cy="2054530"/>
          </a:xfrm>
          <a:prstGeom prst="rect">
            <a:avLst/>
          </a:prstGeom>
        </p:spPr>
      </p:pic>
      <p:pic>
        <p:nvPicPr>
          <p:cNvPr id="5" name="Picture 4"/>
          <p:cNvPicPr>
            <a:picLocks noChangeAspect="1"/>
          </p:cNvPicPr>
          <p:nvPr/>
        </p:nvPicPr>
        <p:blipFill>
          <a:blip r:embed="rId5"/>
          <a:stretch>
            <a:fillRect/>
          </a:stretch>
        </p:blipFill>
        <p:spPr>
          <a:xfrm>
            <a:off x="1738129" y="572935"/>
            <a:ext cx="8620491" cy="2054530"/>
          </a:xfrm>
          <a:prstGeom prst="rect">
            <a:avLst/>
          </a:prstGeom>
        </p:spPr>
      </p:pic>
      <p:pic>
        <p:nvPicPr>
          <p:cNvPr id="8" name="Picture 7"/>
          <p:cNvPicPr>
            <a:picLocks noChangeAspect="1"/>
          </p:cNvPicPr>
          <p:nvPr/>
        </p:nvPicPr>
        <p:blipFill>
          <a:blip r:embed="rId6"/>
          <a:stretch>
            <a:fillRect/>
          </a:stretch>
        </p:blipFill>
        <p:spPr>
          <a:xfrm>
            <a:off x="2299970" y="297815"/>
            <a:ext cx="8427720" cy="3776345"/>
          </a:xfrm>
          <a:prstGeom prst="rect">
            <a:avLst/>
          </a:prstGeom>
        </p:spPr>
      </p:pic>
      <p:sp>
        <p:nvSpPr>
          <p:cNvPr id="4" name="Text Box 3"/>
          <p:cNvSpPr txBox="1"/>
          <p:nvPr/>
        </p:nvSpPr>
        <p:spPr>
          <a:xfrm>
            <a:off x="3596005" y="3078480"/>
            <a:ext cx="6346190" cy="645160"/>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Tiết 2 - Luyện tập (trang 24)</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lvl="0" algn="just" defTabSz="609600"/>
            <a:r>
              <a:rPr lang="en-US" sz="3600" b="1" dirty="0">
                <a:solidFill>
                  <a:srgbClr val="2D3847">
                    <a:lumMod val="75000"/>
                  </a:srgbClr>
                </a:solidFill>
                <a:latin typeface="Cambria" panose="02040503050406030204" pitchFamily="18" charset="0"/>
                <a:ea typeface="Cambria" panose="02040503050406030204" pitchFamily="18" charset="0"/>
              </a:rPr>
              <a:t>Chuyển hỗn số thành </a:t>
            </a:r>
            <a:r>
              <a:rPr lang="en-US" sz="3600" b="1" dirty="0" err="1">
                <a:solidFill>
                  <a:srgbClr val="2D3847">
                    <a:lumMod val="75000"/>
                  </a:srgbClr>
                </a:solidFill>
                <a:latin typeface="Cambria" panose="02040503050406030204" pitchFamily="18" charset="0"/>
                <a:ea typeface="Cambria" panose="02040503050406030204" pitchFamily="18" charset="0"/>
              </a:rPr>
              <a:t>phân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thập phân (theo mẫu)</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2:</a:t>
            </a:r>
          </a:p>
        </p:txBody>
      </p:sp>
      <p:pic>
        <p:nvPicPr>
          <p:cNvPr id="6" name="Picture 5"/>
          <p:cNvPicPr>
            <a:picLocks noChangeAspect="1"/>
          </p:cNvPicPr>
          <p:nvPr/>
        </p:nvPicPr>
        <p:blipFill>
          <a:blip r:embed="rId4"/>
          <a:stretch>
            <a:fillRect/>
          </a:stretch>
        </p:blipFill>
        <p:spPr>
          <a:xfrm>
            <a:off x="4048125" y="1785937"/>
            <a:ext cx="4376737" cy="1674515"/>
          </a:xfrm>
          <a:prstGeom prst="rect">
            <a:avLst/>
          </a:prstGeom>
        </p:spPr>
      </p:pic>
      <p:pic>
        <p:nvPicPr>
          <p:cNvPr id="8" name="Picture 7"/>
          <p:cNvPicPr>
            <a:picLocks noChangeAspect="1"/>
          </p:cNvPicPr>
          <p:nvPr/>
        </p:nvPicPr>
        <p:blipFill>
          <a:blip r:embed="rId5"/>
          <a:stretch>
            <a:fillRect/>
          </a:stretch>
        </p:blipFill>
        <p:spPr>
          <a:xfrm>
            <a:off x="962025" y="3979183"/>
            <a:ext cx="10396537" cy="15405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78742" y="185407"/>
            <a:ext cx="8356745" cy="1733728"/>
          </a:xfrm>
          <a:prstGeom prst="rect">
            <a:avLst/>
          </a:prstGeom>
        </p:spPr>
        <p:txBody>
          <a:bodyPr lIns="169333" tIns="169333" rIns="169333" bIns="169333" rtlCol="0" anchor="ct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Viết</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2D3847">
                    <a:lumMod val="75000"/>
                  </a:srgbClr>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2D3847">
                  <a:lumMod val="75000"/>
                </a:srgbClr>
              </a:solidFill>
              <a:effectLst/>
              <a:uLnTx/>
              <a:uFillTx/>
              <a:latin typeface="Cambria" panose="02040503050406030204" pitchFamily="18" charset="0"/>
              <a:ea typeface="Cambria" panose="02040503050406030204" pitchFamily="18" charset="0"/>
              <a:cs typeface="+mn-cs"/>
            </a:endParaRP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marL="0" marR="0" lvl="0" indent="0" algn="l" defTabSz="609600" rtl="0" eaLnBrk="1" fontAlgn="auto" latinLnBrk="0" hangingPunct="1">
              <a:lnSpc>
                <a:spcPts val="4335"/>
              </a:lnSpc>
              <a:spcBef>
                <a:spcPts val="0"/>
              </a:spcBef>
              <a:spcAft>
                <a:spcPts val="0"/>
              </a:spcAft>
              <a:buClrTx/>
              <a:buSzTx/>
              <a:buFontTx/>
              <a:buNone/>
              <a:defRPr/>
            </a:pPr>
            <a:r>
              <a:rPr kumimoji="0" lang="en-US" sz="3200" b="1" i="0" u="none" strike="noStrike" kern="1200" cap="none" spc="0" normalizeH="0" baseline="0" noProof="0" dirty="0">
                <a:ln>
                  <a:noFill/>
                </a:ln>
                <a:solidFill>
                  <a:srgbClr val="EE0038">
                    <a:lumMod val="60000"/>
                    <a:lumOff val="40000"/>
                  </a:srgbClr>
                </a:solidFill>
                <a:effectLst/>
                <a:uLnTx/>
                <a:uFillTx/>
                <a:latin typeface="Cambria" panose="02040503050406030204" pitchFamily="18" charset="0"/>
                <a:ea typeface="Cambria" panose="02040503050406030204" pitchFamily="18" charset="0"/>
                <a:cs typeface="+mn-cs"/>
              </a:rPr>
              <a:t>BÀI 3:</a:t>
            </a:r>
          </a:p>
        </p:txBody>
      </p:sp>
      <p:grpSp>
        <p:nvGrpSpPr>
          <p:cNvPr id="5" name="Group 4"/>
          <p:cNvGrpSpPr/>
          <p:nvPr/>
        </p:nvGrpSpPr>
        <p:grpSpPr>
          <a:xfrm>
            <a:off x="1057275" y="1952625"/>
            <a:ext cx="10144125" cy="1381125"/>
            <a:chOff x="1057275" y="1952625"/>
            <a:chExt cx="10144125" cy="1381125"/>
          </a:xfrm>
        </p:grpSpPr>
        <p:sp>
          <p:nvSpPr>
            <p:cNvPr id="2" name="Rectangle: Rounded Corners 1"/>
            <p:cNvSpPr/>
            <p:nvPr/>
          </p:nvSpPr>
          <p:spPr>
            <a:xfrm>
              <a:off x="1057275" y="1952625"/>
              <a:ext cx="10144125" cy="138112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1409699" y="1981200"/>
                  <a:ext cx="9515475" cy="981487"/>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Mẫu: </a:t>
                  </a:r>
                  <a14:m>
                    <m:oMath xmlns:m="http://schemas.openxmlformats.org/officeDocument/2006/math">
                      <m:f>
                        <m:fPr>
                          <m:ctrlPr>
                            <a:rPr lang="en-US" sz="4000" b="1" i="1" smtClean="0">
                              <a:solidFill>
                                <a:srgbClr val="002060"/>
                              </a:solidFill>
                              <a:latin typeface="Cambria Math" panose="02040503050406030204" pitchFamily="18" charset="0"/>
                            </a:rPr>
                          </m:ctrlPr>
                        </m:fPr>
                        <m:num>
                          <m:r>
                            <a:rPr lang="en-US" sz="4000" b="1" i="1" smtClean="0">
                              <a:solidFill>
                                <a:srgbClr val="002060"/>
                              </a:solidFill>
                              <a:latin typeface="Cambria Math" panose="02040503050406030204" pitchFamily="18" charset="0"/>
                            </a:rPr>
                            <m:t>𝟑𝟏</m:t>
                          </m:r>
                        </m:num>
                        <m:den>
                          <m:r>
                            <a:rPr lang="en-US" sz="4000" b="1" i="1" smtClean="0">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r>
                            <a:rPr lang="en-US" sz="4000" b="1" i="1" smtClean="0">
                              <a:solidFill>
                                <a:srgbClr val="002060"/>
                              </a:solidFill>
                              <a:latin typeface="Cambria Math" panose="02040503050406030204" pitchFamily="18" charset="0"/>
                            </a:rPr>
                            <m:t> + </m:t>
                          </m:r>
                          <m:r>
                            <a:rPr lang="en-US" sz="4000" b="1" i="1" smtClean="0">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𝟎</m:t>
                          </m:r>
                        </m:num>
                        <m:den>
                          <m:r>
                            <a:rPr lang="en-US" sz="4000" b="1" i="1">
                              <a:solidFill>
                                <a:srgbClr val="002060"/>
                              </a:solidFill>
                              <a:latin typeface="Cambria Math" panose="02040503050406030204" pitchFamily="18" charset="0"/>
                            </a:rPr>
                            <m:t>𝟏𝟎</m:t>
                          </m:r>
                        </m:den>
                      </m:f>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r>
                        <a:rPr lang="en-US" sz="4000" b="1" i="1" smtClean="0">
                          <a:solidFill>
                            <a:srgbClr val="002060"/>
                          </a:solidFill>
                          <a:latin typeface="Cambria Math" panose="02040503050406030204" pitchFamily="18" charset="0"/>
                        </a:rPr>
                        <m:t>+</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r>
                        <a:rPr lang="en-US" sz="4000" b="1" i="1">
                          <a:solidFill>
                            <a:srgbClr val="002060"/>
                          </a:solidFill>
                          <a:latin typeface="Cambria Math" panose="02040503050406030204" pitchFamily="18" charset="0"/>
                        </a:rPr>
                        <m:t>=</m:t>
                      </m:r>
                      <m:r>
                        <a:rPr lang="en-US" sz="4000" b="1" i="1" smtClean="0">
                          <a:solidFill>
                            <a:srgbClr val="002060"/>
                          </a:solidFill>
                          <a:latin typeface="Cambria Math" panose="02040503050406030204" pitchFamily="18" charset="0"/>
                        </a:rPr>
                        <m:t>𝟑</m:t>
                      </m:r>
                      <m:f>
                        <m:fPr>
                          <m:ctrlPr>
                            <a:rPr lang="en-US" sz="4000" b="1" i="1">
                              <a:solidFill>
                                <a:srgbClr val="002060"/>
                              </a:solidFill>
                              <a:latin typeface="Cambria Math" panose="02040503050406030204" pitchFamily="18" charset="0"/>
                            </a:rPr>
                          </m:ctrlPr>
                        </m:fPr>
                        <m:num>
                          <m:r>
                            <a:rPr lang="en-US" sz="4000" b="1" i="1">
                              <a:solidFill>
                                <a:srgbClr val="002060"/>
                              </a:solidFill>
                              <a:latin typeface="Cambria Math" panose="02040503050406030204" pitchFamily="18" charset="0"/>
                            </a:rPr>
                            <m:t>𝟏</m:t>
                          </m:r>
                        </m:num>
                        <m:den>
                          <m:r>
                            <a:rPr lang="en-US" sz="4000" b="1" i="1">
                              <a:solidFill>
                                <a:srgbClr val="002060"/>
                              </a:solidFill>
                              <a:latin typeface="Cambria Math" panose="02040503050406030204" pitchFamily="18" charset="0"/>
                            </a:rPr>
                            <m:t>𝟏𝟎</m:t>
                          </m:r>
                        </m:den>
                      </m:f>
                    </m:oMath>
                  </a14:m>
                  <a:endParaRPr lang="en-US" sz="4000" dirty="0">
                    <a:solidFill>
                      <a:srgbClr val="002060"/>
                    </a:solidFill>
                    <a:latin typeface="Cambria" panose="02040503050406030204" pitchFamily="18" charset="0"/>
                    <a:ea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9699" y="1981200"/>
                  <a:ext cx="9515475" cy="981487"/>
                </a:xfrm>
                <a:prstGeom prst="rect">
                  <a:avLst/>
                </a:prstGeom>
                <a:blipFill rotWithShape="1">
                  <a:blip r:embed="rId4"/>
                </a:blipFill>
              </p:spPr>
              <p:txBody>
                <a:bodyPr/>
                <a:lstStyle/>
                <a:p>
                  <a:r>
                    <a:rPr lang="en-US" altLang="en-US">
                      <a:noFill/>
                    </a:rPr>
                    <a:t> </a:t>
                  </a:r>
                </a:p>
              </p:txBody>
            </p:sp>
          </mc:Fallback>
        </mc:AlternateContent>
      </p:grpSp>
      <mc:AlternateContent xmlns:mc="http://schemas.openxmlformats.org/markup-compatibility/2006" xmlns:a14="http://schemas.microsoft.com/office/drawing/2010/main">
        <mc:Choice Requires="a14">
          <p:sp>
            <p:nvSpPr>
              <p:cNvPr id="7" name="Rectangle: Rounded Corners 6"/>
              <p:cNvSpPr/>
              <p:nvPr/>
            </p:nvSpPr>
            <p:spPr>
              <a:xfrm>
                <a:off x="1118168" y="3564492"/>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7" name="Rectangle: Rounded Corners 6"/>
              <p:cNvSpPr>
                <a:spLocks noRot="1" noChangeAspect="1" noMove="1" noResize="1" noEditPoints="1" noAdjustHandles="1" noChangeArrowheads="1" noChangeShapeType="1" noTextEdit="1"/>
              </p:cNvSpPr>
              <p:nvPr/>
            </p:nvSpPr>
            <p:spPr>
              <a:xfrm>
                <a:off x="1118168" y="3564492"/>
                <a:ext cx="1615507" cy="1037690"/>
              </a:xfrm>
              <a:prstGeom prst="roundRect">
                <a:avLst/>
              </a:prstGeom>
              <a:blipFill rotWithShape="1">
                <a:blip r:embed="rId5"/>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p:cNvSpPr/>
              <p:nvPr/>
            </p:nvSpPr>
            <p:spPr>
              <a:xfrm>
                <a:off x="3527993" y="357401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9" name="Rectangle: Rounded Corners 8"/>
              <p:cNvSpPr>
                <a:spLocks noRot="1" noChangeAspect="1" noMove="1" noResize="1" noEditPoints="1" noAdjustHandles="1" noChangeArrowheads="1" noChangeShapeType="1" noTextEdit="1"/>
              </p:cNvSpPr>
              <p:nvPr/>
            </p:nvSpPr>
            <p:spPr>
              <a:xfrm>
                <a:off x="3527993" y="357401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p:cNvSpPr/>
              <p:nvPr/>
            </p:nvSpPr>
            <p:spPr>
              <a:xfrm>
                <a:off x="6242618" y="3554967"/>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0" name="Rectangle: Rounded Corners 9"/>
              <p:cNvSpPr>
                <a:spLocks noRot="1" noChangeAspect="1" noMove="1" noResize="1" noEditPoints="1" noAdjustHandles="1" noChangeArrowheads="1" noChangeShapeType="1" noTextEdit="1"/>
              </p:cNvSpPr>
              <p:nvPr/>
            </p:nvSpPr>
            <p:spPr>
              <a:xfrm>
                <a:off x="6242618" y="3554967"/>
                <a:ext cx="1701232" cy="1037690"/>
              </a:xfrm>
              <a:prstGeom prst="roundRect">
                <a:avLst/>
              </a:prstGeom>
              <a:blipFill rotWithShape="1">
                <a:blip r:embed="rId7"/>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p:cNvSpPr/>
              <p:nvPr/>
            </p:nvSpPr>
            <p:spPr>
              <a:xfrm>
                <a:off x="8681018" y="35549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11" name="Rectangle: Rounded Corners 10"/>
              <p:cNvSpPr>
                <a:spLocks noRot="1" noChangeAspect="1" noMove="1" noResize="1" noEditPoints="1" noAdjustHandles="1" noChangeArrowheads="1" noChangeShapeType="1" noTextEdit="1"/>
              </p:cNvSpPr>
              <p:nvPr/>
            </p:nvSpPr>
            <p:spPr>
              <a:xfrm>
                <a:off x="8681018" y="3554967"/>
                <a:ext cx="1986982" cy="1037690"/>
              </a:xfrm>
              <a:prstGeom prst="roundRect">
                <a:avLst/>
              </a:prstGeom>
              <a:blipFill rotWithShape="1">
                <a:blip r:embed="rId8"/>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7" grpId="0" bldLvl="0" animBg="1"/>
      <p:bldP spid="9" grpId="0" bldLvl="0" animBg="1"/>
      <p:bldP spid="10" grpId="0" bldLvl="0" animBg="1"/>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p:cNvSpPr/>
              <p:nvPr/>
            </p:nvSpPr>
            <p:spPr>
              <a:xfrm>
                <a:off x="965768" y="138667"/>
                <a:ext cx="1615507"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𝟓𝟕</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2" name="Rectangle: Rounded Corners 1"/>
              <p:cNvSpPr>
                <a:spLocks noRot="1" noChangeAspect="1" noMove="1" noResize="1" noEditPoints="1" noAdjustHandles="1" noChangeArrowheads="1" noChangeShapeType="1" noTextEdit="1"/>
              </p:cNvSpPr>
              <p:nvPr/>
            </p:nvSpPr>
            <p:spPr>
              <a:xfrm>
                <a:off x="965768" y="138667"/>
                <a:ext cx="1615507" cy="1037690"/>
              </a:xfrm>
              <a:prstGeom prst="roundRect">
                <a:avLst/>
              </a:prstGeom>
              <a:blipFill rotWithShape="1">
                <a:blip r:embed="rId3"/>
                <a:stretch>
                  <a:fillRect l="-428" t="-635" r="-39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p:cNvSpPr/>
              <p:nvPr/>
            </p:nvSpPr>
            <p:spPr>
              <a:xfrm>
                <a:off x="822893" y="14721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𝟕𝟎𝟑</m:t>
                          </m:r>
                        </m:num>
                        <m:den>
                          <m:r>
                            <a:rPr lang="en-US" sz="3200" b="1" i="1" smtClean="0">
                              <a:solidFill>
                                <a:srgbClr val="FF0000"/>
                              </a:solidFill>
                              <a:latin typeface="Cambria Math" panose="02040503050406030204" pitchFamily="18" charset="0"/>
                            </a:rPr>
                            <m:t>𝟏𝟎𝟎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3" name="Rectangle: Rounded Corners 2"/>
              <p:cNvSpPr>
                <a:spLocks noRot="1" noChangeAspect="1" noMove="1" noResize="1" noEditPoints="1" noAdjustHandles="1" noChangeArrowheads="1" noChangeShapeType="1" noTextEdit="1"/>
              </p:cNvSpPr>
              <p:nvPr/>
            </p:nvSpPr>
            <p:spPr>
              <a:xfrm>
                <a:off x="822893" y="1472167"/>
                <a:ext cx="1986982" cy="1037690"/>
              </a:xfrm>
              <a:prstGeom prst="roundRect">
                <a:avLst/>
              </a:prstGeom>
              <a:blipFill rotWithShape="1">
                <a:blip r:embed="rId4"/>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p:cNvSpPr/>
              <p:nvPr/>
            </p:nvSpPr>
            <p:spPr>
              <a:xfrm>
                <a:off x="1003868" y="2834242"/>
                <a:ext cx="170123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𝟔𝟑</m:t>
                          </m:r>
                        </m:num>
                        <m:den>
                          <m:r>
                            <a:rPr lang="en-US" sz="3200" b="1" i="1" smtClean="0">
                              <a:solidFill>
                                <a:srgbClr val="FF0000"/>
                              </a:solidFill>
                              <a:latin typeface="Cambria Math" panose="02040503050406030204" pitchFamily="18" charset="0"/>
                            </a:rPr>
                            <m:t>𝟏𝟎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1003868" y="2834242"/>
                <a:ext cx="1701232" cy="1037690"/>
              </a:xfrm>
              <a:prstGeom prst="roundRect">
                <a:avLst/>
              </a:prstGeom>
              <a:blipFill rotWithShape="1">
                <a:blip r:embed="rId5"/>
                <a:stretch>
                  <a:fillRect l="-407" t="-635" r="-373"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918143" y="4177267"/>
                <a:ext cx="1986982" cy="10376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FF0000"/>
                          </a:solidFill>
                          <a:latin typeface="Cambria Math" panose="02040503050406030204" pitchFamily="18" charset="0"/>
                        </a:rPr>
                        <m:t> </m:t>
                      </m:r>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𝟎𝟎𝟓</m:t>
                          </m:r>
                        </m:num>
                        <m:den>
                          <m:r>
                            <a:rPr lang="en-US" sz="3200" b="1" i="1" smtClean="0">
                              <a:solidFill>
                                <a:srgbClr val="FF0000"/>
                              </a:solidFill>
                              <a:latin typeface="Cambria Math" panose="02040503050406030204" pitchFamily="18" charset="0"/>
                            </a:rPr>
                            <m:t>𝟏</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𝟎𝟎𝟎</m:t>
                          </m:r>
                        </m:den>
                      </m:f>
                    </m:oMath>
                  </m:oMathPara>
                </a14:m>
                <a:endParaRPr lang="en-US" sz="3200" dirty="0">
                  <a:latin typeface="Cambria" panose="02040503050406030204" pitchFamily="18" charset="0"/>
                  <a:ea typeface="Cambria" panose="02040503050406030204" pitchFamily="18" charset="0"/>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918143" y="4177267"/>
                <a:ext cx="1986982" cy="1037690"/>
              </a:xfrm>
              <a:prstGeom prst="roundRect">
                <a:avLst/>
              </a:prstGeom>
              <a:blipFill rotWithShape="1">
                <a:blip r:embed="rId6"/>
                <a:stretch>
                  <a:fillRect l="-348" t="-635" r="-320" b="-579"/>
                </a:stretch>
              </a:blipFill>
            </p:spPr>
            <p:style>
              <a:lnRef idx="2">
                <a:schemeClr val="accent1">
                  <a:shade val="15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714625" y="174625"/>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𝟓𝟎</m:t>
                        </m:r>
                      </m:num>
                      <m:den>
                        <m:r>
                          <a:rPr lang="en-US" sz="3600" b="1" i="1">
                            <a:solidFill>
                              <a:srgbClr val="002060"/>
                            </a:solidFill>
                            <a:latin typeface="Cambria Math" panose="02040503050406030204" pitchFamily="18" charset="0"/>
                          </a:rPr>
                          <m:t>𝟏𝟎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𝟓</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m:t>
                        </m:r>
                      </m:num>
                      <m:den>
                        <m:r>
                          <a:rPr lang="en-US" sz="3600" b="1" i="1">
                            <a:solidFill>
                              <a:srgbClr val="002060"/>
                            </a:solidFill>
                            <a:latin typeface="Cambria Math" panose="02040503050406030204" pitchFamily="18" charset="0"/>
                          </a:rPr>
                          <m:t>𝟏𝟎</m:t>
                        </m:r>
                      </m:den>
                    </m:f>
                  </m:oMath>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4625" y="174625"/>
                <a:ext cx="8896350" cy="927433"/>
              </a:xfrm>
              <a:prstGeom prst="rect">
                <a:avLst/>
              </a:prstGeom>
              <a:blipFill rotWithShape="1">
                <a:blip r:embed="rId7"/>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6550" y="15176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𝟕𝟎𝟎</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𝟕</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876550" y="1517650"/>
                <a:ext cx="8896350" cy="927433"/>
              </a:xfrm>
              <a:prstGeom prst="rect">
                <a:avLst/>
              </a:prstGeom>
              <a:blipFill rotWithShape="1">
                <a:blip r:embed="rId8"/>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09875" y="2889250"/>
                <a:ext cx="8896350" cy="927433"/>
              </a:xfrm>
              <a:prstGeom prst="rect">
                <a:avLst/>
              </a:prstGeom>
              <a:noFill/>
            </p:spPr>
            <p:txBody>
              <a:bodyPr wrap="square" rtlCol="0">
                <a:spAutoFit/>
              </a:bodyPr>
              <a:lstStyle/>
              <a:p>
                <a:r>
                  <a:rPr lang="en-US" sz="3600" b="1" dirty="0">
                    <a:solidFill>
                      <a:srgbClr val="002060"/>
                    </a:solidFill>
                  </a:rPr>
                  <a:t>= </a:t>
                </a:r>
                <a14:m>
                  <m:oMath xmlns:m="http://schemas.openxmlformats.org/officeDocument/2006/math">
                    <m:f>
                      <m:fPr>
                        <m:ctrlPr>
                          <a:rPr lang="en-US" sz="3600" b="1" i="1" smtClean="0">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r>
                          <a:rPr lang="en-US" sz="3600" b="1" i="1" smtClean="0">
                            <a:solidFill>
                              <a:srgbClr val="002060"/>
                            </a:solidFill>
                            <a:latin typeface="Cambria Math" panose="02040503050406030204" pitchFamily="18" charset="0"/>
                          </a:rPr>
                          <m:t> + </m:t>
                        </m:r>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𝟏𝟎</m:t>
                        </m:r>
                      </m:den>
                    </m:f>
                    <m:r>
                      <a:rPr lang="en-US" sz="3600" b="1" i="1">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𝟔𝟎</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r>
                      <a:rPr lang="en-US" sz="3600" b="1" i="1" smtClean="0">
                        <a:solidFill>
                          <a:srgbClr val="002060"/>
                        </a:solidFill>
                        <a:latin typeface="Cambria Math" panose="02040503050406030204" pitchFamily="18" charset="0"/>
                      </a:rPr>
                      <m:t>+</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r>
                      <a:rPr lang="en-US" sz="3600" b="1" i="1">
                        <a:solidFill>
                          <a:srgbClr val="002060"/>
                        </a:solidFill>
                        <a:latin typeface="Cambria Math" panose="02040503050406030204" pitchFamily="18" charset="0"/>
                      </a:rPr>
                      <m:t>=</m:t>
                    </m:r>
                    <m:r>
                      <a:rPr lang="en-US" sz="3600" b="1" i="1" smtClean="0">
                        <a:solidFill>
                          <a:srgbClr val="002060"/>
                        </a:solidFill>
                        <a:latin typeface="Cambria Math" panose="02040503050406030204" pitchFamily="18" charset="0"/>
                      </a:rPr>
                      <m:t>𝟔</m:t>
                    </m:r>
                    <m:f>
                      <m:fPr>
                        <m:ctrlPr>
                          <a:rPr lang="en-US" sz="3600" b="1" i="1">
                            <a:solidFill>
                              <a:srgbClr val="002060"/>
                            </a:solidFill>
                            <a:latin typeface="Cambria Math" panose="02040503050406030204" pitchFamily="18" charset="0"/>
                          </a:rPr>
                        </m:ctrlPr>
                      </m:fPr>
                      <m:num>
                        <m:r>
                          <a:rPr lang="en-US" sz="3600" b="1" i="1" smtClean="0">
                            <a:solidFill>
                              <a:srgbClr val="002060"/>
                            </a:solidFill>
                            <a:latin typeface="Cambria Math" panose="02040503050406030204" pitchFamily="18" charset="0"/>
                          </a:rPr>
                          <m:t>𝟑</m:t>
                        </m:r>
                      </m:num>
                      <m:den>
                        <m:r>
                          <a:rPr lang="en-US" sz="3600" b="1" i="1">
                            <a:solidFill>
                              <a:srgbClr val="002060"/>
                            </a:solidFill>
                            <a:latin typeface="Cambria Math" panose="02040503050406030204" pitchFamily="18" charset="0"/>
                          </a:rPr>
                          <m:t>𝟏</m:t>
                        </m:r>
                        <m:r>
                          <a:rPr lang="en-US" sz="3600" b="1" i="1" smtClean="0">
                            <a:solidFill>
                              <a:srgbClr val="002060"/>
                            </a:solidFill>
                            <a:latin typeface="Cambria Math" panose="02040503050406030204" pitchFamily="18" charset="0"/>
                          </a:rPr>
                          <m:t>𝟎</m:t>
                        </m:r>
                      </m:den>
                    </m:f>
                  </m:oMath>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809875" y="2889250"/>
                <a:ext cx="8896350" cy="927433"/>
              </a:xfrm>
              <a:prstGeom prst="rect">
                <a:avLst/>
              </a:prstGeom>
              <a:blipFill rotWithShape="1">
                <a:blip r:embed="rId9"/>
                <a:stretch>
                  <a:fillRect b="36"/>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14650" y="4298950"/>
                <a:ext cx="8896350" cy="810991"/>
              </a:xfrm>
              <a:prstGeom prst="rect">
                <a:avLst/>
              </a:prstGeom>
              <a:noFill/>
            </p:spPr>
            <p:txBody>
              <a:bodyPr wrap="square" rtlCol="0">
                <a:spAutoFit/>
              </a:bodyPr>
              <a:lstStyle/>
              <a:p>
                <a:r>
                  <a:rPr lang="en-US" sz="3200" b="1" dirty="0">
                    <a:solidFill>
                      <a:srgbClr val="002060"/>
                    </a:solidFill>
                  </a:rPr>
                  <a:t>= </a:t>
                </a:r>
                <a14:m>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r>
                          <a:rPr lang="en-US" sz="3200" b="1" i="1" smtClean="0">
                            <a:solidFill>
                              <a:srgbClr val="002060"/>
                            </a:solidFill>
                            <a:latin typeface="Cambria Math" panose="02040503050406030204" pitchFamily="18" charset="0"/>
                          </a:rPr>
                          <m:t> + </m:t>
                        </m:r>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r>
                      <a:rPr lang="en-US" sz="3200" b="1" i="1" smtClean="0">
                        <a:solidFill>
                          <a:srgbClr val="002060"/>
                        </a:solidFill>
                        <a:latin typeface="Cambria Math" panose="02040503050406030204" pitchFamily="18" charset="0"/>
                      </a:rPr>
                      <m:t>+</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r>
                      <a:rPr lang="en-US" sz="3200" b="1" i="1">
                        <a:solidFill>
                          <a:srgbClr val="002060"/>
                        </a:solidFill>
                        <a:latin typeface="Cambria Math" panose="02040503050406030204" pitchFamily="18" charset="0"/>
                      </a:rPr>
                      <m:t>=</m:t>
                    </m:r>
                    <m:r>
                      <a:rPr lang="en-US" sz="3200" b="1" i="1" smtClean="0">
                        <a:solidFill>
                          <a:srgbClr val="002060"/>
                        </a:solidFill>
                        <a:latin typeface="Cambria Math" panose="02040503050406030204" pitchFamily="18" charset="0"/>
                      </a:rPr>
                      <m:t>𝟑</m:t>
                    </m:r>
                    <m:f>
                      <m:fPr>
                        <m:ctrlPr>
                          <a:rPr lang="en-US" sz="3200" b="1" i="1">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rPr>
                          <m:t>𝟓</m:t>
                        </m:r>
                      </m:num>
                      <m:den>
                        <m:r>
                          <a:rPr lang="en-US" sz="3200" b="1" i="1">
                            <a:solidFill>
                              <a:srgbClr val="002060"/>
                            </a:solidFill>
                            <a:latin typeface="Cambria Math" panose="02040503050406030204" pitchFamily="18" charset="0"/>
                          </a:rPr>
                          <m:t>𝟏</m:t>
                        </m:r>
                        <m:r>
                          <a:rPr lang="en-US" sz="3200" b="1" i="1" smtClean="0">
                            <a:solidFill>
                              <a:srgbClr val="002060"/>
                            </a:solidFill>
                            <a:latin typeface="Cambria Math" panose="02040503050406030204" pitchFamily="18" charset="0"/>
                          </a:rPr>
                          <m:t> </m:t>
                        </m:r>
                        <m:r>
                          <a:rPr lang="en-US" sz="3200" b="1" i="1" smtClean="0">
                            <a:solidFill>
                              <a:srgbClr val="002060"/>
                            </a:solidFill>
                            <a:latin typeface="Cambria Math" panose="02040503050406030204" pitchFamily="18" charset="0"/>
                          </a:rPr>
                          <m:t>𝟎𝟎𝟎</m:t>
                        </m:r>
                      </m:den>
                    </m:f>
                  </m:oMath>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914650" y="4298950"/>
                <a:ext cx="8896350" cy="810991"/>
              </a:xfrm>
              <a:prstGeom prst="rect">
                <a:avLst/>
              </a:prstGeom>
              <a:blipFill rotWithShape="1">
                <a:blip r:embed="rId10"/>
                <a:stretch>
                  <a:fillRect b="12"/>
                </a:stretch>
              </a:blipFill>
            </p:spPr>
            <p:txBody>
              <a:bodyPr/>
              <a:lstStyle/>
              <a:p>
                <a:r>
                  <a:rPr lang="en-US" altLang="en-US">
                    <a:noFill/>
                  </a:rPr>
                  <a:t> </a:t>
                </a:r>
              </a:p>
            </p:txBody>
          </p:sp>
        </mc:Fallback>
      </mc:AlternateContent>
      <p:sp>
        <p:nvSpPr>
          <p:cNvPr id="10" name="Text Box 9"/>
          <p:cNvSpPr txBox="1"/>
          <p:nvPr/>
        </p:nvSpPr>
        <p:spPr>
          <a:xfrm>
            <a:off x="234315" y="5384800"/>
            <a:ext cx="11859260" cy="583565"/>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làm thế nào?</a:t>
            </a:r>
          </a:p>
        </p:txBody>
      </p:sp>
      <p:sp>
        <p:nvSpPr>
          <p:cNvPr id="11" name="Text Box 10"/>
          <p:cNvSpPr txBox="1"/>
          <p:nvPr/>
        </p:nvSpPr>
        <p:spPr>
          <a:xfrm>
            <a:off x="234315" y="5384800"/>
            <a:ext cx="11859260" cy="1568450"/>
          </a:xfrm>
          <a:prstGeom prst="rect">
            <a:avLst/>
          </a:prstGeom>
          <a:noFill/>
        </p:spPr>
        <p:txBody>
          <a:bodyPr wrap="square" rtlCol="0">
            <a:spAutoFit/>
          </a:bodyPr>
          <a:lstStyle/>
          <a:p>
            <a:r>
              <a:rPr lang="en-US" sz="3200">
                <a:solidFill>
                  <a:srgbClr val="FF0000"/>
                </a:solidFill>
                <a:latin typeface="Arial" panose="020B0604020202020204" pitchFamily="34" charset="0"/>
                <a:cs typeface="Arial" panose="020B0604020202020204" pitchFamily="34" charset="0"/>
              </a:rPr>
              <a:t>Muốn chuyển phân số thập phân về dạng hỗn số ta lấy tử số chia mẫu số, được thương là phần nguyên, số dư là tử số, mẫu số giữ nguyên.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xit" presetSubtype="4" fill="hold" grpId="2" nodeType="clickEffect">
                                  <p:stCondLst>
                                    <p:cond delay="0"/>
                                  </p:stCondLst>
                                  <p:childTnLst>
                                    <p:anim calcmode="lin" valueType="num">
                                      <p:cBhvr additive="base">
                                        <p:cTn id="10" dur="5000"/>
                                        <p:tgtEl>
                                          <p:spTgt spid="10"/>
                                        </p:tgtEl>
                                        <p:attrNameLst>
                                          <p:attrName>ppt_x</p:attrName>
                                        </p:attrNameLst>
                                      </p:cBhvr>
                                      <p:tavLst>
                                        <p:tav tm="0">
                                          <p:val>
                                            <p:strVal val="ppt_x"/>
                                          </p:val>
                                        </p:tav>
                                        <p:tav tm="100000">
                                          <p:val>
                                            <p:strVal val="ppt_x"/>
                                          </p:val>
                                        </p:tav>
                                      </p:tavLst>
                                    </p:anim>
                                    <p:anim calcmode="lin" valueType="num">
                                      <p:cBhvr additive="base">
                                        <p:cTn id="11" dur="5000"/>
                                        <p:tgtEl>
                                          <p:spTgt spid="10"/>
                                        </p:tgtEl>
                                        <p:attrNameLst>
                                          <p:attrName>ppt_y</p:attrName>
                                        </p:attrNameLst>
                                      </p:cBhvr>
                                      <p:tavLst>
                                        <p:tav tm="0">
                                          <p:val>
                                            <p:strVal val="ppt_y"/>
                                          </p:val>
                                        </p:tav>
                                        <p:tav tm="100000">
                                          <p:val>
                                            <p:strVal val="1+ppt_h/2"/>
                                          </p:val>
                                        </p:tav>
                                      </p:tavLst>
                                    </p:anim>
                                    <p:set>
                                      <p:cBhvr>
                                        <p:cTn id="12" dur="1" fill="hold">
                                          <p:stCondLst>
                                            <p:cond delay="4999"/>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marL="0" marR="0" lvl="0" indent="0" algn="ctr" defTabSz="609600" rtl="0" eaLnBrk="1" fontAlgn="auto" latinLnBrk="0" hangingPunct="1">
                <a:lnSpc>
                  <a:spcPts val="140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pic>
        <p:nvPicPr>
          <p:cNvPr id="8" name="Picture 7"/>
          <p:cNvPicPr>
            <a:picLocks noChangeAspect="1"/>
          </p:cNvPicPr>
          <p:nvPr/>
        </p:nvPicPr>
        <p:blipFill>
          <a:blip r:embed="rId7"/>
          <a:stretch>
            <a:fillRect/>
          </a:stretch>
        </p:blipFill>
        <p:spPr>
          <a:xfrm>
            <a:off x="1739263" y="2042026"/>
            <a:ext cx="8827773" cy="30787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623333" y="588334"/>
            <a:ext cx="9501867" cy="1292662"/>
          </a:xfrm>
          <a:prstGeom prst="rect">
            <a:avLst/>
          </a:prstGeom>
          <a:solidFill>
            <a:schemeClr val="accent1">
              <a:lumMod val="20000"/>
              <a:lumOff val="80000"/>
            </a:schemeClr>
          </a:solidFill>
          <a:ln>
            <a:noFill/>
          </a:ln>
        </p:spPr>
        <p:txBody>
          <a:bodyPr wrap="square" lIns="0" tIns="0" rIns="0" bIns="0" anchor="ctr">
            <a:spAutoFit/>
          </a:bodyPr>
          <a:lstStyle/>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đáp án sai.</a:t>
            </a:r>
          </a:p>
          <a:p>
            <a:pPr lvl="0" algn="just">
              <a:defRPr/>
            </a:pPr>
            <a:r>
              <a:rPr lang="vi-VN" altLang="zh-CN" sz="2800" b="1" dirty="0">
                <a:solidFill>
                  <a:prstClr val="black"/>
                </a:solidFill>
                <a:latin typeface="Cambria" panose="02040503050406030204" pitchFamily="18" charset="0"/>
                <a:ea typeface="Cambria" panose="02040503050406030204" pitchFamily="18" charset="0"/>
                <a:sym typeface="雷盖体" panose="00000800000000000000" pitchFamily="2" charset="-122"/>
              </a:rPr>
              <a:t>Cô Dung có 23 phong kẹo, mỗi phong có 10 viên kẹo. Cô chia đều số kẹo đó cho 10 bạn. Vậy mỗi bạn nhận được:</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1" name="Oval 10"/>
          <p:cNvSpPr/>
          <p:nvPr/>
        </p:nvSpPr>
        <p:spPr>
          <a:xfrm>
            <a:off x="802821" y="676275"/>
            <a:ext cx="685800" cy="555171"/>
          </a:xfrm>
          <a:prstGeom prst="ellipse">
            <a:avLst/>
          </a:prstGeom>
          <a:solidFill>
            <a:srgbClr val="FF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mc:AlternateContent xmlns:mc="http://schemas.openxmlformats.org/markup-compatibility/2006" xmlns:a14="http://schemas.microsoft.com/office/drawing/2010/main">
        <mc:Choice Requires="a14">
          <p:sp>
            <p:nvSpPr>
              <p:cNvPr id="12" name="TextBox 11"/>
              <p:cNvSpPr txBox="1"/>
              <p:nvPr/>
            </p:nvSpPr>
            <p:spPr>
              <a:xfrm>
                <a:off x="1419224" y="1914525"/>
                <a:ext cx="9934576" cy="1922321"/>
              </a:xfrm>
              <a:prstGeom prst="rect">
                <a:avLst/>
              </a:prstGeom>
              <a:noFill/>
            </p:spPr>
            <p:txBody>
              <a:bodyPr wrap="square" rtlCol="0">
                <a:spAutoFit/>
              </a:bodyPr>
              <a:lstStyle/>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A. 23 </a:t>
                </a:r>
                <a:r>
                  <a:rPr lang="en-US" sz="2800" b="1" i="0" dirty="0" err="1">
                    <a:solidFill>
                      <a:srgbClr val="002060"/>
                    </a:solidFill>
                    <a:effectLst/>
                    <a:latin typeface="Cambria" panose="02040503050406030204" pitchFamily="18" charset="0"/>
                    <a:ea typeface="Cambria" panose="02040503050406030204" pitchFamily="18" charset="0"/>
                  </a:rPr>
                  <a:t>viên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B. </a:t>
                </a:r>
                <a:r>
                  <a:rPr lang="en-US" sz="2800" b="1" dirty="0">
                    <a:solidFill>
                      <a:srgbClr val="002060"/>
                    </a:solidFill>
                  </a:rPr>
                  <a:t> </a:t>
                </a:r>
                <a14:m>
                  <m:oMath xmlns:m="http://schemas.openxmlformats.org/officeDocument/2006/math">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𝟐𝟑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a:p>
                <a:pPr algn="just">
                  <a:lnSpc>
                    <a:spcPct val="150000"/>
                  </a:lnSpc>
                </a:pPr>
                <a:r>
                  <a:rPr lang="en-US" sz="2800" b="1" i="0" dirty="0">
                    <a:solidFill>
                      <a:srgbClr val="002060"/>
                    </a:solidFill>
                    <a:effectLst/>
                    <a:latin typeface="Cambria" panose="02040503050406030204" pitchFamily="18" charset="0"/>
                    <a:ea typeface="Cambria" panose="02040503050406030204" pitchFamily="18" charset="0"/>
                  </a:rPr>
                  <a:t>C.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viên </a:t>
                </a:r>
                <a:r>
                  <a:rPr lang="en-US" sz="2800" b="1" i="0" dirty="0" err="1">
                    <a:solidFill>
                      <a:srgbClr val="002060"/>
                    </a:solidFill>
                    <a:effectLst/>
                    <a:latin typeface="Cambria" panose="02040503050406030204" pitchFamily="18" charset="0"/>
                    <a:ea typeface="Cambria" panose="02040503050406030204" pitchFamily="18" charset="0"/>
                  </a:rPr>
                  <a:t>kẹo</a:t>
                </a:r>
                <a:r>
                  <a:rPr lang="en-US" sz="2800" b="1" i="0" dirty="0">
                    <a:solidFill>
                      <a:srgbClr val="002060"/>
                    </a:solidFill>
                    <a:effectLst/>
                    <a:latin typeface="Cambria" panose="02040503050406030204" pitchFamily="18" charset="0"/>
                    <a:ea typeface="Cambria" panose="02040503050406030204" pitchFamily="18" charset="0"/>
                  </a:rPr>
                  <a:t>                                D. </a:t>
                </a:r>
                <a:r>
                  <a:rPr lang="en-US" sz="2800" b="1" dirty="0">
                    <a:solidFill>
                      <a:srgbClr val="002060"/>
                    </a:solidFill>
                  </a:rPr>
                  <a:t> </a:t>
                </a:r>
                <a14:m>
                  <m:oMath xmlns:m="http://schemas.openxmlformats.org/officeDocument/2006/math">
                    <m:r>
                      <a:rPr lang="en-US" sz="2800" b="1" i="0" smtClean="0">
                        <a:solidFill>
                          <a:srgbClr val="002060"/>
                        </a:solidFill>
                        <a:latin typeface="Cambria Math" panose="02040503050406030204" pitchFamily="18" charset="0"/>
                      </a:rPr>
                      <m:t>𝟐</m:t>
                    </m:r>
                    <m:f>
                      <m:fPr>
                        <m:ctrlPr>
                          <a:rPr lang="en-US" sz="2800" b="1" i="1">
                            <a:solidFill>
                              <a:srgbClr val="002060"/>
                            </a:solidFill>
                            <a:latin typeface="Cambria Math" panose="02040503050406030204" pitchFamily="18" charset="0"/>
                          </a:rPr>
                        </m:ctrlPr>
                      </m:fPr>
                      <m:num>
                        <m:r>
                          <a:rPr lang="en-US" sz="2800" b="1" i="1" smtClean="0">
                            <a:solidFill>
                              <a:srgbClr val="002060"/>
                            </a:solidFill>
                            <a:latin typeface="Cambria Math" panose="02040503050406030204" pitchFamily="18" charset="0"/>
                          </a:rPr>
                          <m:t>𝟑</m:t>
                        </m:r>
                      </m:num>
                      <m:den>
                        <m:r>
                          <a:rPr lang="en-US" sz="2800" b="1" i="1">
                            <a:solidFill>
                              <a:srgbClr val="002060"/>
                            </a:solidFill>
                            <a:latin typeface="Cambria Math" panose="02040503050406030204" pitchFamily="18" charset="0"/>
                          </a:rPr>
                          <m:t>𝟏𝟎</m:t>
                        </m:r>
                      </m:den>
                    </m:f>
                    <m:r>
                      <a:rPr lang="en-US" sz="2800" b="1" i="1">
                        <a:solidFill>
                          <a:srgbClr val="002060"/>
                        </a:solidFill>
                        <a:latin typeface="Cambria Math" panose="02040503050406030204" pitchFamily="18" charset="0"/>
                      </a:rPr>
                      <m:t> </m:t>
                    </m:r>
                  </m:oMath>
                </a14:m>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phong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kẹo</a:t>
                </a:r>
                <a:endParaRPr lang="en-US" sz="2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19224" y="1914525"/>
                <a:ext cx="9934576" cy="1922321"/>
              </a:xfrm>
              <a:prstGeom prst="rect">
                <a:avLst/>
              </a:prstGeom>
              <a:blipFill rotWithShape="1">
                <a:blip r:embed="rId2"/>
                <a:stretch>
                  <a:fillRect l="-6" b="9"/>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00200" y="3876675"/>
                <a:ext cx="8982075" cy="2472472"/>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Cô Dung có tất cả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10 × 23 = 230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viên kẹo là:</a:t>
                </a:r>
              </a:p>
              <a:p>
                <a:pPr algn="ctr"/>
                <a:r>
                  <a:rPr lang="vi-VN" sz="2400" b="0" i="0" dirty="0">
                    <a:solidFill>
                      <a:srgbClr val="FF0000"/>
                    </a:solidFill>
                    <a:effectLst/>
                    <a:latin typeface="Cambria" panose="02040503050406030204" pitchFamily="18" charset="0"/>
                    <a:ea typeface="Cambria" panose="02040503050406030204" pitchFamily="18" charset="0"/>
                  </a:rPr>
                  <a:t>230 : 10 = 23 (viên kẹo)</a:t>
                </a:r>
              </a:p>
              <a:p>
                <a:pPr algn="ctr"/>
                <a:r>
                  <a:rPr lang="vi-VN" sz="2400" b="0" i="0" dirty="0">
                    <a:solidFill>
                      <a:srgbClr val="FF0000"/>
                    </a:solidFill>
                    <a:effectLst/>
                    <a:latin typeface="Cambria" panose="02040503050406030204" pitchFamily="18" charset="0"/>
                    <a:ea typeface="Cambria" panose="02040503050406030204" pitchFamily="18" charset="0"/>
                  </a:rPr>
                  <a:t>Mỗi bạn nhận được số phong kẹo là:</a:t>
                </a:r>
              </a:p>
              <a:p>
                <a:pPr algn="ctr"/>
                <a:r>
                  <a:rPr lang="vi-VN" sz="2400" b="0" i="0" dirty="0">
                    <a:solidFill>
                      <a:srgbClr val="FF0000"/>
                    </a:solidFill>
                    <a:effectLst/>
                    <a:latin typeface="Cambria" panose="02040503050406030204" pitchFamily="18" charset="0"/>
                    <a:ea typeface="Cambria" panose="02040503050406030204" pitchFamily="18" charset="0"/>
                  </a:rPr>
                  <a:t>23 : 10 = </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𝟐𝟑</m:t>
                        </m:r>
                      </m:num>
                      <m:den>
                        <m:r>
                          <a:rPr lang="en-US" sz="2400" b="1" i="1">
                            <a:solidFill>
                              <a:srgbClr val="FF0000"/>
                            </a:solidFill>
                            <a:latin typeface="Cambria Math" panose="02040503050406030204" pitchFamily="18" charset="0"/>
                          </a:rPr>
                          <m:t>𝟏𝟎</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en-US" sz="2400" b="0" i="0" dirty="0">
                    <a:solidFill>
                      <a:srgbClr val="FF0000"/>
                    </a:solidFill>
                    <a:effectLst/>
                    <a:latin typeface="Cambria" panose="02040503050406030204" pitchFamily="18" charset="0"/>
                    <a:ea typeface="Cambria" panose="02040503050406030204" pitchFamily="18" charset="0"/>
                  </a:rPr>
                  <a:t>2</a:t>
                </a:r>
                <a:r>
                  <a:rPr lang="en-US" sz="2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panose="02040503050406030204" pitchFamily="18" charset="0"/>
                          </a:rPr>
                          <m:t>𝟑</m:t>
                        </m:r>
                      </m:num>
                      <m:den>
                        <m:r>
                          <a:rPr lang="en-US" sz="2400" b="1" i="1">
                            <a:solidFill>
                              <a:srgbClr val="FF0000"/>
                            </a:solidFill>
                            <a:latin typeface="Cambria Math" panose="02040503050406030204" pitchFamily="18" charset="0"/>
                          </a:rPr>
                          <m:t>𝟏𝟎</m:t>
                        </m:r>
                      </m:den>
                    </m:f>
                  </m:oMath>
                </a14:m>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(phong kẹo)</a:t>
                </a:r>
              </a:p>
            </p:txBody>
          </p:sp>
        </mc:Choice>
        <mc:Fallback xmlns="">
          <p:sp>
            <p:nvSpPr>
              <p:cNvPr id="13" name="TextBox 12"/>
              <p:cNvSpPr txBox="1">
                <a:spLocks noRot="1" noChangeAspect="1" noMove="1" noResize="1" noEditPoints="1" noAdjustHandles="1" noChangeArrowheads="1" noChangeShapeType="1" noTextEdit="1"/>
              </p:cNvSpPr>
              <p:nvPr/>
            </p:nvSpPr>
            <p:spPr>
              <a:xfrm>
                <a:off x="1600200" y="3876675"/>
                <a:ext cx="8982075" cy="2472472"/>
              </a:xfrm>
              <a:prstGeom prst="rect">
                <a:avLst/>
              </a:prstGeom>
              <a:blipFill rotWithShape="1">
                <a:blip r:embed="rId3"/>
                <a:stretch>
                  <a:fillRect b="17"/>
                </a:stretch>
              </a:blipFill>
            </p:spPr>
            <p:txBody>
              <a:bodyPr/>
              <a:lstStyle/>
              <a:p>
                <a:r>
                  <a:rPr lang="en-US" altLang="en-US">
                    <a:noFill/>
                  </a:rPr>
                  <a:t> </a:t>
                </a:r>
              </a:p>
            </p:txBody>
          </p:sp>
        </mc:Fallback>
      </mc:AlternateContent>
      <p:sp>
        <p:nvSpPr>
          <p:cNvPr id="14" name="Oval 13"/>
          <p:cNvSpPr/>
          <p:nvPr/>
        </p:nvSpPr>
        <p:spPr>
          <a:xfrm>
            <a:off x="1356633" y="3189974"/>
            <a:ext cx="5334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p:bldP spid="13" grpId="0"/>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30910" y="2305050"/>
            <a:ext cx="103924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b-NO" altLang="en-US" sz="2800" dirty="0">
                <a:cs typeface="Times New Roman" panose="02020603050405020304" pitchFamily="18" charset="0"/>
                <a:sym typeface="Wingdings" panose="05000000000000000000" pitchFamily="2" charset="2"/>
              </a:rPr>
              <a:t>    </a:t>
            </a:r>
            <a:r>
              <a:rPr lang="nb-NO" altLang="en-US" sz="2800" b="1" dirty="0">
                <a:cs typeface="Times New Roman" panose="02020603050405020304" pitchFamily="18" charset="0"/>
              </a:rPr>
              <a:t>Em hãy </a:t>
            </a:r>
            <a:r>
              <a:rPr lang="en-US" altLang="en-US" sz="2800" b="1" dirty="0" err="1">
                <a:cs typeface="Times New Roman" panose="02020603050405020304" pitchFamily="18" charset="0"/>
              </a:rPr>
              <a:t>ôn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lại</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cách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chuyển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hỗn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thành</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phân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số và ngược lại</a:t>
            </a:r>
            <a:endParaRPr lang="en-US" altLang="en-US" sz="2800" b="1" dirty="0">
              <a:cs typeface="Times New Roman" panose="02020603050405020304" pitchFamily="18" charset="0"/>
            </a:endParaRPr>
          </a:p>
        </p:txBody>
      </p:sp>
      <p:sp>
        <p:nvSpPr>
          <p:cNvPr id="5" name="Rectangle 4"/>
          <p:cNvSpPr>
            <a:spLocks noChangeArrowheads="1"/>
          </p:cNvSpPr>
          <p:nvPr/>
        </p:nvSpPr>
        <p:spPr bwMode="auto">
          <a:xfrm>
            <a:off x="960755" y="3181350"/>
            <a:ext cx="105086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a:buFont typeface="Wingdings" panose="05000000000000000000" pitchFamily="2" charset="2"/>
              <a:buChar char="J"/>
            </a:pPr>
            <a:r>
              <a:rPr lang="nb-NO" altLang="en-US" sz="2800" b="1" dirty="0">
                <a:cs typeface="Times New Roman" panose="02020603050405020304" pitchFamily="18" charset="0"/>
              </a:rPr>
              <a:t>Chuẩn bị bài sau: </a:t>
            </a:r>
            <a:r>
              <a:rPr lang="en-US" altLang="nb-NO" sz="2800" b="1" dirty="0">
                <a:solidFill>
                  <a:srgbClr val="FF0000"/>
                </a:solidFill>
                <a:cs typeface="Times New Roman" panose="02020603050405020304" pitchFamily="18" charset="0"/>
              </a:rPr>
              <a:t>Bài 8: Ôn tập hình học và đo lường (trang 26)</a:t>
            </a:r>
          </a:p>
        </p:txBody>
      </p:sp>
      <p:grpSp>
        <p:nvGrpSpPr>
          <p:cNvPr id="6" name="Group 5"/>
          <p:cNvGrpSpPr/>
          <p:nvPr/>
        </p:nvGrpSpPr>
        <p:grpSpPr>
          <a:xfrm>
            <a:off x="794474" y="302537"/>
            <a:ext cx="10787925" cy="1329614"/>
            <a:chOff x="681750" y="976767"/>
            <a:chExt cx="11224499" cy="1776639"/>
          </a:xfrm>
        </p:grpSpPr>
        <p:sp>
          <p:nvSpPr>
            <p:cNvPr id="7" name="Rounded Rectangle 1"/>
            <p:cNvSpPr>
              <a:spLocks noChangeArrowheads="1"/>
            </p:cNvSpPr>
            <p:nvPr/>
          </p:nvSpPr>
          <p:spPr bwMode="auto">
            <a:xfrm>
              <a:off x="703262" y="1391984"/>
              <a:ext cx="11202987" cy="1332195"/>
            </a:xfrm>
            <a:prstGeom prst="roundRect">
              <a:avLst>
                <a:gd name="adj" fmla="val 16667"/>
              </a:avLst>
            </a:prstGeom>
            <a:solidFill>
              <a:srgbClr val="D9EDEF"/>
            </a:solidFill>
            <a:ln w="9525" algn="ctr">
              <a:solidFill>
                <a:srgbClr val="FFC000"/>
              </a:solidFill>
              <a:rou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en-US" altLang="en-US"/>
            </a:p>
          </p:txBody>
        </p:sp>
        <p:pic>
          <p:nvPicPr>
            <p:cNvPr id="8" name="Picture 2" descr="C:\Users\Administrator\Application Data\Zamaan's Software\psc\screensho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50" y="976767"/>
              <a:ext cx="1811337" cy="177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1"/>
          <p:cNvSpPr>
            <a:spLocks noGrp="1"/>
          </p:cNvSpPr>
          <p:nvPr>
            <p:ph type="title"/>
          </p:nvPr>
        </p:nvSpPr>
        <p:spPr>
          <a:xfrm>
            <a:off x="2286000" y="518647"/>
            <a:ext cx="8991600" cy="1172325"/>
          </a:xfrm>
        </p:spPr>
        <p:txBody>
          <a:bodyPr>
            <a:noAutofit/>
          </a:bodyPr>
          <a:lstStyle/>
          <a:p>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NỐI TIẾP</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1223683" y="276468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da-DK"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63372" y="692694"/>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4" name="Freeform 13"/>
          <p:cNvSpPr/>
          <p:nvPr/>
        </p:nvSpPr>
        <p:spPr>
          <a:xfrm>
            <a:off x="1026004" y="269665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994667" y="2807013"/>
            <a:ext cx="9539836" cy="583565"/>
          </a:xfrm>
          <a:prstGeom prst="rect">
            <a:avLst/>
          </a:prstGeom>
        </p:spPr>
        <p:txBody>
          <a:bodyPr wrap="square">
            <a:spAutoFit/>
          </a:bodyPr>
          <a:lstStyle/>
          <a:p>
            <a:r>
              <a:rPr lang="en-US" sz="3200" b="1" dirty="0">
                <a:solidFill>
                  <a:schemeClr val="tx1">
                    <a:lumMod val="95000"/>
                    <a:lumOff val="5000"/>
                  </a:schemeClr>
                </a:solidFill>
              </a:rPr>
              <a:t>B</a:t>
            </a:r>
            <a:r>
              <a:rPr lang="en-US" sz="3200" b="1" dirty="0" err="1">
                <a:solidFill>
                  <a:schemeClr val="tx1">
                    <a:lumMod val="95000"/>
                    <a:lumOff val="5000"/>
                  </a:schemeClr>
                </a:solidFill>
              </a:rPr>
              <a:t>iết</a:t>
            </a:r>
            <a:r>
              <a:rPr lang="en-US" sz="3200" b="1" dirty="0">
                <a:solidFill>
                  <a:schemeClr val="tx1">
                    <a:lumMod val="95000"/>
                    <a:lumOff val="5000"/>
                  </a:schemeClr>
                </a:solidFill>
              </a:rPr>
              <a:t> </a:t>
            </a:r>
            <a:r>
              <a:rPr lang="en-US" sz="3200" b="1" dirty="0" err="1">
                <a:solidFill>
                  <a:schemeClr val="tx1">
                    <a:lumMod val="95000"/>
                    <a:lumOff val="5000"/>
                  </a:schemeClr>
                </a:solidFill>
              </a:rPr>
              <a:t>cách</a:t>
            </a:r>
            <a:r>
              <a:rPr lang="en-US" sz="3200" b="1" dirty="0">
                <a:solidFill>
                  <a:schemeClr val="tx1">
                    <a:lumMod val="95000"/>
                    <a:lumOff val="5000"/>
                  </a:schemeClr>
                </a:solidFill>
              </a:rPr>
              <a:t> </a:t>
            </a:r>
            <a:r>
              <a:rPr lang="en-US" sz="3200" b="1" dirty="0" err="1">
                <a:solidFill>
                  <a:schemeClr val="tx1">
                    <a:lumMod val="95000"/>
                    <a:lumOff val="5000"/>
                  </a:schemeClr>
                </a:solidFill>
              </a:rPr>
              <a:t>chuyển</a:t>
            </a:r>
            <a:r>
              <a:rPr lang="en-US" sz="3200" b="1" dirty="0">
                <a:solidFill>
                  <a:schemeClr val="tx1">
                    <a:lumMod val="95000"/>
                    <a:lumOff val="5000"/>
                  </a:schemeClr>
                </a:solidFill>
              </a:rPr>
              <a:t>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thành</a:t>
            </a:r>
            <a:r>
              <a:rPr lang="en-US" sz="3200" b="1" dirty="0">
                <a:solidFill>
                  <a:schemeClr val="tx1">
                    <a:lumMod val="95000"/>
                    <a:lumOff val="5000"/>
                  </a:schemeClr>
                </a:solidFill>
              </a:rPr>
              <a:t> </a:t>
            </a:r>
            <a:r>
              <a:rPr lang="en-US" sz="3200" b="1" dirty="0" err="1">
                <a:solidFill>
                  <a:schemeClr val="tx1">
                    <a:lumMod val="95000"/>
                    <a:lumOff val="5000"/>
                  </a:schemeClr>
                </a:solidFill>
              </a:rPr>
              <a:t>phân</a:t>
            </a:r>
            <a:r>
              <a:rPr lang="en-US" sz="3200" b="1" dirty="0">
                <a:solidFill>
                  <a:schemeClr val="tx1">
                    <a:lumMod val="95000"/>
                    <a:lumOff val="5000"/>
                  </a:schemeClr>
                </a:solidFill>
              </a:rPr>
              <a:t> </a:t>
            </a:r>
            <a:r>
              <a:rPr lang="en-US" sz="3200" b="1" dirty="0" err="1">
                <a:solidFill>
                  <a:schemeClr val="tx1">
                    <a:lumMod val="95000"/>
                    <a:lumOff val="5000"/>
                  </a:schemeClr>
                </a:solidFill>
              </a:rPr>
              <a:t>số và ngược lại</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21" name="Freeform 20"/>
          <p:cNvSpPr/>
          <p:nvPr/>
        </p:nvSpPr>
        <p:spPr>
          <a:xfrm>
            <a:off x="1026004" y="3673559"/>
            <a:ext cx="743100" cy="58434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994667" y="3678639"/>
            <a:ext cx="8768583" cy="1076325"/>
          </a:xfrm>
          <a:prstGeom prst="rect">
            <a:avLst/>
          </a:prstGeom>
        </p:spPr>
        <p:txBody>
          <a:bodyPr wrap="square">
            <a:spAutoFit/>
          </a:bodyPr>
          <a:lstStyle/>
          <a:p>
            <a:r>
              <a:rPr lang="en-US" sz="3200" b="1" dirty="0">
                <a:solidFill>
                  <a:schemeClr val="tx1">
                    <a:lumMod val="95000"/>
                    <a:lumOff val="5000"/>
                  </a:schemeClr>
                </a:solidFill>
                <a:sym typeface="+mn-ea"/>
              </a:rPr>
              <a:t>Áp dụng được kiến thức về hỗn số để giải quyết bài toán thực tiễn.</a:t>
            </a:r>
            <a:endParaRPr lang="en-GB" sz="3200" b="1" dirty="0">
              <a:solidFill>
                <a:schemeClr val="tx1">
                  <a:lumMod val="95000"/>
                  <a:lumOff val="5000"/>
                </a:schemeClr>
              </a:solidFill>
            </a:endParaRPr>
          </a:p>
        </p:txBody>
      </p:sp>
      <p:sp>
        <p:nvSpPr>
          <p:cNvPr id="2" name="Rectangle 14"/>
          <p:cNvSpPr/>
          <p:nvPr/>
        </p:nvSpPr>
        <p:spPr>
          <a:xfrm>
            <a:off x="1994667" y="1941508"/>
            <a:ext cx="9539836" cy="583565"/>
          </a:xfrm>
          <a:prstGeom prst="rect">
            <a:avLst/>
          </a:prstGeom>
        </p:spPr>
        <p:txBody>
          <a:bodyPr wrap="square">
            <a:spAutoFit/>
          </a:bodyPr>
          <a:lstStyle/>
          <a:p>
            <a:r>
              <a:rPr lang="en-US" sz="3200" b="1" dirty="0">
                <a:solidFill>
                  <a:schemeClr val="tx1">
                    <a:lumMod val="95000"/>
                    <a:lumOff val="5000"/>
                  </a:schemeClr>
                </a:solidFill>
              </a:rPr>
              <a:t>Hiểu được  </a:t>
            </a:r>
            <a:r>
              <a:rPr lang="en-US" sz="3200" b="1" dirty="0" err="1">
                <a:solidFill>
                  <a:schemeClr val="tx1">
                    <a:lumMod val="95000"/>
                    <a:lumOff val="5000"/>
                  </a:schemeClr>
                </a:solidFill>
              </a:rPr>
              <a:t>hỗn</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r>
              <a:rPr lang="en-US" sz="3200" b="1" dirty="0" err="1">
                <a:solidFill>
                  <a:schemeClr val="tx1">
                    <a:lumMod val="95000"/>
                    <a:lumOff val="5000"/>
                  </a:schemeClr>
                </a:solidFill>
              </a:rPr>
              <a:t>là một </a:t>
            </a:r>
            <a:r>
              <a:rPr lang="en-US" sz="3200" b="1" dirty="0">
                <a:solidFill>
                  <a:schemeClr val="tx1">
                    <a:lumMod val="95000"/>
                    <a:lumOff val="5000"/>
                  </a:schemeClr>
                </a:solidFill>
              </a:rPr>
              <a:t> </a:t>
            </a:r>
            <a:r>
              <a:rPr lang="en-US" sz="3200" b="1" dirty="0" err="1">
                <a:solidFill>
                  <a:schemeClr val="tx1">
                    <a:lumMod val="95000"/>
                    <a:lumOff val="5000"/>
                  </a:schemeClr>
                </a:solidFill>
              </a:rPr>
              <a:t>số</a:t>
            </a:r>
            <a:r>
              <a:rPr lang="en-US" sz="3200" b="1" dirty="0">
                <a:solidFill>
                  <a:schemeClr val="tx1">
                    <a:lumMod val="95000"/>
                    <a:lumOff val="5000"/>
                  </a:schemeClr>
                </a:solidFill>
              </a:rPr>
              <a:t>. </a:t>
            </a:r>
            <a:endParaRPr lang="en-US" sz="4400" b="1" dirty="0">
              <a:solidFill>
                <a:schemeClr val="tx1">
                  <a:lumMod val="95000"/>
                  <a:lumOff val="5000"/>
                </a:schemeClr>
              </a:solidFill>
              <a:cs typeface="Times New Roman" panose="02020603050405020304" pitchFamily="18" charset="0"/>
            </a:endParaRPr>
          </a:p>
        </p:txBody>
      </p:sp>
      <p:sp>
        <p:nvSpPr>
          <p:cNvPr id="3" name="Freeform 2"/>
          <p:cNvSpPr/>
          <p:nvPr/>
        </p:nvSpPr>
        <p:spPr>
          <a:xfrm>
            <a:off x="1153004" y="1881319"/>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278489" y="1279938"/>
            <a:ext cx="9635023" cy="4298124"/>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7"/>
          <a:stretch>
            <a:fillRect/>
          </a:stretch>
        </p:blipFill>
        <p:spPr>
          <a:xfrm>
            <a:off x="514628" y="1718157"/>
            <a:ext cx="11162743"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TRO NHANH NHU CHO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 y="0"/>
            <a:ext cx="12192000" cy="6858000"/>
          </a:xfrm>
          <a:prstGeom prst="rect">
            <a:avLst/>
          </a:prstGeom>
        </p:spPr>
      </p:pic>
      <p:sp>
        <p:nvSpPr>
          <p:cNvPr id="2" name="TextBox 1"/>
          <p:cNvSpPr txBox="1"/>
          <p:nvPr/>
        </p:nvSpPr>
        <p:spPr>
          <a:xfrm>
            <a:off x="1948542" y="6013660"/>
            <a:ext cx="82949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prstClr val="white"/>
                </a:solidFill>
                <a:effectLst/>
                <a:uLnTx/>
                <a:uFillTx/>
                <a:latin typeface="#9Slide03 NguyenHa 01" panose="02040603050506020204" pitchFamily="18" charset="0"/>
                <a:ea typeface="+mn-ea"/>
                <a:cs typeface="+mn-cs"/>
              </a:rPr>
              <a:t>Phiên bản Lớp học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9" fill="hold"/>
                                        <p:tgtEl>
                                          <p:spTgt spid="4"/>
                                        </p:tgtEl>
                                      </p:cBhvr>
                                    </p:cmd>
                                  </p:childTnLst>
                                </p:cTn>
                              </p:par>
                            </p:childTnLst>
                          </p:cTn>
                        </p:par>
                        <p:par>
                          <p:cTn id="7" fill="hold">
                            <p:stCondLst>
                              <p:cond delay="3000"/>
                            </p:stCondLst>
                            <p:childTnLst>
                              <p:par>
                                <p:cTn id="8" presetID="10" presetClass="exit" presetSubtype="0" fill="hold" nodeType="afterEffect">
                                  <p:stCondLst>
                                    <p:cond delay="350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repeatCount="2000" fill="hold" display="0">
                  <p:stCondLst>
                    <p:cond delay="indefinite"/>
                  </p:stCondLst>
                  <p:endCondLst>
                    <p:cond evt="onNext"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45" name="图片 7"/>
          <p:cNvPicPr>
            <a:picLocks noChangeAspect="1"/>
          </p:cNvPicPr>
          <p:nvPr/>
        </p:nvPicPr>
        <p:blipFill>
          <a:blip r:embed="rId7"/>
          <a:stretch>
            <a:fillRect/>
          </a:stretch>
        </p:blipFill>
        <p:spPr>
          <a:xfrm>
            <a:off x="6701593" y="-1"/>
            <a:ext cx="5619093" cy="6824975"/>
          </a:xfrm>
          <a:prstGeom prst="rect">
            <a:avLst/>
          </a:prstGeom>
        </p:spPr>
      </p:pic>
      <p:sp>
        <p:nvSpPr>
          <p:cNvPr id="10" name="TextBox 9"/>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46"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56" name="DONG HO CAT"/>
          <p:cNvPicPr>
            <a:picLocks noChangeAspect="1"/>
          </p:cNvPicPr>
          <p:nvPr/>
        </p:nvPicPr>
        <p:blipFill>
          <a:blip r:embed="rId9"/>
          <a:stretch>
            <a:fillRect/>
          </a:stretch>
        </p:blipFill>
        <p:spPr>
          <a:xfrm>
            <a:off x="1705642" y="167352"/>
            <a:ext cx="900532" cy="1198046"/>
          </a:xfrm>
          <a:prstGeom prst="rect">
            <a:avLst/>
          </a:prstGeom>
        </p:spPr>
      </p:pic>
      <p:pic>
        <p:nvPicPr>
          <p:cNvPr id="57" name="Picture 5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58" name="Picture 5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59" name="Picture 5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60" name="Picture 59"/>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61" name="Picture 60"/>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62" name="Picture 61"/>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63" name="Ribbon: Curved and Tilted Down 62"/>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 1</a:t>
            </a:r>
          </a:p>
        </p:txBody>
      </p:sp>
      <p:grpSp>
        <p:nvGrpSpPr>
          <p:cNvPr id="71" name="Group 70"/>
          <p:cNvGrpSpPr/>
          <p:nvPr/>
        </p:nvGrpSpPr>
        <p:grpSpPr>
          <a:xfrm>
            <a:off x="1257300" y="3971925"/>
            <a:ext cx="9105900" cy="2886075"/>
            <a:chOff x="3810858" y="4447836"/>
            <a:chExt cx="4461074" cy="2410164"/>
          </a:xfrm>
        </p:grpSpPr>
        <p:pic>
          <p:nvPicPr>
            <p:cNvPr id="53" name="Picture 52"/>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66" name="TextBox 65"/>
                <p:cNvSpPr txBox="1"/>
                <p:nvPr/>
              </p:nvSpPr>
              <p:spPr>
                <a:xfrm>
                  <a:off x="4944792" y="5041265"/>
                  <a:ext cx="2515187" cy="1331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2</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𝟏</m:t>
                          </m:r>
                        </m:num>
                        <m:den>
                          <m:r>
                            <a:rPr lang="en-US" sz="4000" b="1" i="1" smtClean="0">
                              <a:solidFill>
                                <a:srgbClr val="FFFF00"/>
                              </a:solidFill>
                              <a:latin typeface="Cambria Math" panose="02040503050406030204" pitchFamily="18" charset="0"/>
                            </a:rPr>
                            <m:t>𝟐</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Hai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một</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hai</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944792" y="5041265"/>
                  <a:ext cx="2515187" cy="1331227"/>
                </a:xfrm>
                <a:prstGeom prst="rect">
                  <a:avLst/>
                </a:prstGeom>
                <a:blipFill rotWithShape="1">
                  <a:blip r:embed="rId17"/>
                </a:blipFill>
              </p:spPr>
              <p:txBody>
                <a:bodyPr/>
                <a:lstStyle/>
                <a:p>
                  <a:r>
                    <a:rPr lang="en-US" altLang="en-US">
                      <a:noFill/>
                    </a:rPr>
                    <a:t> </a:t>
                  </a:r>
                </a:p>
              </p:txBody>
            </p:sp>
          </mc:Fallback>
        </mc:AlternateContent>
      </p:grpSp>
      <p:pic>
        <p:nvPicPr>
          <p:cNvPr id="3" name="Picture 2"/>
          <p:cNvPicPr>
            <a:picLocks noChangeAspect="1"/>
          </p:cNvPicPr>
          <p:nvPr/>
        </p:nvPicPr>
        <p:blipFill>
          <a:blip r:embed="rId18"/>
          <a:stretch>
            <a:fillRect/>
          </a:stretch>
        </p:blipFill>
        <p:spPr>
          <a:xfrm>
            <a:off x="4362450" y="2162175"/>
            <a:ext cx="3771900" cy="14478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62"/>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61"/>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60"/>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5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5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ppt_x"/>
                                          </p:val>
                                        </p:tav>
                                        <p:tav tm="100000">
                                          <p:val>
                                            <p:strVal val="#ppt_x"/>
                                          </p:val>
                                        </p:tav>
                                      </p:tavLst>
                                    </p:anim>
                                    <p:anim calcmode="lin" valueType="num">
                                      <p:cBhvr additive="base">
                                        <p:cTn id="43" dur="500" fill="hold"/>
                                        <p:tgtEl>
                                          <p:spTgt spid="71"/>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71"/>
                                        </p:tgtEl>
                                        <p:attrNameLst>
                                          <p:attrName>r</p:attrName>
                                        </p:attrNameLst>
                                      </p:cBhvr>
                                    </p:animRot>
                                    <p:animRot by="-240000">
                                      <p:cBhvr>
                                        <p:cTn id="46" dur="250" fill="hold">
                                          <p:stCondLst>
                                            <p:cond delay="250"/>
                                          </p:stCondLst>
                                        </p:cTn>
                                        <p:tgtEl>
                                          <p:spTgt spid="71"/>
                                        </p:tgtEl>
                                        <p:attrNameLst>
                                          <p:attrName>r</p:attrName>
                                        </p:attrNameLst>
                                      </p:cBhvr>
                                    </p:animRot>
                                    <p:animRot by="240000">
                                      <p:cBhvr>
                                        <p:cTn id="47" dur="250" fill="hold">
                                          <p:stCondLst>
                                            <p:cond delay="500"/>
                                          </p:stCondLst>
                                        </p:cTn>
                                        <p:tgtEl>
                                          <p:spTgt spid="71"/>
                                        </p:tgtEl>
                                        <p:attrNameLst>
                                          <p:attrName>r</p:attrName>
                                        </p:attrNameLst>
                                      </p:cBhvr>
                                    </p:animRot>
                                    <p:animRot by="-240000">
                                      <p:cBhvr>
                                        <p:cTn id="48" dur="250" fill="hold">
                                          <p:stCondLst>
                                            <p:cond delay="750"/>
                                          </p:stCondLst>
                                        </p:cTn>
                                        <p:tgtEl>
                                          <p:spTgt spid="71"/>
                                        </p:tgtEl>
                                        <p:attrNameLst>
                                          <p:attrName>r</p:attrName>
                                        </p:attrNameLst>
                                      </p:cBhvr>
                                    </p:animRot>
                                    <p:animRot by="120000">
                                      <p:cBhvr>
                                        <p:cTn id="49" dur="250" fill="hold">
                                          <p:stCondLst>
                                            <p:cond delay="1000"/>
                                          </p:stCondLst>
                                        </p:cTn>
                                        <p:tgtEl>
                                          <p:spTgt spid="71"/>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7"/>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9"/>
          <a:stretch>
            <a:fillRect/>
          </a:stretch>
        </p:blipFill>
        <p:spPr>
          <a:xfrm>
            <a:off x="1705642" y="167352"/>
            <a:ext cx="900532" cy="1198046"/>
          </a:xfrm>
          <a:prstGeom prst="rect">
            <a:avLst/>
          </a:prstGeom>
        </p:spPr>
      </p:pic>
      <p:pic>
        <p:nvPicPr>
          <p:cNvPr id="7" name="Picture 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795467" y="5041265"/>
                  <a:ext cx="2664512" cy="13414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4</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𝟓</m:t>
                          </m:r>
                        </m:num>
                        <m:den>
                          <m:r>
                            <a:rPr lang="en-US" sz="4000" b="1" i="1" smtClean="0">
                              <a:solidFill>
                                <a:srgbClr val="FFFF00"/>
                              </a:solidFill>
                              <a:latin typeface="Cambria Math" panose="02040503050406030204" pitchFamily="18" charset="0"/>
                            </a:rPr>
                            <m:t>𝟖</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err="1">
                      <a:solidFill>
                        <a:srgbClr val="FFFF00"/>
                      </a:solidFill>
                      <a:latin typeface="Cambria" panose="02040503050406030204" pitchFamily="18" charset="0"/>
                      <a:ea typeface="Cambria" panose="02040503050406030204" pitchFamily="18" charset="0"/>
                    </a:rPr>
                    <a:t>Bốn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và</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năm</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phần</a:t>
                  </a: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tám</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5467" y="5041265"/>
                  <a:ext cx="2664512" cy="1341454"/>
                </a:xfrm>
                <a:prstGeom prst="rect">
                  <a:avLst/>
                </a:prstGeom>
                <a:blipFill rotWithShape="1">
                  <a:blip r:embed="rId17"/>
                </a:blipFill>
              </p:spPr>
              <p:txBody>
                <a:bodyPr/>
                <a:lstStyle/>
                <a:p>
                  <a:r>
                    <a:rPr lang="en-US" altLang="en-US">
                      <a:noFill/>
                    </a:rPr>
                    <a:t> </a:t>
                  </a:r>
                </a:p>
              </p:txBody>
            </p:sp>
          </mc:Fallback>
        </mc:AlternateContent>
      </p:grpSp>
      <p:pic>
        <p:nvPicPr>
          <p:cNvPr id="24" name="Picture 23"/>
          <p:cNvPicPr>
            <a:picLocks noChangeAspect="1"/>
          </p:cNvPicPr>
          <p:nvPr/>
        </p:nvPicPr>
        <p:blipFill>
          <a:blip r:embed="rId18"/>
          <a:stretch>
            <a:fillRect/>
          </a:stretch>
        </p:blipFill>
        <p:spPr>
          <a:xfrm>
            <a:off x="3514724" y="2221034"/>
            <a:ext cx="5286375" cy="14175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58203" y="-1962638"/>
            <a:ext cx="9428155" cy="9648564"/>
          </a:xfrm>
          <a:prstGeom prst="rect">
            <a:avLst/>
          </a:prstGeom>
        </p:spPr>
      </p:pic>
      <p:pic>
        <p:nvPicPr>
          <p:cNvPr id="3" name="图片 7"/>
          <p:cNvPicPr>
            <a:picLocks noChangeAspect="1"/>
          </p:cNvPicPr>
          <p:nvPr/>
        </p:nvPicPr>
        <p:blipFill>
          <a:blip r:embed="rId7"/>
          <a:stretch>
            <a:fillRect/>
          </a:stretch>
        </p:blipFill>
        <p:spPr>
          <a:xfrm>
            <a:off x="6701593" y="-1"/>
            <a:ext cx="5619093" cy="6824975"/>
          </a:xfrm>
          <a:prstGeom prst="rect">
            <a:avLst/>
          </a:prstGeom>
        </p:spPr>
      </p:pic>
      <p:sp>
        <p:nvSpPr>
          <p:cNvPr id="4" name="TextBox 3"/>
          <p:cNvSpPr txBox="1"/>
          <p:nvPr/>
        </p:nvSpPr>
        <p:spPr>
          <a:xfrm rot="21399920">
            <a:off x="3169821" y="1160157"/>
            <a:ext cx="60496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Viết</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rồi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đọc</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hỗn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rPr>
              <a:t>số</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9Slide07 Pattaya" panose="00000500000000000000" pitchFamily="2" charset="-34"/>
            </a:endParaRPr>
          </a:p>
        </p:txBody>
      </p:sp>
      <p:pic>
        <p:nvPicPr>
          <p:cNvPr id="5"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06887" y="866823"/>
            <a:ext cx="3715164" cy="3715164"/>
          </a:xfrm>
          <a:prstGeom prst="rect">
            <a:avLst/>
          </a:prstGeom>
        </p:spPr>
      </p:pic>
      <p:pic>
        <p:nvPicPr>
          <p:cNvPr id="6" name="DONG HO CAT"/>
          <p:cNvPicPr>
            <a:picLocks noChangeAspect="1"/>
          </p:cNvPicPr>
          <p:nvPr/>
        </p:nvPicPr>
        <p:blipFill>
          <a:blip r:embed="rId9"/>
          <a:stretch>
            <a:fillRect/>
          </a:stretch>
        </p:blipFill>
        <p:spPr>
          <a:xfrm>
            <a:off x="1705642" y="167352"/>
            <a:ext cx="900532" cy="1198046"/>
          </a:xfrm>
          <a:prstGeom prst="rect">
            <a:avLst/>
          </a:prstGeom>
        </p:spPr>
      </p:pic>
      <p:pic>
        <p:nvPicPr>
          <p:cNvPr id="7" name="Picture 6"/>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5624" y="188565"/>
            <a:ext cx="1588750" cy="1087357"/>
          </a:xfrm>
          <a:prstGeom prst="rect">
            <a:avLst/>
          </a:prstGeom>
        </p:spPr>
      </p:pic>
      <p:pic>
        <p:nvPicPr>
          <p:cNvPr id="8" name="Picture 7"/>
          <p:cNvPicPr>
            <a:picLocks noChangeAspect="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200" y="148224"/>
            <a:ext cx="1588750" cy="1087357"/>
          </a:xfrm>
          <a:prstGeom prst="rect">
            <a:avLst/>
          </a:prstGeom>
        </p:spPr>
      </p:pic>
      <p:pic>
        <p:nvPicPr>
          <p:cNvPr id="9" name="Picture 8"/>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233272"/>
            <a:ext cx="1588750" cy="1087357"/>
          </a:xfrm>
          <a:prstGeom prst="rect">
            <a:avLst/>
          </a:prstGeom>
        </p:spPr>
      </p:pic>
      <p:pic>
        <p:nvPicPr>
          <p:cNvPr id="11" name="Picture 10"/>
          <p:cNvPicPr>
            <a:picLocks noChangeAspect="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43054"/>
            <a:ext cx="1588750" cy="1087357"/>
          </a:xfrm>
          <a:prstGeom prst="rect">
            <a:avLst/>
          </a:prstGeom>
        </p:spPr>
      </p:pic>
      <p:pic>
        <p:nvPicPr>
          <p:cNvPr id="13" name="Picture 12"/>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912" y="124948"/>
            <a:ext cx="1588750" cy="1087357"/>
          </a:xfrm>
          <a:prstGeom prst="rect">
            <a:avLst/>
          </a:prstGeom>
        </p:spPr>
      </p:pic>
      <p:pic>
        <p:nvPicPr>
          <p:cNvPr id="14" name="Picture 13"/>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76335" y="252182"/>
            <a:ext cx="1588750" cy="1087357"/>
          </a:xfrm>
          <a:prstGeom prst="rect">
            <a:avLst/>
          </a:prstGeom>
        </p:spPr>
      </p:pic>
      <p:sp>
        <p:nvSpPr>
          <p:cNvPr id="16" name="Ribbon: Curved and Tilted Down 15"/>
          <p:cNvSpPr/>
          <p:nvPr/>
        </p:nvSpPr>
        <p:spPr>
          <a:xfrm>
            <a:off x="2687664" y="76196"/>
            <a:ext cx="2622335" cy="1087357"/>
          </a:xfrm>
          <a:prstGeom prst="ellipseRibbon">
            <a:avLst>
              <a:gd name="adj1" fmla="val 25000"/>
              <a:gd name="adj2" fmla="val 59963"/>
              <a:gd name="adj3" fmla="val 12500"/>
            </a:avLst>
          </a:prstGeom>
          <a:solidFill>
            <a:srgbClr val="FFC7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Câu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9Slide07 Pattaya" panose="00000500000000000000" pitchFamily="2" charset="-34"/>
              </a:rPr>
              <a:t> 2</a:t>
            </a:r>
          </a:p>
        </p:txBody>
      </p:sp>
      <p:grpSp>
        <p:nvGrpSpPr>
          <p:cNvPr id="18" name="Group 17"/>
          <p:cNvGrpSpPr/>
          <p:nvPr/>
        </p:nvGrpSpPr>
        <p:grpSpPr>
          <a:xfrm>
            <a:off x="1257300" y="3971925"/>
            <a:ext cx="9105900" cy="2886075"/>
            <a:chOff x="3810858" y="4447836"/>
            <a:chExt cx="4461074" cy="2410164"/>
          </a:xfrm>
        </p:grpSpPr>
        <p:pic>
          <p:nvPicPr>
            <p:cNvPr id="19" name="Picture 18"/>
            <p:cNvPicPr>
              <a:picLocks noChangeAspect="1"/>
            </p:cNvPicPr>
            <p:nvPr/>
          </p:nvPicPr>
          <p:blipFill rotWithShape="1">
            <a:blip r:embed="rId16">
              <a:duotone>
                <a:schemeClr val="accent5">
                  <a:shade val="45000"/>
                  <a:satMod val="135000"/>
                </a:schemeClr>
                <a:prstClr val="white"/>
              </a:duotone>
              <a:extLst>
                <a:ext uri="{28A0092B-C50C-407E-A947-70E740481C1C}">
                  <a14:useLocalDpi xmlns:a14="http://schemas.microsoft.com/office/drawing/2010/main" val="0"/>
                </a:ext>
              </a:extLst>
            </a:blip>
            <a:srcRect t="6471" b="53360"/>
            <a:stretch>
              <a:fillRect/>
            </a:stretch>
          </p:blipFill>
          <p:spPr>
            <a:xfrm>
              <a:off x="3810858" y="4447836"/>
              <a:ext cx="4461074" cy="241016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795467" y="5041265"/>
                  <a:ext cx="2664512" cy="1366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Viết: </a:t>
                  </a:r>
                  <a:r>
                    <a:rPr lang="en-US" sz="4000" b="1" noProof="0" dirty="0">
                      <a:solidFill>
                        <a:srgbClr val="FFFF00"/>
                      </a:solidFill>
                      <a:latin typeface="Cambria" panose="02040503050406030204" pitchFamily="18" charset="0"/>
                      <a:ea typeface="Cambria" panose="02040503050406030204" pitchFamily="18" charset="0"/>
                      <a:cs typeface="Times New Roman" panose="02020603050405020304" pitchFamily="18" charset="0"/>
                    </a:rPr>
                    <a:t>3</a:t>
                  </a:r>
                  <a14:m>
                    <m:oMath xmlns:m="http://schemas.openxmlformats.org/officeDocument/2006/math">
                      <m:r>
                        <a:rPr lang="en-US" sz="4000" b="1" i="0" smtClean="0">
                          <a:solidFill>
                            <a:srgbClr val="FFFF00"/>
                          </a:solidFill>
                          <a:latin typeface="Cambria Math" panose="02040503050406030204" pitchFamily="18" charset="0"/>
                        </a:rPr>
                        <m:t> </m:t>
                      </m:r>
                      <m:f>
                        <m:fPr>
                          <m:ctrlPr>
                            <a:rPr lang="en-US" sz="4000" b="1" i="1">
                              <a:solidFill>
                                <a:srgbClr val="FFFF00"/>
                              </a:solidFill>
                              <a:latin typeface="Cambria Math" panose="02040503050406030204" pitchFamily="18" charset="0"/>
                            </a:rPr>
                          </m:ctrlPr>
                        </m:fPr>
                        <m:num>
                          <m:r>
                            <a:rPr lang="en-US" sz="4000" b="1" i="1" smtClean="0">
                              <a:solidFill>
                                <a:srgbClr val="FFFF00"/>
                              </a:solidFill>
                              <a:latin typeface="Cambria Math" panose="02040503050406030204" pitchFamily="18" charset="0"/>
                            </a:rPr>
                            <m:t>𝟑</m:t>
                          </m:r>
                        </m:num>
                        <m:den>
                          <m:r>
                            <a:rPr lang="en-US" sz="4000" b="1" i="1" smtClean="0">
                              <a:solidFill>
                                <a:srgbClr val="FFFF00"/>
                              </a:solidFill>
                              <a:latin typeface="Cambria Math" panose="02040503050406030204" pitchFamily="18" charset="0"/>
                            </a:rPr>
                            <m:t>𝟒</m:t>
                          </m:r>
                        </m:den>
                      </m:f>
                    </m:oMath>
                  </a14:m>
                  <a:endParaRPr lang="en-US" sz="4000" b="1" dirty="0">
                    <a:solidFill>
                      <a:srgbClr val="FFFF00"/>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000" b="1" dirty="0">
                      <a:solidFill>
                        <a:srgbClr val="FFFF00"/>
                      </a:solidFill>
                      <a:latin typeface="Cambria" panose="02040503050406030204" pitchFamily="18" charset="0"/>
                      <a:ea typeface="Cambria" panose="02040503050406030204" pitchFamily="18" charset="0"/>
                    </a:rPr>
                    <a:t>Ba </a:t>
                  </a:r>
                  <a:r>
                    <a:rPr lang="en-US" sz="4000" b="1" dirty="0" err="1">
                      <a:solidFill>
                        <a:srgbClr val="FFFF00"/>
                      </a:solidFill>
                      <a:latin typeface="Cambria" panose="02040503050406030204" pitchFamily="18" charset="0"/>
                      <a:ea typeface="Cambria" panose="02040503050406030204" pitchFamily="18" charset="0"/>
                    </a:rPr>
                    <a:t>và</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ba</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phần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tư</a:t>
                  </a:r>
                  <a:r>
                    <a:rPr lang="en-US" sz="4000" b="1" dirty="0">
                      <a:solidFill>
                        <a:srgbClr val="FFFF0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95467" y="5041265"/>
                  <a:ext cx="2664512" cy="1366193"/>
                </a:xfrm>
                <a:prstGeom prst="rect">
                  <a:avLst/>
                </a:prstGeom>
                <a:blipFill rotWithShape="1">
                  <a:blip r:embed="rId17"/>
                </a:blipFill>
              </p:spPr>
              <p:txBody>
                <a:bodyPr/>
                <a:lstStyle/>
                <a:p>
                  <a:r>
                    <a:rPr lang="en-US" altLang="en-US">
                      <a:noFill/>
                    </a:rPr>
                    <a:t> </a:t>
                  </a:r>
                </a:p>
              </p:txBody>
            </p:sp>
          </mc:Fallback>
        </mc:AlternateContent>
      </p:grpSp>
      <p:pic>
        <p:nvPicPr>
          <p:cNvPr id="24" name="Picture 23"/>
          <p:cNvPicPr>
            <a:picLocks noChangeAspect="1"/>
          </p:cNvPicPr>
          <p:nvPr/>
        </p:nvPicPr>
        <p:blipFill>
          <a:blip r:embed="rId18"/>
          <a:stretch>
            <a:fillRect/>
          </a:stretch>
        </p:blipFill>
        <p:spPr>
          <a:xfrm>
            <a:off x="4957762" y="2033587"/>
            <a:ext cx="2252663" cy="17319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5 giay.wav"/>
                                        </p:tgtEl>
                                      </p:cMediaNode>
                                    </p:audio>
                                  </p:sub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999"/>
                                          </p:stCondLst>
                                        </p:cTn>
                                        <p:tgtEl>
                                          <p:spTgt spid="1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999"/>
                                          </p:stCondLst>
                                        </p:cTn>
                                        <p:tgtEl>
                                          <p:spTgt spid="13"/>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nodeType="afterEffect">
                                  <p:stCondLst>
                                    <p:cond delay="0"/>
                                  </p:stCondLst>
                                  <p:childTnLst>
                                    <p:set>
                                      <p:cBhvr>
                                        <p:cTn id="22" dur="1" fill="hold">
                                          <p:stCondLst>
                                            <p:cond delay="999"/>
                                          </p:stCondLst>
                                        </p:cTn>
                                        <p:tgtEl>
                                          <p:spTgt spid="11"/>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3000"/>
                            </p:stCondLst>
                            <p:childTnLst>
                              <p:par>
                                <p:cTn id="33" presetID="1" presetClass="exit" presetSubtype="0" fill="hold" nodeType="afterEffect">
                                  <p:stCondLst>
                                    <p:cond delay="0"/>
                                  </p:stCondLst>
                                  <p:childTnLst>
                                    <p:set>
                                      <p:cBhvr>
                                        <p:cTn id="34" dur="1" fill="hold">
                                          <p:stCondLst>
                                            <p:cond delay="999"/>
                                          </p:stCondLst>
                                        </p:cTn>
                                        <p:tgtEl>
                                          <p:spTgt spid="8"/>
                                        </p:tgtEl>
                                        <p:attrNameLst>
                                          <p:attrName>style.visibility</p:attrName>
                                        </p:attrNameLst>
                                      </p:cBhvr>
                                      <p:to>
                                        <p:strVal val="hidden"/>
                                      </p:to>
                                    </p:se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32" presetClass="emph" presetSubtype="0" fill="hold" nodeType="withEffect">
                                  <p:stCondLst>
                                    <p:cond delay="0"/>
                                  </p:stCondLst>
                                  <p:childTnLst>
                                    <p:animRot by="120000">
                                      <p:cBhvr>
                                        <p:cTn id="45" dur="125" fill="hold">
                                          <p:stCondLst>
                                            <p:cond delay="0"/>
                                          </p:stCondLst>
                                        </p:cTn>
                                        <p:tgtEl>
                                          <p:spTgt spid="18"/>
                                        </p:tgtEl>
                                        <p:attrNameLst>
                                          <p:attrName>r</p:attrName>
                                        </p:attrNameLst>
                                      </p:cBhvr>
                                    </p:animRot>
                                    <p:animRot by="-240000">
                                      <p:cBhvr>
                                        <p:cTn id="46" dur="250" fill="hold">
                                          <p:stCondLst>
                                            <p:cond delay="250"/>
                                          </p:stCondLst>
                                        </p:cTn>
                                        <p:tgtEl>
                                          <p:spTgt spid="18"/>
                                        </p:tgtEl>
                                        <p:attrNameLst>
                                          <p:attrName>r</p:attrName>
                                        </p:attrNameLst>
                                      </p:cBhvr>
                                    </p:animRot>
                                    <p:animRot by="240000">
                                      <p:cBhvr>
                                        <p:cTn id="47" dur="250" fill="hold">
                                          <p:stCondLst>
                                            <p:cond delay="500"/>
                                          </p:stCondLst>
                                        </p:cTn>
                                        <p:tgtEl>
                                          <p:spTgt spid="18"/>
                                        </p:tgtEl>
                                        <p:attrNameLst>
                                          <p:attrName>r</p:attrName>
                                        </p:attrNameLst>
                                      </p:cBhvr>
                                    </p:animRot>
                                    <p:animRot by="-240000">
                                      <p:cBhvr>
                                        <p:cTn id="48" dur="250" fill="hold">
                                          <p:stCondLst>
                                            <p:cond delay="750"/>
                                          </p:stCondLst>
                                        </p:cTn>
                                        <p:tgtEl>
                                          <p:spTgt spid="18"/>
                                        </p:tgtEl>
                                        <p:attrNameLst>
                                          <p:attrName>r</p:attrName>
                                        </p:attrNameLst>
                                      </p:cBhvr>
                                    </p:animRot>
                                    <p:animRot by="120000">
                                      <p:cBhvr>
                                        <p:cTn id="49" dur="250" fill="hold">
                                          <p:stCondLst>
                                            <p:cond delay="1000"/>
                                          </p:stCondLst>
                                        </p:cTn>
                                        <p:tgtEl>
                                          <p:spTgt spid="18"/>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Ting 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4000" y="-1524000"/>
            <a:ext cx="9144000" cy="12192000"/>
          </a:xfrm>
          <a:prstGeom prst="rect">
            <a:avLst/>
          </a:prstGeom>
        </p:spPr>
      </p:pic>
      <p:grpSp>
        <p:nvGrpSpPr>
          <p:cNvPr id="3" name="Group 3"/>
          <p:cNvGrpSpPr/>
          <p:nvPr/>
        </p:nvGrpSpPr>
        <p:grpSpPr>
          <a:xfrm>
            <a:off x="1377315" y="2716530"/>
            <a:ext cx="9634855" cy="2973705"/>
            <a:chOff x="0" y="0"/>
            <a:chExt cx="3806429" cy="1698024"/>
          </a:xfrm>
        </p:grpSpPr>
        <p:sp>
          <p:nvSpPr>
            <p:cNvPr id="4" name="Freeform 4"/>
            <p:cNvSpPr/>
            <p:nvPr/>
          </p:nvSpPr>
          <p:spPr>
            <a:xfrm>
              <a:off x="0" y="0"/>
              <a:ext cx="3806429" cy="1698024"/>
            </a:xfrm>
            <a:custGeom>
              <a:avLst/>
              <a:gdLst/>
              <a:ahLst/>
              <a:cxnLst/>
              <a:rect l="l" t="t" r="r" b="b"/>
              <a:pathLst>
                <a:path w="3806429" h="1698024">
                  <a:moveTo>
                    <a:pt x="0" y="0"/>
                  </a:moveTo>
                  <a:lnTo>
                    <a:pt x="3806429" y="0"/>
                  </a:lnTo>
                  <a:lnTo>
                    <a:pt x="3806429" y="1698024"/>
                  </a:lnTo>
                  <a:lnTo>
                    <a:pt x="0" y="1698024"/>
                  </a:lnTo>
                  <a:close/>
                </a:path>
              </a:pathLst>
            </a:custGeom>
            <a:solidFill>
              <a:srgbClr val="FFF8F3"/>
            </a:solidFill>
            <a:ln w="28575">
              <a:solidFill>
                <a:srgbClr val="222222"/>
              </a:solidFill>
            </a:ln>
          </p:spPr>
          <p:txBody>
            <a:bodyPr/>
            <a:lstStyle/>
            <a:p>
              <a:endParaRPr lang="en-US"/>
            </a:p>
          </p:txBody>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00">
                <a:lnSpc>
                  <a:spcPts val="1400"/>
                </a:lnSpc>
              </a:pPr>
              <a:endParaRPr sz="1200">
                <a:solidFill>
                  <a:prstClr val="black"/>
                </a:solidFill>
                <a:latin typeface="Calibri" panose="020F0502020204030204"/>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2577250" y="4690252"/>
            <a:ext cx="246583" cy="3565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0091154" y="2282690"/>
            <a:ext cx="265989" cy="384661"/>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9435450" y="1688136"/>
            <a:ext cx="411128" cy="594554"/>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5915" t="22608" r="77825" b="69031"/>
          <a:stretch>
            <a:fillRect/>
          </a:stretch>
        </p:blipFill>
        <p:spPr>
          <a:xfrm>
            <a:off x="1921595" y="3977446"/>
            <a:ext cx="411128" cy="594554"/>
          </a:xfrm>
          <a:prstGeom prst="rect">
            <a:avLst/>
          </a:prstGeom>
        </p:spPr>
      </p:pic>
      <p:pic>
        <p:nvPicPr>
          <p:cNvPr id="6" name="Picture 5"/>
          <p:cNvPicPr>
            <a:picLocks noChangeAspect="1"/>
          </p:cNvPicPr>
          <p:nvPr/>
        </p:nvPicPr>
        <p:blipFill>
          <a:blip r:embed="rId7"/>
          <a:stretch>
            <a:fillRect/>
          </a:stretch>
        </p:blipFill>
        <p:spPr>
          <a:xfrm>
            <a:off x="970701" y="2642717"/>
            <a:ext cx="10803048" cy="35359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6051" t="13178"/>
          <a:stretch>
            <a:fillRect/>
          </a:stretch>
        </p:blipFill>
        <p:spPr>
          <a:xfrm>
            <a:off x="-29029" y="1"/>
            <a:ext cx="1845836" cy="1524000"/>
          </a:xfrm>
          <a:prstGeom prst="rect">
            <a:avLst/>
          </a:prstGeom>
        </p:spPr>
      </p:pic>
      <p:sp>
        <p:nvSpPr>
          <p:cNvPr id="26" name="TextBox 8"/>
          <p:cNvSpPr txBox="1"/>
          <p:nvPr/>
        </p:nvSpPr>
        <p:spPr>
          <a:xfrm>
            <a:off x="2640642" y="328282"/>
            <a:ext cx="8356745" cy="1733728"/>
          </a:xfrm>
          <a:prstGeom prst="rect">
            <a:avLst/>
          </a:prstGeom>
        </p:spPr>
        <p:txBody>
          <a:bodyPr lIns="169333" tIns="169333" rIns="169333" bIns="169333" rtlCol="0" anchor="ctr"/>
          <a:lstStyle/>
          <a:p>
            <a:pPr algn="just" defTabSz="609600"/>
            <a:r>
              <a:rPr lang="en-US" sz="3600" b="1" dirty="0" err="1">
                <a:solidFill>
                  <a:srgbClr val="2D3847">
                    <a:lumMod val="75000"/>
                  </a:srgbClr>
                </a:solidFill>
                <a:latin typeface="Cambria" panose="02040503050406030204" pitchFamily="18" charset="0"/>
                <a:ea typeface="Cambria" panose="02040503050406030204" pitchFamily="18" charset="0"/>
              </a:rPr>
              <a:t>Viết</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và</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đọc</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hỗn</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số</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thích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hợp</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với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mỗi</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hình</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theo</a:t>
            </a:r>
            <a:r>
              <a:rPr lang="en-US" sz="3600" b="1" dirty="0">
                <a:solidFill>
                  <a:srgbClr val="2D3847">
                    <a:lumMod val="75000"/>
                  </a:srgbClr>
                </a:solidFill>
                <a:latin typeface="Cambria" panose="02040503050406030204" pitchFamily="18" charset="0"/>
                <a:ea typeface="Cambria" panose="02040503050406030204" pitchFamily="18" charset="0"/>
              </a:rPr>
              <a:t> </a:t>
            </a:r>
            <a:r>
              <a:rPr lang="en-US" sz="3600" b="1" dirty="0" err="1">
                <a:solidFill>
                  <a:srgbClr val="2D3847">
                    <a:lumMod val="75000"/>
                  </a:srgbClr>
                </a:solidFill>
                <a:latin typeface="Cambria" panose="02040503050406030204" pitchFamily="18" charset="0"/>
                <a:ea typeface="Cambria" panose="02040503050406030204" pitchFamily="18" charset="0"/>
              </a:rPr>
              <a:t>mẫu</a:t>
            </a:r>
            <a:r>
              <a:rPr lang="en-US" sz="3600" b="1" dirty="0">
                <a:solidFill>
                  <a:srgbClr val="2D3847">
                    <a:lumMod val="75000"/>
                  </a:srgbClr>
                </a:solidFill>
                <a:latin typeface="Cambria" panose="02040503050406030204" pitchFamily="18" charset="0"/>
                <a:ea typeface="Cambria" panose="02040503050406030204" pitchFamily="18" charset="0"/>
              </a:rPr>
              <a:t>)</a:t>
            </a:r>
          </a:p>
        </p:txBody>
      </p:sp>
      <p:sp>
        <p:nvSpPr>
          <p:cNvPr id="31" name="TextBox 15"/>
          <p:cNvSpPr txBox="1"/>
          <p:nvPr/>
        </p:nvSpPr>
        <p:spPr>
          <a:xfrm>
            <a:off x="1547179" y="805212"/>
            <a:ext cx="5721731" cy="521938"/>
          </a:xfrm>
          <a:prstGeom prst="rect">
            <a:avLst/>
          </a:prstGeom>
        </p:spPr>
        <p:txBody>
          <a:bodyPr lIns="0" tIns="0" rIns="0" bIns="0" rtlCol="0" anchor="t">
            <a:spAutoFit/>
          </a:bodyPr>
          <a:lstStyle/>
          <a:p>
            <a:pPr defTabSz="609600">
              <a:lnSpc>
                <a:spcPts val="4335"/>
              </a:lnSpc>
            </a:pPr>
            <a:r>
              <a:rPr lang="en-US" sz="3200" b="1" dirty="0">
                <a:solidFill>
                  <a:srgbClr val="EE0038">
                    <a:lumMod val="60000"/>
                    <a:lumOff val="40000"/>
                  </a:srgbClr>
                </a:solidFill>
                <a:latin typeface="Cambria" panose="02040503050406030204" pitchFamily="18" charset="0"/>
                <a:ea typeface="Cambria" panose="02040503050406030204" pitchFamily="18" charset="0"/>
              </a:rPr>
              <a:t>BÀI 1:</a:t>
            </a:r>
          </a:p>
        </p:txBody>
      </p:sp>
      <p:pic>
        <p:nvPicPr>
          <p:cNvPr id="3" name="Picture 2"/>
          <p:cNvPicPr>
            <a:picLocks noChangeAspect="1"/>
          </p:cNvPicPr>
          <p:nvPr/>
        </p:nvPicPr>
        <p:blipFill>
          <a:blip r:embed="rId4"/>
          <a:stretch>
            <a:fillRect/>
          </a:stretch>
        </p:blipFill>
        <p:spPr>
          <a:xfrm>
            <a:off x="866775" y="2109461"/>
            <a:ext cx="10558462" cy="1438601"/>
          </a:xfrm>
          <a:prstGeom prst="rect">
            <a:avLst/>
          </a:prstGeom>
        </p:spPr>
      </p:pic>
      <mc:AlternateContent xmlns:mc="http://schemas.openxmlformats.org/markup-compatibility/2006" xmlns:a14="http://schemas.microsoft.com/office/drawing/2010/main">
        <mc:Choice Requires="a14">
          <p:sp>
            <p:nvSpPr>
              <p:cNvPr id="4" name="Rectangle: Rounded Corners 3"/>
              <p:cNvSpPr/>
              <p:nvPr/>
            </p:nvSpPr>
            <p:spPr>
              <a:xfrm>
                <a:off x="3848100" y="270510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𝟑</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4" name="Rectangle: Rounded Corners 3"/>
              <p:cNvSpPr>
                <a:spLocks noRot="1" noChangeAspect="1" noMove="1" noResize="1" noEditPoints="1" noAdjustHandles="1" noChangeArrowheads="1" noChangeShapeType="1" noTextEdit="1"/>
              </p:cNvSpPr>
              <p:nvPr/>
            </p:nvSpPr>
            <p:spPr>
              <a:xfrm>
                <a:off x="3848100" y="2705100"/>
                <a:ext cx="914399" cy="685800"/>
              </a:xfrm>
              <a:prstGeom prst="roundRect">
                <a:avLst/>
              </a:prstGeom>
              <a:blipFill rotWithShape="1">
                <a:blip r:embed="rId5"/>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p:cNvSpPr/>
              <p:nvPr/>
            </p:nvSpPr>
            <p:spPr>
              <a:xfrm>
                <a:off x="7381875" y="2647950"/>
                <a:ext cx="914399" cy="685800"/>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noProof="0" dirty="0">
                    <a:solidFill>
                      <a:srgbClr val="FF0000"/>
                    </a:solidFill>
                    <a:latin typeface="Cambria" panose="02040503050406030204" pitchFamily="18" charset="0"/>
                    <a:ea typeface="Cambria" panose="02040503050406030204" pitchFamily="18" charset="0"/>
                    <a:cs typeface="Times New Roman" panose="02020603050405020304" pitchFamily="18" charset="0"/>
                  </a:rPr>
                  <a:t>6</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a:solidFill>
                              <a:srgbClr val="FF0000"/>
                            </a:solidFill>
                            <a:latin typeface="Cambria Math" panose="02040503050406030204" pitchFamily="18" charset="0"/>
                          </a:rPr>
                        </m:ctrlPr>
                      </m:fPr>
                      <m:num>
                        <m:r>
                          <a:rPr lang="en-US" sz="2800" b="1" i="1" smtClean="0">
                            <a:solidFill>
                              <a:srgbClr val="FF0000"/>
                            </a:solidFill>
                            <a:latin typeface="Cambria Math" panose="02040503050406030204" pitchFamily="18" charset="0"/>
                          </a:rPr>
                          <m:t>𝟕</m:t>
                        </m:r>
                      </m:num>
                      <m:den>
                        <m:r>
                          <a:rPr lang="en-US" sz="2800" b="1" i="1" smtClean="0">
                            <a:solidFill>
                              <a:srgbClr val="FF0000"/>
                            </a:solidFill>
                            <a:latin typeface="Cambria Math" panose="02040503050406030204" pitchFamily="18" charset="0"/>
                          </a:rPr>
                          <m:t>𝟏𝟎</m:t>
                        </m:r>
                      </m:den>
                    </m:f>
                  </m:oMath>
                </a14:m>
                <a:endParaRPr lang="en-US" sz="2800" dirty="0">
                  <a:solidFill>
                    <a:srgbClr val="FF0000"/>
                  </a:solidFill>
                </a:endParaRPr>
              </a:p>
            </p:txBody>
          </p:sp>
        </mc:Choice>
        <mc:Fallback xmlns="">
          <p:sp>
            <p:nvSpPr>
              <p:cNvPr id="5" name="Rectangle: Rounded Corners 4"/>
              <p:cNvSpPr>
                <a:spLocks noRot="1" noChangeAspect="1" noMove="1" noResize="1" noEditPoints="1" noAdjustHandles="1" noChangeArrowheads="1" noChangeShapeType="1" noTextEdit="1"/>
              </p:cNvSpPr>
              <p:nvPr/>
            </p:nvSpPr>
            <p:spPr>
              <a:xfrm>
                <a:off x="7381875" y="2647950"/>
                <a:ext cx="914399" cy="685800"/>
              </a:xfrm>
              <a:prstGeom prst="roundRect">
                <a:avLst/>
              </a:prstGeom>
              <a:blipFill rotWithShape="1">
                <a:blip r:embed="rId6"/>
                <a:stretch>
                  <a:fillRect r="69"/>
                </a:stretch>
              </a:blipFill>
              <a:ln>
                <a:noFill/>
              </a:ln>
            </p:spPr>
            <p:style>
              <a:lnRef idx="2">
                <a:schemeClr val="dk1"/>
              </a:lnRef>
              <a:fillRef idx="1">
                <a:schemeClr val="lt1"/>
              </a:fillRef>
              <a:effectRef idx="0">
                <a:schemeClr val="dk1"/>
              </a:effectRef>
              <a:fontRef idx="minor">
                <a:schemeClr val="dk1"/>
              </a:fontRef>
            </p:style>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4" grpId="0" bldLvl="0" animBg="1"/>
      <p:bldP spid="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520</Words>
  <Application>Microsoft Office PowerPoint</Application>
  <PresentationFormat>Widescreen</PresentationFormat>
  <Paragraphs>78</Paragraphs>
  <Slides>15</Slides>
  <Notes>8</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宋体</vt:lpstr>
      <vt:lpstr>宋体</vt:lpstr>
      <vt:lpstr>#9Slide03 NguyenHa 01</vt:lpstr>
      <vt:lpstr>#9Slide07 Pattaya</vt:lpstr>
      <vt:lpstr>Arial</vt:lpstr>
      <vt:lpstr>Calibri</vt:lpstr>
      <vt:lpstr>Calibri Light</vt:lpstr>
      <vt:lpstr>Cambria</vt:lpstr>
      <vt:lpstr>Cambria Math</vt:lpstr>
      <vt:lpstr>等线</vt:lpstr>
      <vt:lpstr>Tahoma</vt:lpstr>
      <vt:lpstr>Times New Roman</vt:lpstr>
      <vt:lpstr>Wingdings</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NỐI TIẾP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DMIN</cp:lastModifiedBy>
  <cp:revision>3</cp:revision>
  <dcterms:created xsi:type="dcterms:W3CDTF">2024-09-02T07:47:17Z</dcterms:created>
  <dcterms:modified xsi:type="dcterms:W3CDTF">2024-09-11T14:15:33Z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30C8C6C2832A42CD9A45F575DE6DAAEE_11</vt:lpwstr>
  </property>
  <property fmtid="{D5CDD505-2E9C-101B-9397-08002B2CF9AE}" pid="3" name="KSOProductBuildVer">
    <vt:lpwstr>1033-12.2.0.17562</vt:lpwstr>
  </property>
</Properties>
</file>