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3"/>
    <p:sldId id="330" r:id="rId4"/>
    <p:sldId id="277" r:id="rId5"/>
    <p:sldId id="315" r:id="rId6"/>
    <p:sldId id="278" r:id="rId7"/>
    <p:sldId id="281" r:id="rId8"/>
    <p:sldId id="279" r:id="rId9"/>
    <p:sldId id="275" r:id="rId10"/>
    <p:sldId id="293" r:id="rId11"/>
    <p:sldId id="331" r:id="rId12"/>
    <p:sldId id="283" r:id="rId13"/>
    <p:sldId id="327" r:id="rId14"/>
    <p:sldId id="284" r:id="rId15"/>
    <p:sldId id="328" r:id="rId16"/>
    <p:sldId id="332" r:id="rId17"/>
    <p:sldId id="312" r:id="rId18"/>
    <p:sldId id="305" r:id="rId19"/>
    <p:sldId id="296" r:id="rId20"/>
    <p:sldId id="298" r:id="rId21"/>
    <p:sldId id="300" r:id="rId22"/>
    <p:sldId id="310" r:id="rId23"/>
    <p:sldId id="309" r:id="rId24"/>
    <p:sldId id="311" r:id="rId25"/>
    <p:sldId id="333" r:id="rId26"/>
    <p:sldId id="307" r:id="rId27"/>
    <p:sldId id="334" r:id="rId28"/>
    <p:sldId id="321" r:id="rId29"/>
    <p:sldId id="322" r:id="rId30"/>
    <p:sldId id="323" r:id="rId31"/>
    <p:sldId id="324" r:id="rId32"/>
    <p:sldId id="32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FFFF66"/>
    <a:srgbClr val="FFFF99"/>
    <a:srgbClr val="CC0066"/>
    <a:srgbClr val="990000"/>
    <a:srgbClr val="CC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9FE22CFB-8AD2-43D5-B9B4-490A1131552B}"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7"/>
            <a:ext cx="77724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5D69D2BA-E90E-4BDE-BE95-CC6898B94DFD}"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05F27171-E233-4542-AF39-C3084BF6A72A}"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40"/>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457200" y="274640"/>
            <a:ext cx="6019800" cy="5851525"/>
          </a:xfrm>
        </p:spPr>
        <p:txBody>
          <a:bodyPr vert="eaVert"/>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C46AC3F1-D6FE-4D86-80C6-DD7449DC9BA9}"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2AB0A844-5665-4FEE-B1E6-85F050E9708E}"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2"/>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endParaRPr lang="vi-VN"/>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64176669-E84B-4BFB-B9AF-301BEC19453A}"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Nơi giữ chỗ cho Nội dung 3"/>
          <p:cNvSpPr>
            <a:spLocks noGrp="1"/>
          </p:cNvSpPr>
          <p:nvPr>
            <p:ph sz="half" idx="2" hasCustomPrompt="1"/>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fld id="{A4FA6586-F4D5-49DB-B0B1-4080930A4FA4}"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endParaRPr lang="vi-VN"/>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5" name="Nơi giữ chỗ cho Văn bản 4"/>
          <p:cNvSpPr>
            <a:spLocks noGrp="1"/>
          </p:cNvSpPr>
          <p:nvPr>
            <p:ph type="body" sz="quarter" idx="3" hasCustomPrompt="1"/>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endParaRPr lang="vi-VN"/>
          </a:p>
        </p:txBody>
      </p:sp>
      <p:sp>
        <p:nvSpPr>
          <p:cNvPr id="6" name="Nơi giữ chỗ cho Nội dung 5"/>
          <p:cNvSpPr>
            <a:spLocks noGrp="1"/>
          </p:cNvSpPr>
          <p:nvPr>
            <p:ph sz="quarter" idx="4" hasCustomPrompt="1"/>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fld id="{512B158C-C2B8-416C-A2FE-47E5AD93C27A}"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fld id="{2EA2E6FF-E1B0-4790-94B9-C493FE7086F5}"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fld id="{B88C853B-3449-4FED-A1D5-3AFDD6134B87}"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1"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Nơi giữ chỗ cho Văn bản 3"/>
          <p:cNvSpPr>
            <a:spLocks noGrp="1"/>
          </p:cNvSpPr>
          <p:nvPr>
            <p:ph type="body" sz="half" idx="2" hasCustomPrompt="1"/>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endParaRPr lang="vi-VN"/>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fld id="{73B15E63-C5D7-4A8E-8847-A5EE8A2DAF30}"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endParaRPr lang="vi-VN"/>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fld id="{C77DF2CB-9C1F-4C31-902D-3C134C59B062}"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vi-VN" altLang="en-US"/>
              <a:t>Bấm &amp; sửa kiểu tiêu đề</a:t>
            </a:r>
            <a:endParaRPr lang="en-US" altLang="en-US"/>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vi-VN" altLang="en-US"/>
              <a:t>Bấm &amp; sửa kiểu tiêu đề</a:t>
            </a:r>
            <a:endParaRPr lang="vi-VN" altLang="en-US"/>
          </a:p>
          <a:p>
            <a:pPr lvl="1"/>
            <a:r>
              <a:rPr lang="vi-VN" altLang="en-US"/>
              <a:t>Mức hai</a:t>
            </a:r>
            <a:endParaRPr lang="vi-VN" altLang="en-US"/>
          </a:p>
          <a:p>
            <a:pPr lvl="2"/>
            <a:r>
              <a:rPr lang="vi-VN" altLang="en-US"/>
              <a:t>Mức ba</a:t>
            </a:r>
            <a:endParaRPr lang="vi-VN" altLang="en-US"/>
          </a:p>
          <a:p>
            <a:pPr lvl="3"/>
            <a:r>
              <a:rPr lang="vi-VN" altLang="en-US"/>
              <a:t>Mức bốn</a:t>
            </a:r>
            <a:endParaRPr lang="vi-VN" altLang="en-US"/>
          </a:p>
          <a:p>
            <a:pPr lvl="4"/>
            <a:r>
              <a:rPr lang="vi-VN" altLang="en-US"/>
              <a:t>Mức năm</a:t>
            </a:r>
            <a:endParaRPr lang="en-US" alt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C35753AF-3075-4922-BEF6-9A455117BAC8}"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b="5555"/>
          <a:stretch>
            <a:fillRect/>
          </a:stretch>
        </p:blipFill>
        <p:spPr>
          <a:xfrm>
            <a:off x="0" y="-304800"/>
            <a:ext cx="9144000" cy="6858000"/>
          </a:xfrm>
          <a:prstGeom prst="rect">
            <a:avLst/>
          </a:prstGeom>
        </p:spPr>
      </p:pic>
      <p:sp>
        <p:nvSpPr>
          <p:cNvPr id="6" name="Rectangle 5"/>
          <p:cNvSpPr/>
          <p:nvPr/>
        </p:nvSpPr>
        <p:spPr>
          <a:xfrm>
            <a:off x="0" y="2462480"/>
            <a:ext cx="9144000" cy="1323439"/>
          </a:xfrm>
          <a:prstGeom prst="rect">
            <a:avLst/>
          </a:prstGeom>
          <a:solidFill>
            <a:schemeClr val="bg1"/>
          </a:solidFill>
        </p:spPr>
        <p:txBody>
          <a:bodyPr wrap="square">
            <a:spAutoFit/>
          </a:bodyPr>
          <a:lstStyle/>
          <a:p>
            <a:pPr algn="ctr"/>
            <a:r>
              <a:rPr lang="en-US" sz="4000" b="1" spc="50" dirty="0">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a:t>
            </a:r>
            <a:r>
              <a:rPr lang="en-US" sz="4000" b="1" spc="50" dirty="0" err="1">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spc="50" dirty="0">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dirty="0" err="1">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spc="50" dirty="0">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spc="50" dirty="0" err="1">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spc="50" dirty="0">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spc="50" dirty="0" err="1">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a:t>
            </a:r>
            <a:r>
              <a:rPr lang="en-US" sz="4000" b="1" spc="50" dirty="0">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r>
            <a:r>
              <a:rPr lang="vi-VN" sz="4000" b="1" spc="50" dirty="0">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dirty="0" err="1">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a:t>
            </a:r>
            <a:r>
              <a:rPr lang="en-US" sz="4000" b="1" spc="50" dirty="0">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spc="50" dirty="0" err="1">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chất</a:t>
            </a:r>
            <a:r>
              <a:rPr lang="en-US" sz="4000" b="1" spc="50" dirty="0">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spc="50" dirty="0" err="1">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đốt</a:t>
            </a:r>
            <a:r>
              <a:rPr lang="en-US" sz="4000" b="1" spc="50" dirty="0">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spc="50" dirty="0" err="1">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000" b="1" spc="50" dirty="0">
                <a:ln w="1143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endParaRPr lang="en-US" sz="4000" dirty="0">
              <a:solidFill>
                <a:srgbClr val="0033CC"/>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ext Box 7"/>
          <p:cNvSpPr txBox="1">
            <a:spLocks noChangeArrowheads="1"/>
          </p:cNvSpPr>
          <p:nvPr/>
        </p:nvSpPr>
        <p:spPr bwMode="auto">
          <a:xfrm>
            <a:off x="342900" y="1752600"/>
            <a:ext cx="8458200" cy="295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3200" b="1">
                <a:solidFill>
                  <a:srgbClr val="0033CC"/>
                </a:solidFill>
                <a:latin typeface="Times New Roman" panose="02020603050405020304" pitchFamily="18" charset="0"/>
                <a:cs typeface="Times New Roman" panose="02020603050405020304" pitchFamily="18" charset="0"/>
              </a:rPr>
              <a:t>Kết luận:</a:t>
            </a:r>
            <a:endParaRPr lang="en-US" altLang="en-US" sz="3200" b="1">
              <a:solidFill>
                <a:srgbClr val="0033CC"/>
              </a:solidFill>
              <a:latin typeface="Times New Roman" panose="02020603050405020304" pitchFamily="18" charset="0"/>
              <a:cs typeface="Times New Roman" panose="02020603050405020304" pitchFamily="18" charset="0"/>
            </a:endParaRPr>
          </a:p>
          <a:p>
            <a:pPr algn="just">
              <a:lnSpc>
                <a:spcPct val="150000"/>
              </a:lnSpc>
            </a:pPr>
            <a:r>
              <a:rPr lang="en-US" altLang="en-US" sz="3200" b="1">
                <a:solidFill>
                  <a:schemeClr val="accent2"/>
                </a:solidFill>
                <a:latin typeface="Times New Roman" panose="02020603050405020304" pitchFamily="18" charset="0"/>
                <a:cs typeface="Times New Roman" panose="02020603050405020304" pitchFamily="18" charset="0"/>
              </a:rPr>
              <a:t>Chặt cây bừa bãi để lấy củi đun, đốt than sẽ làm ảnh hưởng tới tài nguyên rừng, tới môi trường.</a:t>
            </a:r>
            <a:endParaRPr lang="en-US" altLang="en-US" sz="3200" b="1">
              <a:solidFill>
                <a:srgbClr val="0033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212134"/>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heel(4)">
                                      <p:cBhvr>
                                        <p:cTn id="7" dur="2000"/>
                                        <p:tgtEl>
                                          <p:spTgt spid="25607"/>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ext Box 7"/>
          <p:cNvSpPr txBox="1">
            <a:spLocks noChangeArrowheads="1"/>
          </p:cNvSpPr>
          <p:nvPr/>
        </p:nvSpPr>
        <p:spPr bwMode="auto">
          <a:xfrm>
            <a:off x="304800" y="1752600"/>
            <a:ext cx="8534400"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3200" b="1">
                <a:solidFill>
                  <a:srgbClr val="0033CC"/>
                </a:solidFill>
                <a:latin typeface="Times New Roman" panose="02020603050405020304" pitchFamily="18" charset="0"/>
                <a:cs typeface="Times New Roman" panose="02020603050405020304" pitchFamily="18" charset="0"/>
              </a:rPr>
              <a:t> 2. Than đá, dầu mỏ, khí tự nhiên có phải là nguồn năng lượng vô tận không?</a:t>
            </a:r>
            <a:r>
              <a:rPr lang="en-US" altLang="en-US" sz="3200">
                <a:solidFill>
                  <a:srgbClr val="0033CC"/>
                </a:solidFill>
                <a:latin typeface="Times New Roman" panose="02020603050405020304" pitchFamily="18" charset="0"/>
                <a:cs typeface="Times New Roman" panose="02020603050405020304" pitchFamily="18" charset="0"/>
              </a:rPr>
              <a:t> </a:t>
            </a:r>
            <a:endParaRPr lang="en-US" altLang="en-US" sz="3200">
              <a:solidFill>
                <a:srgbClr val="0033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212134"/>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49045" y="3429000"/>
            <a:ext cx="8458200" cy="258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pPr>
            <a:r>
              <a:rPr lang="en-US" altLang="en-US" sz="3200" b="1">
                <a:solidFill>
                  <a:srgbClr val="006600"/>
                </a:solidFill>
                <a:latin typeface="Times New Roman" panose="02020603050405020304" pitchFamily="18" charset="0"/>
                <a:cs typeface="Times New Roman" panose="02020603050405020304" pitchFamily="18" charset="0"/>
              </a:rPr>
              <a:t> Than đá, dầu mỏ, khí đốt tự nhiên được hình thành từ xác sinh vật qua hàng triệu năm. Hiện nay các nguồn năng lượng này đang có nguy cơ bị cạn kiệt do việc sử dụng của con người. </a:t>
            </a:r>
            <a:endParaRPr lang="en-US" altLang="en-US" sz="3200" b="1">
              <a:solidFill>
                <a:srgbClr val="0066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box(in)">
                                      <p:cBhvr>
                                        <p:cTn id="7" dur="500"/>
                                        <p:tgtEl>
                                          <p:spTgt spid="33799"/>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8611" name="Picture 3" descr="Than_d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95800" y="1371600"/>
            <a:ext cx="4419600" cy="5094288"/>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pic>
        <p:nvPicPr>
          <p:cNvPr id="68610" name="Picture 2" descr="TL0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81000" y="990600"/>
            <a:ext cx="3581400" cy="5695950"/>
          </a:xfrm>
          <a:noFill/>
          <a:ln>
            <a:solidFill>
              <a:srgbClr val="0099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800" decel="100000"/>
                                        <p:tgtEl>
                                          <p:spTgt spid="68610"/>
                                        </p:tgtEl>
                                      </p:cBhvr>
                                    </p:animEffect>
                                    <p:anim calcmode="lin" valueType="num">
                                      <p:cBhvr>
                                        <p:cTn id="8" dur="800" decel="100000" fill="hold"/>
                                        <p:tgtEl>
                                          <p:spTgt spid="68610"/>
                                        </p:tgtEl>
                                        <p:attrNameLst>
                                          <p:attrName>style.rotation</p:attrName>
                                        </p:attrNameLst>
                                      </p:cBhvr>
                                      <p:tavLst>
                                        <p:tav tm="0">
                                          <p:val>
                                            <p:fltVal val="-90"/>
                                          </p:val>
                                        </p:tav>
                                        <p:tav tm="100000">
                                          <p:val>
                                            <p:fltVal val="0"/>
                                          </p:val>
                                        </p:tav>
                                      </p:tavLst>
                                    </p:anim>
                                    <p:anim calcmode="lin" valueType="num">
                                      <p:cBhvr>
                                        <p:cTn id="9" dur="800" decel="100000" fill="hold"/>
                                        <p:tgtEl>
                                          <p:spTgt spid="68610"/>
                                        </p:tgtEl>
                                        <p:attrNameLst>
                                          <p:attrName>ppt_x</p:attrName>
                                        </p:attrNameLst>
                                      </p:cBhvr>
                                      <p:tavLst>
                                        <p:tav tm="0">
                                          <p:val>
                                            <p:strVal val="#ppt_x+0.4"/>
                                          </p:val>
                                        </p:tav>
                                        <p:tav tm="100000">
                                          <p:val>
                                            <p:strVal val="#ppt_x-0.05"/>
                                          </p:val>
                                        </p:tav>
                                      </p:tavLst>
                                    </p:anim>
                                    <p:anim calcmode="lin" valueType="num">
                                      <p:cBhvr>
                                        <p:cTn id="10" dur="800" decel="100000" fill="hold"/>
                                        <p:tgtEl>
                                          <p:spTgt spid="686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86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8610"/>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8611"/>
                                        </p:tgtEl>
                                        <p:attrNameLst>
                                          <p:attrName>style.visibility</p:attrName>
                                        </p:attrNameLst>
                                      </p:cBhvr>
                                      <p:to>
                                        <p:strVal val="visible"/>
                                      </p:to>
                                    </p:set>
                                    <p:animEffect transition="in" filter="fade">
                                      <p:cBhvr>
                                        <p:cTn id="15" dur="800" decel="100000"/>
                                        <p:tgtEl>
                                          <p:spTgt spid="68611"/>
                                        </p:tgtEl>
                                      </p:cBhvr>
                                    </p:animEffect>
                                    <p:anim calcmode="lin" valueType="num">
                                      <p:cBhvr>
                                        <p:cTn id="16" dur="800" decel="100000" fill="hold"/>
                                        <p:tgtEl>
                                          <p:spTgt spid="68611"/>
                                        </p:tgtEl>
                                        <p:attrNameLst>
                                          <p:attrName>style.rotation</p:attrName>
                                        </p:attrNameLst>
                                      </p:cBhvr>
                                      <p:tavLst>
                                        <p:tav tm="0">
                                          <p:val>
                                            <p:fltVal val="-90"/>
                                          </p:val>
                                        </p:tav>
                                        <p:tav tm="100000">
                                          <p:val>
                                            <p:fltVal val="0"/>
                                          </p:val>
                                        </p:tav>
                                      </p:tavLst>
                                    </p:anim>
                                    <p:anim calcmode="lin" valueType="num">
                                      <p:cBhvr>
                                        <p:cTn id="17" dur="800" decel="100000" fill="hold"/>
                                        <p:tgtEl>
                                          <p:spTgt spid="68611"/>
                                        </p:tgtEl>
                                        <p:attrNameLst>
                                          <p:attrName>ppt_x</p:attrName>
                                        </p:attrNameLst>
                                      </p:cBhvr>
                                      <p:tavLst>
                                        <p:tav tm="0">
                                          <p:val>
                                            <p:strVal val="#ppt_x+0.4"/>
                                          </p:val>
                                        </p:tav>
                                        <p:tav tm="100000">
                                          <p:val>
                                            <p:strVal val="#ppt_x-0.05"/>
                                          </p:val>
                                        </p:tav>
                                      </p:tavLst>
                                    </p:anim>
                                    <p:anim calcmode="lin" valueType="num">
                                      <p:cBhvr>
                                        <p:cTn id="18" dur="800" decel="100000" fill="hold"/>
                                        <p:tgtEl>
                                          <p:spTgt spid="686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86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86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Text Box 7"/>
          <p:cNvSpPr txBox="1">
            <a:spLocks noChangeArrowheads="1"/>
          </p:cNvSpPr>
          <p:nvPr/>
        </p:nvSpPr>
        <p:spPr bwMode="auto">
          <a:xfrm>
            <a:off x="495300" y="1508534"/>
            <a:ext cx="8153400"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3200" b="1">
                <a:solidFill>
                  <a:srgbClr val="0033CC"/>
                </a:solidFill>
                <a:latin typeface="Times New Roman" panose="02020603050405020304" pitchFamily="18" charset="0"/>
                <a:cs typeface="Times New Roman" panose="02020603050405020304" pitchFamily="18" charset="0"/>
              </a:rPr>
              <a:t>Kể tên một số nguồn năng lượng khác có thể thay thế chúng.</a:t>
            </a:r>
            <a:endParaRPr lang="en-US" altLang="en-US" sz="3200">
              <a:solidFill>
                <a:srgbClr val="0033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212134"/>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
        <p:nvSpPr>
          <p:cNvPr id="4" name="Text Box 11"/>
          <p:cNvSpPr txBox="1">
            <a:spLocks noChangeArrowheads="1"/>
          </p:cNvSpPr>
          <p:nvPr/>
        </p:nvSpPr>
        <p:spPr bwMode="auto">
          <a:xfrm>
            <a:off x="578643" y="3200400"/>
            <a:ext cx="7986713" cy="194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pPr>
            <a:r>
              <a:rPr lang="en-US" altLang="en-US" sz="3200" b="1">
                <a:solidFill>
                  <a:srgbClr val="006600"/>
                </a:solidFill>
                <a:latin typeface="Times New Roman" panose="02020603050405020304" pitchFamily="18" charset="0"/>
                <a:cs typeface="Times New Roman" panose="02020603050405020304" pitchFamily="18" charset="0"/>
              </a:rPr>
              <a:t>Nguồn năng lượng con người khai thác để thay thế là năng lượng mặt trời, năng lượng do</a:t>
            </a:r>
            <a:r>
              <a:rPr lang="en-US" altLang="en-US" sz="3200">
                <a:solidFill>
                  <a:srgbClr val="006600"/>
                </a:solidFill>
                <a:latin typeface="Times New Roman" panose="02020603050405020304" pitchFamily="18" charset="0"/>
                <a:cs typeface="Times New Roman" panose="02020603050405020304" pitchFamily="18" charset="0"/>
              </a:rPr>
              <a:t> </a:t>
            </a:r>
            <a:r>
              <a:rPr lang="en-US" altLang="en-US" sz="3200" b="1">
                <a:solidFill>
                  <a:srgbClr val="006600"/>
                </a:solidFill>
                <a:latin typeface="Times New Roman" panose="02020603050405020304" pitchFamily="18" charset="0"/>
                <a:cs typeface="Times New Roman" panose="02020603050405020304" pitchFamily="18" charset="0"/>
              </a:rPr>
              <a:t>nước chảy, năng lượng</a:t>
            </a:r>
            <a:r>
              <a:rPr lang="en-US" altLang="en-US" sz="3200">
                <a:solidFill>
                  <a:srgbClr val="006600"/>
                </a:solidFill>
                <a:latin typeface="Times New Roman" panose="02020603050405020304" pitchFamily="18" charset="0"/>
                <a:cs typeface="Times New Roman" panose="02020603050405020304" pitchFamily="18" charset="0"/>
              </a:rPr>
              <a:t> </a:t>
            </a:r>
            <a:r>
              <a:rPr lang="en-US" altLang="en-US" sz="3200" b="1">
                <a:solidFill>
                  <a:srgbClr val="006600"/>
                </a:solidFill>
                <a:latin typeface="Times New Roman" panose="02020603050405020304" pitchFamily="18" charset="0"/>
                <a:cs typeface="Times New Roman" panose="02020603050405020304" pitchFamily="18" charset="0"/>
              </a:rPr>
              <a:t>của sức gió, …</a:t>
            </a:r>
            <a:endParaRPr lang="en-US" altLang="en-US" sz="3200" b="1">
              <a:solidFill>
                <a:srgbClr val="0066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box(in)">
                                      <p:cBhvr>
                                        <p:cTn id="7" dur="500"/>
                                        <p:tgtEl>
                                          <p:spTgt spid="348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4" name="Picture 8" descr="phongvh261107-VTI-Google02o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066800"/>
            <a:ext cx="4267200" cy="57912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0665" name="Picture 9" descr="phongvh261107-VTI-Google01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650" y="1219200"/>
            <a:ext cx="4038600" cy="5481638"/>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0664"/>
                                        </p:tgtEl>
                                        <p:attrNameLst>
                                          <p:attrName>style.visibility</p:attrName>
                                        </p:attrNameLst>
                                      </p:cBhvr>
                                      <p:to>
                                        <p:strVal val="visible"/>
                                      </p:to>
                                    </p:set>
                                    <p:animEffect transition="in" filter="box(in)">
                                      <p:cBhvr>
                                        <p:cTn id="7" dur="500"/>
                                        <p:tgtEl>
                                          <p:spTgt spid="70664"/>
                                        </p:tgtEl>
                                      </p:cBhvr>
                                    </p:animEffect>
                                  </p:childTnLst>
                                </p:cTn>
                              </p:par>
                              <p:par>
                                <p:cTn id="8" presetID="4" presetClass="entr" presetSubtype="16" fill="hold" nodeType="withEffect">
                                  <p:stCondLst>
                                    <p:cond delay="0"/>
                                  </p:stCondLst>
                                  <p:childTnLst>
                                    <p:set>
                                      <p:cBhvr>
                                        <p:cTn id="9" dur="1" fill="hold">
                                          <p:stCondLst>
                                            <p:cond delay="0"/>
                                          </p:stCondLst>
                                        </p:cTn>
                                        <p:tgtEl>
                                          <p:spTgt spid="70665"/>
                                        </p:tgtEl>
                                        <p:attrNameLst>
                                          <p:attrName>style.visibility</p:attrName>
                                        </p:attrNameLst>
                                      </p:cBhvr>
                                      <p:to>
                                        <p:strVal val="visible"/>
                                      </p:to>
                                    </p:set>
                                    <p:animEffect transition="in" filter="box(in)">
                                      <p:cBhvr>
                                        <p:cTn id="10" dur="5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Text Box 7"/>
          <p:cNvSpPr txBox="1">
            <a:spLocks noChangeArrowheads="1"/>
          </p:cNvSpPr>
          <p:nvPr/>
        </p:nvSpPr>
        <p:spPr bwMode="auto">
          <a:xfrm>
            <a:off x="495300" y="1508534"/>
            <a:ext cx="8153400" cy="148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3200" b="1">
                <a:solidFill>
                  <a:srgbClr val="0033CC"/>
                </a:solidFill>
                <a:latin typeface="Times New Roman" panose="02020603050405020304" pitchFamily="18" charset="0"/>
                <a:cs typeface="Times New Roman" panose="02020603050405020304" pitchFamily="18" charset="0"/>
              </a:rPr>
              <a:t>Em hãy nêu ví dụ về việc sử dụng lãng phí năng lượng.</a:t>
            </a:r>
            <a:endParaRPr lang="en-US" altLang="en-US" sz="3200">
              <a:solidFill>
                <a:srgbClr val="0033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212134"/>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
        <p:nvSpPr>
          <p:cNvPr id="4" name="Text Box 11"/>
          <p:cNvSpPr txBox="1">
            <a:spLocks noChangeArrowheads="1"/>
          </p:cNvSpPr>
          <p:nvPr/>
        </p:nvSpPr>
        <p:spPr bwMode="auto">
          <a:xfrm>
            <a:off x="495301" y="3200400"/>
            <a:ext cx="8070056" cy="130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30000"/>
              </a:lnSpc>
            </a:pPr>
            <a:r>
              <a:rPr lang="en-US" altLang="en-US" sz="3200" b="1">
                <a:solidFill>
                  <a:srgbClr val="006600"/>
                </a:solidFill>
                <a:latin typeface="Times New Roman" panose="02020603050405020304" pitchFamily="18" charset="0"/>
                <a:cs typeface="Times New Roman" panose="02020603050405020304" pitchFamily="18" charset="0"/>
              </a:rPr>
              <a:t>Đun nước sôi quá lâu, nổ máy xe mà chưa đi, ra khỏi phòng không tắt điện,  ….</a:t>
            </a:r>
            <a:endParaRPr lang="en-US" altLang="en-US" sz="3200" b="1">
              <a:solidFill>
                <a:srgbClr val="0066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box(in)">
                                      <p:cBhvr>
                                        <p:cTn id="7" dur="500"/>
                                        <p:tgtEl>
                                          <p:spTgt spid="348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p:cNvSpPr>
          <p:nvPr/>
        </p:nvSpPr>
        <p:spPr bwMode="auto">
          <a:xfrm>
            <a:off x="152400" y="152400"/>
            <a:ext cx="899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chemeClr val="hlink"/>
                </a:solidFill>
                <a:latin typeface="Times New Roman" panose="02020603050405020304" pitchFamily="18" charset="0"/>
                <a:cs typeface="Times New Roman" panose="02020603050405020304" pitchFamily="18" charset="0"/>
              </a:rPr>
              <a:t>Sử  dụng chất đốt một cách lãng phí </a:t>
            </a:r>
            <a:endParaRPr lang="en-US" altLang="en-US" sz="3200" b="1">
              <a:solidFill>
                <a:schemeClr val="hlink"/>
              </a:solidFill>
              <a:latin typeface="Times New Roman" panose="02020603050405020304" pitchFamily="18" charset="0"/>
              <a:cs typeface="Times New Roman" panose="02020603050405020304" pitchFamily="18" charset="0"/>
            </a:endParaRPr>
          </a:p>
        </p:txBody>
      </p:sp>
      <p:sp>
        <p:nvSpPr>
          <p:cNvPr id="67587" name="Rectangle 3"/>
          <p:cNvSpPr>
            <a:spLocks noRot="1" noChangeArrowheads="1"/>
          </p:cNvSpPr>
          <p:nvPr/>
        </p:nvSpPr>
        <p:spPr bwMode="auto">
          <a:xfrm>
            <a:off x="609600" y="76200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Bật bếp để không:</a:t>
            </a:r>
            <a:endParaRPr lang="en-US" altLang="en-US" sz="3200" b="1">
              <a:latin typeface="Times New Roman" panose="02020603050405020304" pitchFamily="18" charset="0"/>
              <a:cs typeface="Times New Roman" panose="02020603050405020304" pitchFamily="18" charset="0"/>
            </a:endParaRPr>
          </a:p>
        </p:txBody>
      </p:sp>
      <p:pic>
        <p:nvPicPr>
          <p:cNvPr id="67588" name="Picture 4" descr="Bep_de_kho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3716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p:cTn id="7" dur="1000" fill="hold"/>
                                        <p:tgtEl>
                                          <p:spTgt spid="67588"/>
                                        </p:tgtEl>
                                        <p:attrNameLst>
                                          <p:attrName>ppt_x</p:attrName>
                                        </p:attrNameLst>
                                      </p:cBhvr>
                                      <p:tavLst>
                                        <p:tav tm="0">
                                          <p:val>
                                            <p:strVal val="#ppt_x-.2"/>
                                          </p:val>
                                        </p:tav>
                                        <p:tav tm="100000">
                                          <p:val>
                                            <p:strVal val="#ppt_x"/>
                                          </p:val>
                                        </p:tav>
                                      </p:tavLst>
                                    </p:anim>
                                    <p:anim calcmode="lin" valueType="num">
                                      <p:cBhvr>
                                        <p:cTn id="8" dur="1000" fill="hold"/>
                                        <p:tgtEl>
                                          <p:spTgt spid="675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88"/>
                                        </p:tgtEl>
                                      </p:cBhvr>
                                    </p:animEffect>
                                  </p:childTnLst>
                                </p:cTn>
                              </p:par>
                            </p:childTnLst>
                          </p:cTn>
                        </p:par>
                        <p:par>
                          <p:cTn id="10" fill="hold">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67587"/>
                                        </p:tgtEl>
                                        <p:attrNameLst>
                                          <p:attrName>style.visibility</p:attrName>
                                        </p:attrNameLst>
                                      </p:cBhvr>
                                      <p:to>
                                        <p:strVal val="visible"/>
                                      </p:to>
                                    </p:set>
                                    <p:animEffect transition="in" filter="box(in)">
                                      <p:cBhvr>
                                        <p:cTn id="13"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Text Box 7"/>
          <p:cNvSpPr txBox="1">
            <a:spLocks noChangeArrowheads="1"/>
          </p:cNvSpPr>
          <p:nvPr/>
        </p:nvSpPr>
        <p:spPr bwMode="auto">
          <a:xfrm>
            <a:off x="609600" y="167640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a:solidFill>
                  <a:srgbClr val="0033CC"/>
                </a:solidFill>
                <a:latin typeface="Times New Roman" panose="02020603050405020304" pitchFamily="18" charset="0"/>
                <a:cs typeface="Times New Roman" panose="02020603050405020304" pitchFamily="18" charset="0"/>
              </a:rPr>
              <a:t> Gia đình em đã làm gì để tiết kiệm chất đốt?</a:t>
            </a:r>
            <a:endParaRPr lang="en-US" altLang="en-US" sz="3200">
              <a:solidFill>
                <a:srgbClr val="0033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212134"/>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
        <p:nvSpPr>
          <p:cNvPr id="5" name="Text Box 7"/>
          <p:cNvSpPr txBox="1">
            <a:spLocks noChangeArrowheads="1"/>
          </p:cNvSpPr>
          <p:nvPr/>
        </p:nvSpPr>
        <p:spPr bwMode="auto">
          <a:xfrm>
            <a:off x="1600200" y="2844225"/>
            <a:ext cx="6248400" cy="5847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pPr>
            <a:r>
              <a:rPr lang="en-US" altLang="en-US" sz="3200" b="1">
                <a:solidFill>
                  <a:srgbClr val="FFFFFF"/>
                </a:solidFill>
                <a:latin typeface="Times New Roman" panose="02020603050405020304" pitchFamily="18" charset="0"/>
                <a:cs typeface="Times New Roman" panose="02020603050405020304" pitchFamily="18" charset="0"/>
              </a:rPr>
              <a:t>Dùng bếp cải tiến, xây bếp bi-ô-ga</a:t>
            </a:r>
            <a:endParaRPr lang="en-US" altLang="en-US" sz="3200" b="1">
              <a:solidFill>
                <a:srgbClr val="FFFFFF"/>
              </a:solidFill>
              <a:latin typeface="Times New Roman" panose="02020603050405020304" pitchFamily="18" charset="0"/>
              <a:cs typeface="Times New Roman" panose="02020603050405020304" pitchFamily="18" charset="0"/>
            </a:endParaRPr>
          </a:p>
        </p:txBody>
      </p:sp>
      <p:sp>
        <p:nvSpPr>
          <p:cNvPr id="6" name="Text Box 8"/>
          <p:cNvSpPr txBox="1">
            <a:spLocks noChangeArrowheads="1"/>
          </p:cNvSpPr>
          <p:nvPr/>
        </p:nvSpPr>
        <p:spPr bwMode="auto">
          <a:xfrm>
            <a:off x="1600200" y="3605753"/>
            <a:ext cx="6248400" cy="5847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pPr>
            <a:r>
              <a:rPr lang="en-US" altLang="en-US" sz="3200" b="1">
                <a:solidFill>
                  <a:srgbClr val="FFFFFF"/>
                </a:solidFill>
                <a:latin typeface="Times New Roman" panose="02020603050405020304" pitchFamily="18" charset="0"/>
                <a:cs typeface="Times New Roman" panose="02020603050405020304" pitchFamily="18" charset="0"/>
              </a:rPr>
              <a:t>Nấu xong, tắt bếp ngay</a:t>
            </a:r>
            <a:endParaRPr lang="en-US" altLang="en-US" sz="3200" b="1">
              <a:solidFill>
                <a:srgbClr val="FFFFFF"/>
              </a:solidFill>
              <a:latin typeface="Times New Roman" panose="02020603050405020304" pitchFamily="18" charset="0"/>
              <a:cs typeface="Times New Roman" panose="02020603050405020304" pitchFamily="18" charset="0"/>
            </a:endParaRPr>
          </a:p>
        </p:txBody>
      </p:sp>
      <p:sp>
        <p:nvSpPr>
          <p:cNvPr id="7" name="Text Box 9"/>
          <p:cNvSpPr txBox="1">
            <a:spLocks noChangeArrowheads="1"/>
          </p:cNvSpPr>
          <p:nvPr/>
        </p:nvSpPr>
        <p:spPr bwMode="auto">
          <a:xfrm>
            <a:off x="1600200" y="4445899"/>
            <a:ext cx="6248400" cy="5847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pPr>
            <a:r>
              <a:rPr lang="en-US" altLang="en-US" sz="3200" b="1">
                <a:solidFill>
                  <a:srgbClr val="FFFFFF"/>
                </a:solidFill>
                <a:latin typeface="Times New Roman" panose="02020603050405020304" pitchFamily="18" charset="0"/>
                <a:cs typeface="Times New Roman" panose="02020603050405020304" pitchFamily="18" charset="0"/>
              </a:rPr>
              <a:t>Giữ nước trong phích nóng lâu</a:t>
            </a:r>
            <a:endParaRPr lang="en-US" altLang="en-US" sz="3200" b="1">
              <a:solidFill>
                <a:srgbClr val="FFFFFF"/>
              </a:solidFill>
              <a:latin typeface="Times New Roman" panose="02020603050405020304" pitchFamily="18" charset="0"/>
              <a:cs typeface="Times New Roman" panose="02020603050405020304" pitchFamily="18" charset="0"/>
            </a:endParaRPr>
          </a:p>
        </p:txBody>
      </p:sp>
      <p:sp>
        <p:nvSpPr>
          <p:cNvPr id="8" name="Text Box 10"/>
          <p:cNvSpPr txBox="1">
            <a:spLocks noChangeArrowheads="1"/>
          </p:cNvSpPr>
          <p:nvPr/>
        </p:nvSpPr>
        <p:spPr bwMode="auto">
          <a:xfrm>
            <a:off x="1600200" y="5256548"/>
            <a:ext cx="6248400" cy="5847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pPr>
            <a:r>
              <a:rPr lang="en-US" altLang="en-US" sz="3200" b="1">
                <a:solidFill>
                  <a:srgbClr val="FFFFFF"/>
                </a:solidFill>
                <a:latin typeface="Times New Roman" panose="02020603050405020304" pitchFamily="18" charset="0"/>
                <a:cs typeface="Times New Roman" panose="02020603050405020304" pitchFamily="18" charset="0"/>
              </a:rPr>
              <a:t>Tránh ùn tắc giao thông</a:t>
            </a:r>
            <a:endParaRPr lang="en-US" altLang="en-US" sz="3200" b="1">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plus(in)">
                                      <p:cBhvr>
                                        <p:cTn id="7" dur="2000"/>
                                        <p:tgtEl>
                                          <p:spTgt spid="59399"/>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Text Box 7"/>
          <p:cNvSpPr txBox="1">
            <a:spLocks noChangeArrowheads="1"/>
          </p:cNvSpPr>
          <p:nvPr/>
        </p:nvSpPr>
        <p:spPr bwMode="auto">
          <a:xfrm>
            <a:off x="457200" y="2644170"/>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a:solidFill>
                  <a:srgbClr val="006600"/>
                </a:solidFill>
                <a:latin typeface="Times New Roman" panose="02020603050405020304" pitchFamily="18" charset="0"/>
                <a:cs typeface="Times New Roman" panose="02020603050405020304" pitchFamily="18" charset="0"/>
              </a:rPr>
              <a:t>Năng lượng chất đốt không phải là nguồn năng lượng vô tận. Nó sẽ cạn kiệt nếu chúng ta sử dụng không tiết kiệm.</a:t>
            </a:r>
            <a:endParaRPr lang="en-US" altLang="en-US" sz="3200" b="1">
              <a:solidFill>
                <a:srgbClr val="006600"/>
              </a:solidFill>
              <a:latin typeface="Times New Roman" panose="02020603050405020304" pitchFamily="18" charset="0"/>
              <a:cs typeface="Times New Roman" panose="02020603050405020304" pitchFamily="18" charset="0"/>
            </a:endParaRPr>
          </a:p>
        </p:txBody>
      </p:sp>
      <p:sp>
        <p:nvSpPr>
          <p:cNvPr id="3" name="Text Box 7"/>
          <p:cNvSpPr txBox="1">
            <a:spLocks noChangeArrowheads="1"/>
          </p:cNvSpPr>
          <p:nvPr/>
        </p:nvSpPr>
        <p:spPr bwMode="auto">
          <a:xfrm>
            <a:off x="457200" y="1524000"/>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200" b="1">
                <a:solidFill>
                  <a:srgbClr val="0033CC"/>
                </a:solidFill>
                <a:latin typeface="Times New Roman" panose="02020603050405020304" pitchFamily="18" charset="0"/>
                <a:cs typeface="Times New Roman" panose="02020603050405020304" pitchFamily="18" charset="0"/>
              </a:rPr>
              <a:t>1. Tại sao cần phải  tiết kiệm chống lãng phí năng lượng?</a:t>
            </a:r>
            <a:endParaRPr lang="en-US" altLang="en-US" sz="3200">
              <a:solidFill>
                <a:srgbClr val="0033CC"/>
              </a:solidFill>
              <a:latin typeface="Times New Roman" panose="02020603050405020304" pitchFamily="18" charset="0"/>
              <a:cs typeface="Times New Roman" panose="02020603050405020304" pitchFamily="18" charset="0"/>
            </a:endParaRPr>
          </a:p>
        </p:txBody>
      </p:sp>
      <p:sp>
        <p:nvSpPr>
          <p:cNvPr id="4" name="Text Box 7"/>
          <p:cNvSpPr txBox="1">
            <a:spLocks noChangeArrowheads="1"/>
          </p:cNvSpPr>
          <p:nvPr/>
        </p:nvSpPr>
        <p:spPr bwMode="auto">
          <a:xfrm>
            <a:off x="484238" y="4292025"/>
            <a:ext cx="8659761" cy="5847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33CC"/>
                </a:solidFill>
                <a:latin typeface="Times New Roman" panose="02020603050405020304" pitchFamily="18" charset="0"/>
                <a:cs typeface="Times New Roman" panose="02020603050405020304" pitchFamily="18" charset="0"/>
              </a:rPr>
              <a:t>2. Gia đình bạn sử dụng chất đốt gì để đun nấu?</a:t>
            </a:r>
            <a:endParaRPr lang="en-US" altLang="en-US" sz="3200">
              <a:solidFill>
                <a:srgbClr val="0033CC"/>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484238" y="4876800"/>
            <a:ext cx="8382000" cy="107721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006600"/>
                </a:solidFill>
                <a:latin typeface="Times New Roman" panose="02020603050405020304" pitchFamily="18" charset="0"/>
                <a:cs typeface="Times New Roman" panose="02020603050405020304" pitchFamily="18" charset="0"/>
              </a:rPr>
              <a:t>Gia đình em hiện đang sử dụng những loại chất đốt: bếp than, củi, bếp trấu, bếp ga,… </a:t>
            </a:r>
            <a:endParaRPr lang="en-US" altLang="en-US" sz="3200" b="1">
              <a:solidFill>
                <a:srgbClr val="0066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0"/>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wheel(4)">
                                      <p:cBhvr>
                                        <p:cTn id="7" dur="2000"/>
                                        <p:tgtEl>
                                          <p:spTgt spid="48135"/>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Hình Chữ nhật 2"/>
          <p:cNvSpPr>
            <a:spLocks noChangeArrowheads="1"/>
          </p:cNvSpPr>
          <p:nvPr/>
        </p:nvSpPr>
        <p:spPr bwMode="auto">
          <a:xfrm>
            <a:off x="342900" y="1600200"/>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0033CC"/>
                </a:solidFill>
                <a:latin typeface="Times New Roman" panose="02020603050405020304" pitchFamily="18" charset="0"/>
                <a:cs typeface="Times New Roman" panose="02020603050405020304" pitchFamily="18" charset="0"/>
              </a:rPr>
              <a:t>2. Phòng tránh tai nạn khi sử dụng chất đốt:</a:t>
            </a:r>
            <a:endParaRPr lang="en-US" altLang="en-US" sz="3200" b="1">
              <a:solidFill>
                <a:srgbClr val="0033CC"/>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385916" y="1939264"/>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b="1">
                <a:solidFill>
                  <a:srgbClr val="0033CC"/>
                </a:solidFill>
                <a:latin typeface="Times New Roman" panose="02020603050405020304" pitchFamily="18" charset="0"/>
                <a:cs typeface="Times New Roman" panose="02020603050405020304" pitchFamily="18" charset="0"/>
              </a:rPr>
              <a:t>1. Sử dụng chất đốt an toàn và tiết kiệm </a:t>
            </a:r>
            <a:endParaRPr lang="en-US" altLang="en-US" sz="3600" b="1">
              <a:solidFill>
                <a:srgbClr val="0033CC"/>
              </a:solidFill>
              <a:latin typeface="Times New Roman" panose="02020603050405020304" pitchFamily="18" charset="0"/>
              <a:cs typeface="Times New Roman" panose="02020603050405020304" pitchFamily="18" charset="0"/>
            </a:endParaRPr>
          </a:p>
        </p:txBody>
      </p:sp>
      <p:sp>
        <p:nvSpPr>
          <p:cNvPr id="7" name="Text Box 9"/>
          <p:cNvSpPr txBox="1">
            <a:spLocks noChangeArrowheads="1"/>
          </p:cNvSpPr>
          <p:nvPr/>
        </p:nvSpPr>
        <p:spPr bwMode="auto">
          <a:xfrm>
            <a:off x="381000" y="2989286"/>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b="1">
                <a:solidFill>
                  <a:srgbClr val="0033CC"/>
                </a:solidFill>
                <a:latin typeface="Times New Roman" panose="02020603050405020304" pitchFamily="18" charset="0"/>
                <a:cs typeface="Times New Roman" panose="02020603050405020304" pitchFamily="18" charset="0"/>
              </a:rPr>
              <a:t>2. Phòng tránh tai nạn khi sử dụng chất đốt</a:t>
            </a:r>
            <a:endParaRPr lang="en-US" altLang="en-US" sz="3600" b="1">
              <a:solidFill>
                <a:srgbClr val="0033CC"/>
              </a:solidFill>
              <a:latin typeface="Times New Roman" panose="02020603050405020304" pitchFamily="18" charset="0"/>
              <a:cs typeface="Times New Roman" panose="02020603050405020304" pitchFamily="18" charset="0"/>
            </a:endParaRPr>
          </a:p>
        </p:txBody>
      </p:sp>
      <p:sp>
        <p:nvSpPr>
          <p:cNvPr id="8" name="Text Box 7"/>
          <p:cNvSpPr txBox="1">
            <a:spLocks noChangeArrowheads="1"/>
          </p:cNvSpPr>
          <p:nvPr/>
        </p:nvSpPr>
        <p:spPr bwMode="auto">
          <a:xfrm>
            <a:off x="381000" y="4039308"/>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b="1">
                <a:solidFill>
                  <a:srgbClr val="0033CC"/>
                </a:solidFill>
                <a:latin typeface="Times New Roman" panose="02020603050405020304" pitchFamily="18" charset="0"/>
                <a:cs typeface="Times New Roman" panose="02020603050405020304" pitchFamily="18" charset="0"/>
              </a:rPr>
              <a:t>3. Ảnh hưởng của chất đốt đến môi trường</a:t>
            </a:r>
            <a:endParaRPr lang="en-US" altLang="en-US" sz="3600" b="1">
              <a:solidFill>
                <a:srgbClr val="0033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212134"/>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linds(horizontal)">
                                      <p:cBhvr>
                                        <p:cTn id="7" dur="500"/>
                                        <p:tgtEl>
                                          <p:spTgt spid="26629"/>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7" grpId="0"/>
      <p:bldP spid="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p:cNvSpPr>
          <p:nvPr/>
        </p:nvSpPr>
        <p:spPr bwMode="auto">
          <a:xfrm>
            <a:off x="0" y="0"/>
            <a:ext cx="937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CÁC TAI NẠN KHI SỬ DỤNG CHẤT ĐỐT KHÔNG ĐÚNG CÁCH</a:t>
            </a:r>
            <a:endParaRPr lang="en-US" altLang="en-US" sz="2400" b="1"/>
          </a:p>
        </p:txBody>
      </p:sp>
      <p:sp>
        <p:nvSpPr>
          <p:cNvPr id="53251" name="Rectangle 3"/>
          <p:cNvSpPr>
            <a:spLocks noRot="1" noChangeArrowheads="1"/>
          </p:cNvSpPr>
          <p:nvPr/>
        </p:nvSpPr>
        <p:spPr bwMode="auto">
          <a:xfrm>
            <a:off x="838200" y="533400"/>
            <a:ext cx="807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Bỏng do không giám sát trẻ em:</a:t>
            </a:r>
            <a:endParaRPr lang="en-US" altLang="en-US" sz="2400" b="1"/>
          </a:p>
        </p:txBody>
      </p:sp>
      <p:pic>
        <p:nvPicPr>
          <p:cNvPr id="53252" name="Picture 4" descr="Bo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800" decel="100000"/>
                                        <p:tgtEl>
                                          <p:spTgt spid="53252"/>
                                        </p:tgtEl>
                                      </p:cBhvr>
                                    </p:animEffect>
                                    <p:anim calcmode="lin" valueType="num">
                                      <p:cBhvr>
                                        <p:cTn id="8" dur="800" decel="100000" fill="hold"/>
                                        <p:tgtEl>
                                          <p:spTgt spid="53252"/>
                                        </p:tgtEl>
                                        <p:attrNameLst>
                                          <p:attrName>style.rotation</p:attrName>
                                        </p:attrNameLst>
                                      </p:cBhvr>
                                      <p:tavLst>
                                        <p:tav tm="0">
                                          <p:val>
                                            <p:fltVal val="-90"/>
                                          </p:val>
                                        </p:tav>
                                        <p:tav tm="100000">
                                          <p:val>
                                            <p:fltVal val="0"/>
                                          </p:val>
                                        </p:tav>
                                      </p:tavLst>
                                    </p:anim>
                                    <p:anim calcmode="lin" valueType="num">
                                      <p:cBhvr>
                                        <p:cTn id="9" dur="800" decel="100000" fill="hold"/>
                                        <p:tgtEl>
                                          <p:spTgt spid="53252"/>
                                        </p:tgtEl>
                                        <p:attrNameLst>
                                          <p:attrName>ppt_x</p:attrName>
                                        </p:attrNameLst>
                                      </p:cBhvr>
                                      <p:tavLst>
                                        <p:tav tm="0">
                                          <p:val>
                                            <p:strVal val="#ppt_x+0.4"/>
                                          </p:val>
                                        </p:tav>
                                        <p:tav tm="100000">
                                          <p:val>
                                            <p:strVal val="#ppt_x-0.05"/>
                                          </p:val>
                                        </p:tav>
                                      </p:tavLst>
                                    </p:anim>
                                    <p:anim calcmode="lin" valueType="num">
                                      <p:cBhvr>
                                        <p:cTn id="10" dur="800" decel="100000" fill="hold"/>
                                        <p:tgtEl>
                                          <p:spTgt spid="5325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9" presetClass="entr" presetSubtype="0" fill="hold" grpId="0" nodeType="afterEffect">
                                  <p:stCondLst>
                                    <p:cond delay="0"/>
                                  </p:stCondLst>
                                  <p:childTnLst>
                                    <p:set>
                                      <p:cBhvr>
                                        <p:cTn id="15" dur="1" fill="hold">
                                          <p:stCondLst>
                                            <p:cond delay="0"/>
                                          </p:stCondLst>
                                        </p:cTn>
                                        <p:tgtEl>
                                          <p:spTgt spid="53251"/>
                                        </p:tgtEl>
                                        <p:attrNameLst>
                                          <p:attrName>style.visibility</p:attrName>
                                        </p:attrNameLst>
                                      </p:cBhvr>
                                      <p:to>
                                        <p:strVal val="visible"/>
                                      </p:to>
                                    </p:set>
                                    <p:anim calcmode="lin" valueType="num">
                                      <p:cBhvr>
                                        <p:cTn id="16" dur="1000" fill="hold"/>
                                        <p:tgtEl>
                                          <p:spTgt spid="53251"/>
                                        </p:tgtEl>
                                        <p:attrNameLst>
                                          <p:attrName>ppt_x</p:attrName>
                                        </p:attrNameLst>
                                      </p:cBhvr>
                                      <p:tavLst>
                                        <p:tav tm="0">
                                          <p:val>
                                            <p:strVal val="#ppt_x-.2"/>
                                          </p:val>
                                        </p:tav>
                                        <p:tav tm="100000">
                                          <p:val>
                                            <p:strVal val="#ppt_x"/>
                                          </p:val>
                                        </p:tav>
                                      </p:tavLst>
                                    </p:anim>
                                    <p:anim calcmode="lin" valueType="num">
                                      <p:cBhvr>
                                        <p:cTn id="17" dur="1000" fill="hold"/>
                                        <p:tgtEl>
                                          <p:spTgt spid="5325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914400" y="1371600"/>
            <a:ext cx="5715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altLang="en-US" sz="6600">
              <a:latin typeface="Times New Roman" panose="02020603050405020304" pitchFamily="18" charset="0"/>
              <a:cs typeface="Times New Roman" panose="02020603050405020304" pitchFamily="18" charset="0"/>
            </a:endParaRPr>
          </a:p>
        </p:txBody>
      </p:sp>
      <p:sp>
        <p:nvSpPr>
          <p:cNvPr id="36867" name="Text Box 3"/>
          <p:cNvSpPr txBox="1">
            <a:spLocks noChangeArrowheads="1"/>
          </p:cNvSpPr>
          <p:nvPr/>
        </p:nvSpPr>
        <p:spPr bwMode="auto">
          <a:xfrm>
            <a:off x="381000" y="58738"/>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3300"/>
                </a:solidFill>
                <a:latin typeface="Times New Roman" panose="02020603050405020304" pitchFamily="18" charset="0"/>
                <a:cs typeface="Times New Roman" panose="02020603050405020304" pitchFamily="18" charset="0"/>
              </a:rPr>
              <a:t>Hiểm họa xảy ra khi sử dụng chất đốt:</a:t>
            </a:r>
            <a:endParaRPr lang="en-US" altLang="en-US" sz="3600" b="1">
              <a:solidFill>
                <a:srgbClr val="FF3300"/>
              </a:solidFill>
              <a:latin typeface="Times New Roman" panose="02020603050405020304" pitchFamily="18" charset="0"/>
              <a:cs typeface="Times New Roman" panose="02020603050405020304" pitchFamily="18" charset="0"/>
            </a:endParaRPr>
          </a:p>
        </p:txBody>
      </p:sp>
      <p:sp>
        <p:nvSpPr>
          <p:cNvPr id="65541" name="Text Box 5"/>
          <p:cNvSpPr txBox="1">
            <a:spLocks noChangeArrowheads="1"/>
          </p:cNvSpPr>
          <p:nvPr/>
        </p:nvSpPr>
        <p:spPr bwMode="auto">
          <a:xfrm>
            <a:off x="1011238" y="5884863"/>
            <a:ext cx="7446962" cy="707886"/>
          </a:xfrm>
          <a:prstGeom prst="rect">
            <a:avLst/>
          </a:prstGeom>
          <a:solidFill>
            <a:srgbClr val="FFFF99"/>
          </a:solidFill>
          <a:ln w="57150" cmpd="thickThin">
            <a:solidFill>
              <a:srgbClr val="0099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rgbClr val="009900"/>
                </a:solidFill>
              </a:rPr>
              <a:t>Cháy nổ khi sử dụng ga</a:t>
            </a:r>
            <a:endParaRPr lang="en-US" altLang="en-US" sz="4000" b="1">
              <a:solidFill>
                <a:srgbClr val="009900"/>
              </a:solidFill>
            </a:endParaRPr>
          </a:p>
        </p:txBody>
      </p:sp>
      <p:pic>
        <p:nvPicPr>
          <p:cNvPr id="65542" name="Picture 6" descr="chay do no g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5975" y="776288"/>
            <a:ext cx="8012113" cy="4921250"/>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fade">
                                      <p:cBhvr>
                                        <p:cTn id="7" dur="2000"/>
                                        <p:tgtEl>
                                          <p:spTgt spid="655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ox(in)">
                                      <p:cBhvr>
                                        <p:cTn id="12"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14400" y="1371600"/>
            <a:ext cx="5715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altLang="en-US" sz="6600">
              <a:latin typeface="Times New Roman" panose="02020603050405020304" pitchFamily="18" charset="0"/>
              <a:cs typeface="Times New Roman" panose="02020603050405020304" pitchFamily="18" charset="0"/>
            </a:endParaRPr>
          </a:p>
        </p:txBody>
      </p:sp>
      <p:sp>
        <p:nvSpPr>
          <p:cNvPr id="37891" name="Text Box 4"/>
          <p:cNvSpPr txBox="1">
            <a:spLocks noChangeArrowheads="1"/>
          </p:cNvSpPr>
          <p:nvPr/>
        </p:nvSpPr>
        <p:spPr bwMode="auto">
          <a:xfrm>
            <a:off x="381000" y="58738"/>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3300"/>
                </a:solidFill>
                <a:latin typeface="Times New Roman" panose="02020603050405020304" pitchFamily="18" charset="0"/>
                <a:cs typeface="Times New Roman" panose="02020603050405020304" pitchFamily="18" charset="0"/>
              </a:rPr>
              <a:t>Hiểm họa xảy ra khi sử dụng chất đốt:</a:t>
            </a:r>
            <a:endParaRPr lang="en-US" altLang="en-US" sz="3600" b="1">
              <a:solidFill>
                <a:srgbClr val="FF3300"/>
              </a:solidFill>
              <a:latin typeface="Times New Roman" panose="02020603050405020304" pitchFamily="18" charset="0"/>
              <a:cs typeface="Times New Roman" panose="02020603050405020304" pitchFamily="18" charset="0"/>
            </a:endParaRPr>
          </a:p>
        </p:txBody>
      </p:sp>
      <p:pic>
        <p:nvPicPr>
          <p:cNvPr id="64518" name="Picture 6" descr="chay nha do bat can khi nau 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762000"/>
            <a:ext cx="7874000" cy="5073650"/>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64520" name="Text Box 8"/>
          <p:cNvSpPr txBox="1">
            <a:spLocks noChangeArrowheads="1"/>
          </p:cNvSpPr>
          <p:nvPr/>
        </p:nvSpPr>
        <p:spPr bwMode="auto">
          <a:xfrm>
            <a:off x="1050925" y="5992813"/>
            <a:ext cx="7446963" cy="819150"/>
          </a:xfrm>
          <a:prstGeom prst="rect">
            <a:avLst/>
          </a:prstGeom>
          <a:solidFill>
            <a:srgbClr val="FFFF99"/>
          </a:solidFill>
          <a:ln w="57150" cmpd="thickThin">
            <a:solidFill>
              <a:srgbClr val="0099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a:solidFill>
                  <a:schemeClr val="accent2"/>
                </a:solidFill>
                <a:cs typeface="Times New Roman" panose="02020603050405020304" pitchFamily="18" charset="0"/>
              </a:rPr>
              <a:t>Cháy nhà do xăng, dầu</a:t>
            </a:r>
            <a:endParaRPr lang="en-US" altLang="en-US" sz="4400" b="1">
              <a:solidFill>
                <a:schemeClr val="accent2"/>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checkerboard(across)">
                                      <p:cBhvr>
                                        <p:cTn id="7" dur="500"/>
                                        <p:tgtEl>
                                          <p:spTgt spid="64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20"/>
                                        </p:tgtEl>
                                        <p:attrNameLst>
                                          <p:attrName>style.visibility</p:attrName>
                                        </p:attrNameLst>
                                      </p:cBhvr>
                                      <p:to>
                                        <p:strVal val="visible"/>
                                      </p:to>
                                    </p:set>
                                    <p:animEffect transition="in" filter="fade">
                                      <p:cBhvr>
                                        <p:cTn id="12" dur="2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914400" y="1371600"/>
            <a:ext cx="5715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altLang="en-US" sz="6600">
              <a:latin typeface="Times New Roman" panose="02020603050405020304" pitchFamily="18" charset="0"/>
              <a:cs typeface="Times New Roman" panose="02020603050405020304" pitchFamily="18" charset="0"/>
            </a:endParaRPr>
          </a:p>
        </p:txBody>
      </p:sp>
      <p:sp>
        <p:nvSpPr>
          <p:cNvPr id="38915" name="Text Box 3"/>
          <p:cNvSpPr txBox="1">
            <a:spLocks noChangeArrowheads="1"/>
          </p:cNvSpPr>
          <p:nvPr/>
        </p:nvSpPr>
        <p:spPr bwMode="auto">
          <a:xfrm>
            <a:off x="381000" y="58738"/>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3300"/>
                </a:solidFill>
                <a:latin typeface="Times New Roman" panose="02020603050405020304" pitchFamily="18" charset="0"/>
                <a:cs typeface="Times New Roman" panose="02020603050405020304" pitchFamily="18" charset="0"/>
              </a:rPr>
              <a:t>Hiểm họa xảy ra khi sử dụng chất đốt:</a:t>
            </a:r>
            <a:endParaRPr lang="en-US" altLang="en-US" sz="3600" b="1">
              <a:solidFill>
                <a:srgbClr val="FF3300"/>
              </a:solidFill>
              <a:latin typeface="Times New Roman" panose="02020603050405020304" pitchFamily="18" charset="0"/>
              <a:cs typeface="Times New Roman" panose="02020603050405020304" pitchFamily="18" charset="0"/>
            </a:endParaRPr>
          </a:p>
        </p:txBody>
      </p:sp>
      <p:sp>
        <p:nvSpPr>
          <p:cNvPr id="66565" name="Text Box 5"/>
          <p:cNvSpPr txBox="1">
            <a:spLocks noChangeArrowheads="1"/>
          </p:cNvSpPr>
          <p:nvPr/>
        </p:nvSpPr>
        <p:spPr bwMode="auto">
          <a:xfrm>
            <a:off x="1050925" y="5992813"/>
            <a:ext cx="7446963" cy="758825"/>
          </a:xfrm>
          <a:prstGeom prst="rect">
            <a:avLst/>
          </a:prstGeom>
          <a:solidFill>
            <a:srgbClr val="FFFF99"/>
          </a:solidFill>
          <a:ln w="57150" cmpd="thickThin">
            <a:solidFill>
              <a:srgbClr val="009900"/>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rgbClr val="0033CC"/>
                </a:solidFill>
              </a:rPr>
              <a:t>Căn nhà sau vụ cháy</a:t>
            </a:r>
            <a:endParaRPr lang="en-US" altLang="en-US" sz="4000" b="1">
              <a:solidFill>
                <a:srgbClr val="0033CC"/>
              </a:solidFill>
              <a:cs typeface="Times New Roman" panose="02020603050405020304" pitchFamily="18" charset="0"/>
            </a:endParaRPr>
          </a:p>
        </p:txBody>
      </p:sp>
      <p:pic>
        <p:nvPicPr>
          <p:cNvPr id="66566" name="Picture 6" descr="hau qua chay nh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0" y="838200"/>
            <a:ext cx="7597775" cy="4976813"/>
          </a:xfrm>
          <a:prstGeom prst="rect">
            <a:avLst/>
          </a:prstGeom>
          <a:noFill/>
          <a:ln w="57150" cmpd="thinThick">
            <a:solidFill>
              <a:srgbClr val="00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plus(in)">
                                      <p:cBhvr>
                                        <p:cTn id="7" dur="2000"/>
                                        <p:tgtEl>
                                          <p:spTgt spid="6656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6565"/>
                                        </p:tgtEl>
                                        <p:attrNameLst>
                                          <p:attrName>style.visibility</p:attrName>
                                        </p:attrNameLst>
                                      </p:cBhvr>
                                      <p:to>
                                        <p:strVal val="visible"/>
                                      </p:to>
                                    </p:set>
                                    <p:animEffect transition="in" filter="plus(in)">
                                      <p:cBhvr>
                                        <p:cTn id="12" dur="20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Hình Chữ nhật 2"/>
          <p:cNvSpPr>
            <a:spLocks noChangeArrowheads="1"/>
          </p:cNvSpPr>
          <p:nvPr/>
        </p:nvSpPr>
        <p:spPr bwMode="auto">
          <a:xfrm>
            <a:off x="342900" y="1600200"/>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0033CC"/>
                </a:solidFill>
                <a:latin typeface="Times New Roman" panose="02020603050405020304" pitchFamily="18" charset="0"/>
                <a:cs typeface="Times New Roman" panose="02020603050405020304" pitchFamily="18" charset="0"/>
              </a:rPr>
              <a:t>2. Phòng tránh tai nạn khi sử dụng chất đốt:</a:t>
            </a:r>
            <a:endParaRPr lang="en-US" altLang="en-US" sz="3200" b="1">
              <a:solidFill>
                <a:srgbClr val="0033CC"/>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
        <p:nvSpPr>
          <p:cNvPr id="5" name="Text Box 7"/>
          <p:cNvSpPr txBox="1">
            <a:spLocks noChangeArrowheads="1"/>
          </p:cNvSpPr>
          <p:nvPr/>
        </p:nvSpPr>
        <p:spPr bwMode="auto">
          <a:xfrm>
            <a:off x="404352" y="2461736"/>
            <a:ext cx="8382000" cy="369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0"/>
              </a:spcBef>
            </a:pPr>
            <a:r>
              <a:rPr lang="en-US" altLang="en-US" sz="3200" b="1">
                <a:solidFill>
                  <a:srgbClr val="006600"/>
                </a:solidFill>
                <a:latin typeface="Times New Roman" panose="02020603050405020304" pitchFamily="18" charset="0"/>
                <a:cs typeface="Times New Roman" panose="02020603050405020304" pitchFamily="18" charset="0"/>
              </a:rPr>
              <a:t>Cần đảm bảo các điều kiện an toàn phòng chống cháy nổ như: Sử dụng bếp ga có khóa ga tự động, có các phương tiện chữa cháy ở những nơi có sử dụng nhiều chất đốt, tắt bếp khi ngưng đun nấu,….</a:t>
            </a:r>
            <a:r>
              <a:rPr lang="en-US" altLang="en-US" sz="3200">
                <a:solidFill>
                  <a:srgbClr val="006600"/>
                </a:solidFill>
                <a:latin typeface="Times New Roman" panose="02020603050405020304" pitchFamily="18" charset="0"/>
                <a:cs typeface="Times New Roman" panose="02020603050405020304" pitchFamily="18" charset="0"/>
              </a:rPr>
              <a:t> </a:t>
            </a:r>
            <a:endParaRPr lang="en-US" altLang="en-US" sz="3200">
              <a:solidFill>
                <a:srgbClr val="0066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Text Box 7"/>
          <p:cNvSpPr txBox="1">
            <a:spLocks noChangeArrowheads="1"/>
          </p:cNvSpPr>
          <p:nvPr/>
        </p:nvSpPr>
        <p:spPr bwMode="auto">
          <a:xfrm>
            <a:off x="190500" y="140324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0033CC"/>
                </a:solidFill>
                <a:latin typeface="Times New Roman" panose="02020603050405020304" pitchFamily="18" charset="0"/>
                <a:cs typeface="Times New Roman" panose="02020603050405020304" pitchFamily="18" charset="0"/>
              </a:rPr>
              <a:t>3. Ảnh hưởng của chất đốt đến môi trường</a:t>
            </a:r>
            <a:endParaRPr lang="en-US" altLang="en-US" sz="3200" b="1">
              <a:solidFill>
                <a:srgbClr val="0033CC"/>
              </a:solidFill>
              <a:latin typeface="Times New Roman" panose="02020603050405020304" pitchFamily="18" charset="0"/>
              <a:cs typeface="Times New Roman" panose="02020603050405020304" pitchFamily="18" charset="0"/>
            </a:endParaRPr>
          </a:p>
        </p:txBody>
      </p:sp>
      <p:sp>
        <p:nvSpPr>
          <p:cNvPr id="62472" name="Text Box 8"/>
          <p:cNvSpPr txBox="1">
            <a:spLocks noChangeArrowheads="1"/>
          </p:cNvSpPr>
          <p:nvPr/>
        </p:nvSpPr>
        <p:spPr bwMode="auto">
          <a:xfrm>
            <a:off x="304800" y="2035877"/>
            <a:ext cx="8169275" cy="1077218"/>
          </a:xfrm>
          <a:prstGeom prst="rect">
            <a:avLst/>
          </a:prstGeom>
          <a:noFill/>
          <a:ln w="76200" cmpd="tri">
            <a:no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Đọc thông tin sách giáo khoa trang 89 và trả lời câu hỏi sau:</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
        <p:nvSpPr>
          <p:cNvPr id="5" name="Text Box 9"/>
          <p:cNvSpPr txBox="1">
            <a:spLocks noChangeArrowheads="1"/>
          </p:cNvSpPr>
          <p:nvPr/>
        </p:nvSpPr>
        <p:spPr bwMode="auto">
          <a:xfrm>
            <a:off x="304800" y="3021395"/>
            <a:ext cx="8534400" cy="3697166"/>
          </a:xfrm>
          <a:prstGeom prst="rect">
            <a:avLst/>
          </a:prstGeom>
          <a:noFill/>
          <a:ln w="9525">
            <a:noFill/>
            <a:miter lim="800000"/>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0"/>
              </a:spcBef>
            </a:pPr>
            <a:r>
              <a:rPr lang="en-US" altLang="en-US" sz="3200" b="1">
                <a:solidFill>
                  <a:srgbClr val="006600"/>
                </a:solidFill>
                <a:latin typeface="Times New Roman" panose="02020603050405020304" pitchFamily="18" charset="0"/>
                <a:cs typeface="Times New Roman" panose="02020603050405020304" pitchFamily="18" charset="0"/>
              </a:rPr>
              <a:t>1. Khi chất đốt cháy sinh ra những khí độc hại nào?</a:t>
            </a:r>
            <a:endParaRPr lang="en-US" altLang="en-US" sz="3200" b="1">
              <a:solidFill>
                <a:srgbClr val="006600"/>
              </a:solidFill>
              <a:latin typeface="Times New Roman" panose="02020603050405020304" pitchFamily="18" charset="0"/>
              <a:cs typeface="Times New Roman" panose="02020603050405020304" pitchFamily="18" charset="0"/>
            </a:endParaRPr>
          </a:p>
          <a:p>
            <a:pPr algn="just" eaLnBrk="1" hangingPunct="1">
              <a:lnSpc>
                <a:spcPct val="150000"/>
              </a:lnSpc>
              <a:spcBef>
                <a:spcPts val="0"/>
              </a:spcBef>
            </a:pPr>
            <a:r>
              <a:rPr lang="en-US" altLang="en-US" sz="3200" b="1">
                <a:solidFill>
                  <a:srgbClr val="006600"/>
                </a:solidFill>
                <a:latin typeface="Times New Roman" panose="02020603050405020304" pitchFamily="18" charset="0"/>
                <a:cs typeface="Times New Roman" panose="02020603050405020304" pitchFamily="18" charset="0"/>
              </a:rPr>
              <a:t>2. Khói do bếp than hoặc các cơ sở sửa chữa ô tô, khói của các nhà máy công nghiệp có những tác hại gì?</a:t>
            </a:r>
            <a:endParaRPr lang="en-US" altLang="en-US" sz="3200" b="1">
              <a:solidFill>
                <a:srgbClr val="0066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blinds(horizontal)">
                                      <p:cBhvr>
                                        <p:cTn id="7" dur="500"/>
                                        <p:tgtEl>
                                          <p:spTgt spid="624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72"/>
                                        </p:tgtEl>
                                        <p:attrNameLst>
                                          <p:attrName>style.visibility</p:attrName>
                                        </p:attrNameLst>
                                      </p:cBhvr>
                                      <p:to>
                                        <p:strVal val="visible"/>
                                      </p:to>
                                    </p:set>
                                    <p:animEffect transition="in" filter="blinds(horizontal)">
                                      <p:cBhvr>
                                        <p:cTn id="12" dur="500"/>
                                        <p:tgtEl>
                                          <p:spTgt spid="6247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utoUpdateAnimBg="0"/>
      <p:bldP spid="62472" grpId="0" animBg="1" autoUpdateAnimBg="0"/>
      <p:bldP spid="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Text Box 7"/>
          <p:cNvSpPr txBox="1">
            <a:spLocks noChangeArrowheads="1"/>
          </p:cNvSpPr>
          <p:nvPr/>
        </p:nvSpPr>
        <p:spPr bwMode="auto">
          <a:xfrm>
            <a:off x="190500" y="140324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0033CC"/>
                </a:solidFill>
                <a:latin typeface="Times New Roman" panose="02020603050405020304" pitchFamily="18" charset="0"/>
                <a:cs typeface="Times New Roman" panose="02020603050405020304" pitchFamily="18" charset="0"/>
              </a:rPr>
              <a:t>3. Ảnh hưởng của chất đốt đến môi trường</a:t>
            </a:r>
            <a:endParaRPr lang="en-US" altLang="en-US" sz="3200" b="1">
              <a:solidFill>
                <a:srgbClr val="0033CC"/>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
        <p:nvSpPr>
          <p:cNvPr id="6" name="Text Box 9"/>
          <p:cNvSpPr txBox="1">
            <a:spLocks noChangeArrowheads="1"/>
          </p:cNvSpPr>
          <p:nvPr/>
        </p:nvSpPr>
        <p:spPr bwMode="auto">
          <a:xfrm>
            <a:off x="337343" y="2392740"/>
            <a:ext cx="8469312" cy="1569660"/>
          </a:xfrm>
          <a:prstGeom prst="rect">
            <a:avLst/>
          </a:prstGeom>
          <a:noFill/>
          <a:ln w="9525">
            <a:noFill/>
            <a:miter lim="800000"/>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pPr>
            <a:r>
              <a:rPr lang="en-US" altLang="en-US" sz="3200" b="1">
                <a:solidFill>
                  <a:srgbClr val="006600"/>
                </a:solidFill>
                <a:latin typeface="Times New Roman" panose="02020603050405020304" pitchFamily="18" charset="0"/>
                <a:cs typeface="Times New Roman" panose="02020603050405020304" pitchFamily="18" charset="0"/>
              </a:rPr>
              <a:t>1. Khi cháy các chất đốt sinh ra khí các-bô-níc và các khí độc hại khác gây bẩn bầu không khí,  có hại cho người, động vật và thực vật.</a:t>
            </a:r>
            <a:endParaRPr lang="en-US" altLang="en-US" sz="3200" b="1">
              <a:solidFill>
                <a:srgbClr val="006600"/>
              </a:solidFill>
              <a:latin typeface="Times New Roman" panose="02020603050405020304" pitchFamily="18" charset="0"/>
              <a:cs typeface="Times New Roman" panose="02020603050405020304" pitchFamily="18" charset="0"/>
            </a:endParaRPr>
          </a:p>
        </p:txBody>
      </p:sp>
      <p:sp>
        <p:nvSpPr>
          <p:cNvPr id="7" name="Rectangle 10"/>
          <p:cNvSpPr>
            <a:spLocks noChangeArrowheads="1"/>
          </p:cNvSpPr>
          <p:nvPr/>
        </p:nvSpPr>
        <p:spPr bwMode="auto">
          <a:xfrm>
            <a:off x="337343" y="4314368"/>
            <a:ext cx="8469313" cy="2062103"/>
          </a:xfrm>
          <a:prstGeom prst="rect">
            <a:avLst/>
          </a:prstGeom>
          <a:noFill/>
          <a:ln w="9525">
            <a:no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pPr>
            <a:r>
              <a:rPr lang="en-US" altLang="en-US" sz="3200" b="1">
                <a:solidFill>
                  <a:srgbClr val="006600"/>
                </a:solidFill>
                <a:latin typeface="Times New Roman" panose="02020603050405020304" pitchFamily="18" charset="0"/>
                <a:cs typeface="Times New Roman" panose="02020603050405020304" pitchFamily="18" charset="0"/>
              </a:rPr>
              <a:t>2. Chất đốt khi bị đốt cháy sẽ cung cấp năng lượng để đun nóng, thắp sáng, chạy máy, sản xuất ra điện, …. Cần tránh lãng phí và bảo đảm an toàn khi sử dụng chất đốt.</a:t>
            </a:r>
            <a:endParaRPr lang="en-US" altLang="en-US" sz="3200" b="1">
              <a:solidFill>
                <a:srgbClr val="0066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blinds(horizontal)">
                                      <p:cBhvr>
                                        <p:cTn id="7" dur="500"/>
                                        <p:tgtEl>
                                          <p:spTgt spid="624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utoUpdateAnimBg="0"/>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p:cNvSpPr>
          <p:nvPr/>
        </p:nvSpPr>
        <p:spPr bwMode="auto">
          <a:xfrm>
            <a:off x="152400" y="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b="1">
                <a:solidFill>
                  <a:srgbClr val="0033CC"/>
                </a:solidFill>
              </a:rPr>
              <a:t>NHỮNG BIỆN PH</a:t>
            </a:r>
            <a:r>
              <a:rPr lang="en-US" altLang="en-US" sz="2400" b="1">
                <a:solidFill>
                  <a:srgbClr val="0033CC"/>
                </a:solidFill>
              </a:rPr>
              <a:t>Á</a:t>
            </a:r>
            <a:r>
              <a:rPr lang="vi-VN" altLang="en-US" sz="2400" b="1">
                <a:solidFill>
                  <a:srgbClr val="0033CC"/>
                </a:solidFill>
              </a:rPr>
              <a:t>P GIẢM T</a:t>
            </a:r>
            <a:r>
              <a:rPr lang="en-US" altLang="en-US" sz="2400" b="1">
                <a:solidFill>
                  <a:srgbClr val="0033CC"/>
                </a:solidFill>
              </a:rPr>
              <a:t>Á</a:t>
            </a:r>
            <a:r>
              <a:rPr lang="vi-VN" altLang="en-US" sz="2400" b="1">
                <a:solidFill>
                  <a:srgbClr val="0033CC"/>
                </a:solidFill>
              </a:rPr>
              <a:t>C HẠI CỦA CHẤT ĐỐT ĐỐI VỚI M</a:t>
            </a:r>
            <a:r>
              <a:rPr lang="en-US" altLang="en-US" sz="2400" b="1">
                <a:solidFill>
                  <a:srgbClr val="0033CC"/>
                </a:solidFill>
              </a:rPr>
              <a:t>Ô</a:t>
            </a:r>
            <a:r>
              <a:rPr lang="vi-VN" altLang="en-US" sz="2400" b="1">
                <a:solidFill>
                  <a:srgbClr val="0033CC"/>
                </a:solidFill>
              </a:rPr>
              <a:t>I TRƯỜNG</a:t>
            </a:r>
            <a:endParaRPr lang="vi-VN" altLang="en-US" sz="2400" b="1">
              <a:solidFill>
                <a:srgbClr val="0033CC"/>
              </a:solidFill>
            </a:endParaRPr>
          </a:p>
        </p:txBody>
      </p:sp>
      <p:sp>
        <p:nvSpPr>
          <p:cNvPr id="78851" name="Rectangle 3"/>
          <p:cNvSpPr>
            <a:spLocks noRot="1" noChangeArrowheads="1"/>
          </p:cNvSpPr>
          <p:nvPr/>
        </p:nvSpPr>
        <p:spPr bwMode="auto">
          <a:xfrm>
            <a:off x="152400" y="762000"/>
            <a:ext cx="853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b="1"/>
              <a:t>Nh</a:t>
            </a:r>
            <a:r>
              <a:rPr lang="en-US" altLang="en-US" sz="2400" b="1"/>
              <a:t>à</a:t>
            </a:r>
            <a:r>
              <a:rPr lang="vi-VN" altLang="en-US" sz="2400" b="1"/>
              <a:t> m</a:t>
            </a:r>
            <a:r>
              <a:rPr lang="en-US" altLang="en-US" sz="2400" b="1"/>
              <a:t>á</a:t>
            </a:r>
            <a:r>
              <a:rPr lang="vi-VN" altLang="en-US" sz="2400" b="1"/>
              <a:t>y c</a:t>
            </a:r>
            <a:r>
              <a:rPr lang="en-US" altLang="en-US" sz="2400" b="1"/>
              <a:t>ó</a:t>
            </a:r>
            <a:r>
              <a:rPr lang="vi-VN" altLang="en-US" sz="2400" b="1"/>
              <a:t> ống kh</a:t>
            </a:r>
            <a:r>
              <a:rPr lang="en-US" altLang="en-US" sz="2400" b="1"/>
              <a:t>ói</a:t>
            </a:r>
            <a:r>
              <a:rPr lang="vi-VN" altLang="en-US" sz="2400" b="1"/>
              <a:t> cao để th</a:t>
            </a:r>
            <a:r>
              <a:rPr lang="en-US" altLang="en-US" sz="2400" b="1"/>
              <a:t>oát</a:t>
            </a:r>
            <a:r>
              <a:rPr lang="vi-VN" altLang="en-US" sz="2400" b="1"/>
              <a:t> khí thải:</a:t>
            </a:r>
            <a:endParaRPr lang="vi-VN" altLang="en-US" sz="2400" b="1"/>
          </a:p>
        </p:txBody>
      </p:sp>
      <p:pic>
        <p:nvPicPr>
          <p:cNvPr id="78852" name="Picture 4" descr="Ong_khoi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3600" y="1371600"/>
            <a:ext cx="495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randombar(horizontal)">
                                      <p:cBhvr>
                                        <p:cTn id="7" dur="500"/>
                                        <p:tgtEl>
                                          <p:spTgt spid="788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8851"/>
                                        </p:tgtEl>
                                        <p:attrNameLst>
                                          <p:attrName>style.visibility</p:attrName>
                                        </p:attrNameLst>
                                      </p:cBhvr>
                                      <p:to>
                                        <p:strVal val="visible"/>
                                      </p:to>
                                    </p:set>
                                    <p:animEffect transition="in" filter="randombar(horizontal)">
                                      <p:cBhvr>
                                        <p:cTn id="10" dur="500"/>
                                        <p:tgtEl>
                                          <p:spTgt spid="78851"/>
                                        </p:tgtEl>
                                      </p:cBhvr>
                                    </p:animEffect>
                                  </p:childTnLst>
                                </p:cTn>
                              </p:par>
                              <p:par>
                                <p:cTn id="11" presetID="4" presetClass="entr" presetSubtype="16" fill="hold" nodeType="withEffect">
                                  <p:stCondLst>
                                    <p:cond delay="0"/>
                                  </p:stCondLst>
                                  <p:childTnLst>
                                    <p:set>
                                      <p:cBhvr>
                                        <p:cTn id="12" dur="1" fill="hold">
                                          <p:stCondLst>
                                            <p:cond delay="0"/>
                                          </p:stCondLst>
                                        </p:cTn>
                                        <p:tgtEl>
                                          <p:spTgt spid="78852"/>
                                        </p:tgtEl>
                                        <p:attrNameLst>
                                          <p:attrName>style.visibility</p:attrName>
                                        </p:attrNameLst>
                                      </p:cBhvr>
                                      <p:to>
                                        <p:strVal val="visible"/>
                                      </p:to>
                                    </p:set>
                                    <p:animEffect transition="in" filter="box(in)">
                                      <p:cBhvr>
                                        <p:cTn id="13"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Rot="1" noChangeArrowheads="1"/>
          </p:cNvSpPr>
          <p:nvPr/>
        </p:nvSpPr>
        <p:spPr bwMode="auto">
          <a:xfrm>
            <a:off x="609600" y="838200"/>
            <a:ext cx="853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b="1"/>
              <a:t>M</a:t>
            </a:r>
            <a:r>
              <a:rPr lang="en-US" altLang="en-US" sz="2400" b="1"/>
              <a:t>á</a:t>
            </a:r>
            <a:r>
              <a:rPr lang="vi-VN" altLang="en-US" sz="2400" b="1"/>
              <a:t>y h</a:t>
            </a:r>
            <a:r>
              <a:rPr lang="en-US" altLang="en-US" sz="2400" b="1"/>
              <a:t>ú</a:t>
            </a:r>
            <a:r>
              <a:rPr lang="vi-VN" altLang="en-US" sz="2400" b="1"/>
              <a:t>t kh</a:t>
            </a:r>
            <a:r>
              <a:rPr lang="en-US" altLang="en-US" sz="2400" b="1"/>
              <a:t>ô</a:t>
            </a:r>
            <a:r>
              <a:rPr lang="vi-VN" altLang="en-US" sz="2400" b="1"/>
              <a:t>ng khí d</a:t>
            </a:r>
            <a:r>
              <a:rPr lang="en-US" altLang="en-US" sz="2400" b="1"/>
              <a:t>ù</a:t>
            </a:r>
            <a:r>
              <a:rPr lang="vi-VN" altLang="en-US" sz="2400" b="1"/>
              <a:t>ng trong nh</a:t>
            </a:r>
            <a:r>
              <a:rPr lang="en-US" altLang="en-US" sz="2400" b="1"/>
              <a:t>à</a:t>
            </a:r>
            <a:r>
              <a:rPr lang="vi-VN" altLang="en-US" sz="2400" b="1"/>
              <a:t> bếp:</a:t>
            </a:r>
            <a:endParaRPr lang="vi-VN" altLang="en-US" sz="2400" b="1"/>
          </a:p>
        </p:txBody>
      </p:sp>
      <p:pic>
        <p:nvPicPr>
          <p:cNvPr id="79876" name="Picture 4" descr="Hut_mui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12192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5"/>
          <p:cNvSpPr>
            <a:spLocks noRot="1" noChangeArrowheads="1"/>
          </p:cNvSpPr>
          <p:nvPr/>
        </p:nvSpPr>
        <p:spPr bwMode="auto">
          <a:xfrm>
            <a:off x="152400" y="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hlink"/>
                </a:solidFill>
                <a:cs typeface="Arial" panose="020B0604020202020204" pitchFamily="34" charset="0"/>
              </a:rPr>
              <a:t>NHỮNG BIỆN PHÁP GIẢM TÁC HẠI CỦA CHẤT ĐỐT ĐỐI VỚI MÔI TRƯỜNG</a:t>
            </a:r>
            <a:endParaRPr lang="en-US" altLang="en-US" sz="2400" b="1">
              <a:solidFill>
                <a:schemeClr val="hlink"/>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randombar(horizontal)">
                                      <p:cBhvr>
                                        <p:cTn id="7" dur="500"/>
                                        <p:tgtEl>
                                          <p:spTgt spid="79875"/>
                                        </p:tgtEl>
                                      </p:cBhvr>
                                    </p:animEffect>
                                  </p:childTnLst>
                                </p:cTn>
                              </p:par>
                              <p:par>
                                <p:cTn id="8" presetID="5" presetClass="entr" presetSubtype="10" fill="hold" nodeType="withEffect">
                                  <p:stCondLst>
                                    <p:cond delay="0"/>
                                  </p:stCondLst>
                                  <p:childTnLst>
                                    <p:set>
                                      <p:cBhvr>
                                        <p:cTn id="9" dur="1" fill="hold">
                                          <p:stCondLst>
                                            <p:cond delay="0"/>
                                          </p:stCondLst>
                                        </p:cTn>
                                        <p:tgtEl>
                                          <p:spTgt spid="79876"/>
                                        </p:tgtEl>
                                        <p:attrNameLst>
                                          <p:attrName>style.visibility</p:attrName>
                                        </p:attrNameLst>
                                      </p:cBhvr>
                                      <p:to>
                                        <p:strVal val="visible"/>
                                      </p:to>
                                    </p:set>
                                    <p:animEffect transition="in" filter="checkerboard(across)">
                                      <p:cBhvr>
                                        <p:cTn id="10" dur="500"/>
                                        <p:tgtEl>
                                          <p:spTgt spid="7987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9877"/>
                                        </p:tgtEl>
                                        <p:attrNameLst>
                                          <p:attrName>style.visibility</p:attrName>
                                        </p:attrNameLst>
                                      </p:cBhvr>
                                      <p:to>
                                        <p:strVal val="visible"/>
                                      </p:to>
                                    </p:set>
                                    <p:animEffect transition="in" filter="randombar(horizontal)">
                                      <p:cBhvr>
                                        <p:cTn id="13" dur="5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Hut_mu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5"/>
          <p:cNvSpPr>
            <a:spLocks noRot="1" noChangeArrowheads="1"/>
          </p:cNvSpPr>
          <p:nvPr/>
        </p:nvSpPr>
        <p:spPr bwMode="auto">
          <a:xfrm>
            <a:off x="152400" y="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hlink"/>
                </a:solidFill>
                <a:cs typeface="Arial" panose="020B0604020202020204" pitchFamily="34" charset="0"/>
              </a:rPr>
              <a:t>NHỮNG BIỆN PHÁP GIẢM TÁC HẠI CỦA CHẤT ĐỐT ĐỐI VỚI MÔI TRƯỜNG</a:t>
            </a:r>
            <a:endParaRPr lang="en-US" altLang="en-US" sz="2400" b="1">
              <a:solidFill>
                <a:schemeClr val="hlink"/>
              </a:solidFill>
              <a:cs typeface="Arial" panose="020B0604020202020204" pitchFamily="34" charset="0"/>
            </a:endParaRPr>
          </a:p>
        </p:txBody>
      </p:sp>
      <p:sp>
        <p:nvSpPr>
          <p:cNvPr id="80902" name="Rectangle 6"/>
          <p:cNvSpPr>
            <a:spLocks noRot="1" noChangeArrowheads="1"/>
          </p:cNvSpPr>
          <p:nvPr/>
        </p:nvSpPr>
        <p:spPr bwMode="auto">
          <a:xfrm>
            <a:off x="0" y="762000"/>
            <a:ext cx="853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cs typeface="Arial" panose="020B0604020202020204" pitchFamily="34" charset="0"/>
              </a:rPr>
              <a:t>Máy hút không khí dùng trong nhà bếp:</a:t>
            </a:r>
            <a:endParaRPr lang="en-US" altLang="en-US" sz="2400" b="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ppt_x"/>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80901"/>
                                        </p:tgtEl>
                                        <p:attrNameLst>
                                          <p:attrName>style.visibility</p:attrName>
                                        </p:attrNameLst>
                                      </p:cBhvr>
                                      <p:to>
                                        <p:strVal val="visible"/>
                                      </p:to>
                                    </p:set>
                                    <p:animEffect transition="in" filter="randombar(horizontal)">
                                      <p:cBhvr>
                                        <p:cTn id="11" dur="500"/>
                                        <p:tgtEl>
                                          <p:spTgt spid="8090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80902"/>
                                        </p:tgtEl>
                                        <p:attrNameLst>
                                          <p:attrName>style.visibility</p:attrName>
                                        </p:attrNameLst>
                                      </p:cBhvr>
                                      <p:to>
                                        <p:strVal val="visible"/>
                                      </p:to>
                                    </p:set>
                                    <p:animEffect transition="in" filter="randombar(horizontal)">
                                      <p:cBhvr>
                                        <p:cTn id="14"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ha_rung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066800"/>
            <a:ext cx="830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Rot="1" noChangeArrowheads="1"/>
          </p:cNvSpPr>
          <p:nvPr/>
        </p:nvSpPr>
        <p:spPr bwMode="auto">
          <a:xfrm>
            <a:off x="762000" y="0"/>
            <a:ext cx="792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rgbClr val="0033CC"/>
                </a:solidFill>
                <a:cs typeface="Arial" panose="020B0604020202020204" pitchFamily="34" charset="0"/>
              </a:rPr>
              <a:t>Chặt cây lấy gỗ, lấy củi đun.</a:t>
            </a:r>
            <a:endParaRPr lang="en-US" altLang="en-US" sz="4400" b="1">
              <a:solidFill>
                <a:srgbClr val="0033CC"/>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fade">
                                      <p:cBhvr>
                                        <p:cTn id="12" dur="2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Rot="1" noChangeArrowheads="1"/>
          </p:cNvSpPr>
          <p:nvPr/>
        </p:nvSpPr>
        <p:spPr bwMode="auto">
          <a:xfrm>
            <a:off x="0" y="762000"/>
            <a:ext cx="853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cs typeface="Arial" panose="020B0604020202020204" pitchFamily="34" charset="0"/>
              </a:rPr>
              <a:t>Dùng bếp từ, lò vi sóng:</a:t>
            </a:r>
            <a:endParaRPr lang="en-US" altLang="en-US" sz="2400" b="1">
              <a:cs typeface="Arial" panose="020B0604020202020204" pitchFamily="34" charset="0"/>
            </a:endParaRPr>
          </a:p>
        </p:txBody>
      </p:sp>
      <p:pic>
        <p:nvPicPr>
          <p:cNvPr id="81924" name="Picture 4" descr="Lo_vi_song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5"/>
          <p:cNvSpPr>
            <a:spLocks noRot="1" noChangeArrowheads="1"/>
          </p:cNvSpPr>
          <p:nvPr/>
        </p:nvSpPr>
        <p:spPr bwMode="auto">
          <a:xfrm>
            <a:off x="152400" y="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hlink"/>
                </a:solidFill>
                <a:cs typeface="Arial" panose="020B0604020202020204" pitchFamily="34" charset="0"/>
              </a:rPr>
              <a:t>NHỮNG BIỆN PHÁP GIẢM TÁC HẠI CỦA CHẤT ĐỐT ĐỐI VỚI MÔI TRƯỜNG</a:t>
            </a:r>
            <a:endParaRPr lang="en-US" altLang="en-US" sz="2400" b="1">
              <a:solidFill>
                <a:schemeClr val="hlink"/>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randombar(horizontal)">
                                      <p:cBhvr>
                                        <p:cTn id="7" dur="500"/>
                                        <p:tgtEl>
                                          <p:spTgt spid="81923"/>
                                        </p:tgtEl>
                                      </p:cBhvr>
                                    </p:animEffect>
                                  </p:childTnLst>
                                </p:cTn>
                              </p:par>
                              <p:par>
                                <p:cTn id="8" presetID="3" presetClass="entr" presetSubtype="10" fill="hold" nodeType="withEffect">
                                  <p:stCondLst>
                                    <p:cond delay="0"/>
                                  </p:stCondLst>
                                  <p:childTnLst>
                                    <p:set>
                                      <p:cBhvr>
                                        <p:cTn id="9" dur="1" fill="hold">
                                          <p:stCondLst>
                                            <p:cond delay="0"/>
                                          </p:stCondLst>
                                        </p:cTn>
                                        <p:tgtEl>
                                          <p:spTgt spid="81924"/>
                                        </p:tgtEl>
                                        <p:attrNameLst>
                                          <p:attrName>style.visibility</p:attrName>
                                        </p:attrNameLst>
                                      </p:cBhvr>
                                      <p:to>
                                        <p:strVal val="visible"/>
                                      </p:to>
                                    </p:set>
                                    <p:animEffect transition="in" filter="blinds(horizontal)">
                                      <p:cBhvr>
                                        <p:cTn id="10" dur="500"/>
                                        <p:tgtEl>
                                          <p:spTgt spid="8192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1925"/>
                                        </p:tgtEl>
                                        <p:attrNameLst>
                                          <p:attrName>style.visibility</p:attrName>
                                        </p:attrNameLst>
                                      </p:cBhvr>
                                      <p:to>
                                        <p:strVal val="visible"/>
                                      </p:to>
                                    </p:set>
                                    <p:animEffect transition="in" filter="randombar(horizontal)">
                                      <p:cBhvr>
                                        <p:cTn id="13" dur="5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P spid="819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Bep_tu"/>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5"/>
          <p:cNvSpPr>
            <a:spLocks noRot="1" noChangeArrowheads="1"/>
          </p:cNvSpPr>
          <p:nvPr/>
        </p:nvSpPr>
        <p:spPr bwMode="auto">
          <a:xfrm>
            <a:off x="152400" y="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hlink"/>
                </a:solidFill>
                <a:cs typeface="Arial" panose="020B0604020202020204" pitchFamily="34" charset="0"/>
              </a:rPr>
              <a:t>NHỮNG BIỆN PHÁP GIẢM TÁC HẠI CỦA CHẤT ĐỐT ĐỐI VỚI MÔI TRƯỜNG</a:t>
            </a:r>
            <a:endParaRPr lang="en-US" altLang="en-US" sz="2400" b="1">
              <a:solidFill>
                <a:schemeClr val="hlink"/>
              </a:solidFill>
              <a:cs typeface="Arial" panose="020B0604020202020204" pitchFamily="34" charset="0"/>
            </a:endParaRPr>
          </a:p>
        </p:txBody>
      </p:sp>
      <p:sp>
        <p:nvSpPr>
          <p:cNvPr id="82950" name="Rectangle 6"/>
          <p:cNvSpPr>
            <a:spLocks noRot="1" noChangeArrowheads="1"/>
          </p:cNvSpPr>
          <p:nvPr/>
        </p:nvSpPr>
        <p:spPr bwMode="auto">
          <a:xfrm>
            <a:off x="0" y="762000"/>
            <a:ext cx="853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cs typeface="Arial" panose="020B0604020202020204" pitchFamily="34" charset="0"/>
              </a:rPr>
              <a:t>Dùng bếp từ, lò vi sóng:</a:t>
            </a:r>
            <a:endParaRPr lang="en-US" altLang="en-US" sz="2400" b="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box(in)">
                                      <p:cBhvr>
                                        <p:cTn id="7" dur="500"/>
                                        <p:tgtEl>
                                          <p:spTgt spid="8294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2949"/>
                                        </p:tgtEl>
                                        <p:attrNameLst>
                                          <p:attrName>style.visibility</p:attrName>
                                        </p:attrNameLst>
                                      </p:cBhvr>
                                      <p:to>
                                        <p:strVal val="visible"/>
                                      </p:to>
                                    </p:set>
                                    <p:animEffect transition="in" filter="randombar(horizontal)">
                                      <p:cBhvr>
                                        <p:cTn id="10" dur="500"/>
                                        <p:tgtEl>
                                          <p:spTgt spid="8294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2950"/>
                                        </p:tgtEl>
                                        <p:attrNameLst>
                                          <p:attrName>style.visibility</p:attrName>
                                        </p:attrNameLst>
                                      </p:cBhvr>
                                      <p:to>
                                        <p:strVal val="visible"/>
                                      </p:to>
                                    </p:set>
                                    <p:animEffect transition="in" filter="randombar(horizontal)">
                                      <p:cBhvr>
                                        <p:cTn id="13"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P spid="8295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066800" y="19050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B" altLang="en-US">
              <a:cs typeface="Times New Roman" panose="02020603050405020304" pitchFamily="18" charset="0"/>
            </a:endParaRPr>
          </a:p>
        </p:txBody>
      </p:sp>
      <p:sp>
        <p:nvSpPr>
          <p:cNvPr id="8195" name="Text Box 4"/>
          <p:cNvSpPr txBox="1">
            <a:spLocks noChangeArrowheads="1"/>
          </p:cNvSpPr>
          <p:nvPr/>
        </p:nvSpPr>
        <p:spPr bwMode="auto">
          <a:xfrm>
            <a:off x="914400" y="19050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B" altLang="en-US">
              <a:cs typeface="Times New Roman" panose="02020603050405020304" pitchFamily="18" charset="0"/>
            </a:endParaRPr>
          </a:p>
        </p:txBody>
      </p:sp>
      <p:pic>
        <p:nvPicPr>
          <p:cNvPr id="71687" name="Picture 7" descr="pha rung lay chat d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3400" y="865188"/>
            <a:ext cx="8013700" cy="5992812"/>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71691" name="Rectangle 11"/>
          <p:cNvSpPr>
            <a:spLocks noRot="1" noChangeArrowheads="1"/>
          </p:cNvSpPr>
          <p:nvPr/>
        </p:nvSpPr>
        <p:spPr bwMode="auto">
          <a:xfrm>
            <a:off x="762000" y="0"/>
            <a:ext cx="7772400" cy="838200"/>
          </a:xfrm>
          <a:prstGeom prst="rect">
            <a:avLst/>
          </a:prstGeom>
          <a:noFill/>
          <a:ln w="9525">
            <a:solidFill>
              <a:srgbClr val="CC0000"/>
            </a:solidFill>
            <a:miter lim="800000"/>
          </a:ln>
          <a:extLst>
            <a:ext uri="{909E8E84-426E-40DD-AFC4-6F175D3DCCD1}">
              <a14:hiddenFill xmlns:a14="http://schemas.microsoft.com/office/drawing/2010/main">
                <a:solidFill>
                  <a:srgbClr val="FFFFFF"/>
                </a:solidFill>
              </a14:hiddenFill>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rgbClr val="0033CC"/>
                </a:solidFill>
                <a:cs typeface="Arial" panose="020B0604020202020204" pitchFamily="34" charset="0"/>
              </a:rPr>
              <a:t>Chặt cây lấy gỗ, lấy củi đun.</a:t>
            </a:r>
            <a:endParaRPr lang="en-US" altLang="en-US" sz="4400" b="1">
              <a:solidFill>
                <a:srgbClr val="0033CC"/>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1687"/>
                                        </p:tgtEl>
                                        <p:attrNameLst>
                                          <p:attrName>style.visibility</p:attrName>
                                        </p:attrNameLst>
                                      </p:cBhvr>
                                      <p:to>
                                        <p:strVal val="visible"/>
                                      </p:to>
                                    </p:set>
                                    <p:anim calcmode="lin" valueType="num">
                                      <p:cBhvr>
                                        <p:cTn id="7" dur="1000" fill="hold"/>
                                        <p:tgtEl>
                                          <p:spTgt spid="71687"/>
                                        </p:tgtEl>
                                        <p:attrNameLst>
                                          <p:attrName>ppt_w</p:attrName>
                                        </p:attrNameLst>
                                      </p:cBhvr>
                                      <p:tavLst>
                                        <p:tav tm="0">
                                          <p:val>
                                            <p:fltVal val="0"/>
                                          </p:val>
                                        </p:tav>
                                        <p:tav tm="100000">
                                          <p:val>
                                            <p:strVal val="#ppt_w"/>
                                          </p:val>
                                        </p:tav>
                                      </p:tavLst>
                                    </p:anim>
                                    <p:anim calcmode="lin" valueType="num">
                                      <p:cBhvr>
                                        <p:cTn id="8" dur="1000" fill="hold"/>
                                        <p:tgtEl>
                                          <p:spTgt spid="71687"/>
                                        </p:tgtEl>
                                        <p:attrNameLst>
                                          <p:attrName>ppt_h</p:attrName>
                                        </p:attrNameLst>
                                      </p:cBhvr>
                                      <p:tavLst>
                                        <p:tav tm="0">
                                          <p:val>
                                            <p:fltVal val="0"/>
                                          </p:val>
                                        </p:tav>
                                        <p:tav tm="100000">
                                          <p:val>
                                            <p:strVal val="#ppt_h"/>
                                          </p:val>
                                        </p:tav>
                                      </p:tavLst>
                                    </p:anim>
                                    <p:anim calcmode="lin" valueType="num">
                                      <p:cBhvr>
                                        <p:cTn id="9" dur="1000" fill="hold"/>
                                        <p:tgtEl>
                                          <p:spTgt spid="7168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68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1691"/>
                                        </p:tgtEl>
                                        <p:attrNameLst>
                                          <p:attrName>style.visibility</p:attrName>
                                        </p:attrNameLst>
                                      </p:cBhvr>
                                      <p:to>
                                        <p:strVal val="visible"/>
                                      </p:to>
                                    </p:set>
                                    <p:animEffect transition="in" filter="box(in)">
                                      <p:cBhvr>
                                        <p:cTn id="15" dur="500"/>
                                        <p:tgtEl>
                                          <p:spTgt spid="71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Pha_rung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10668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304800" y="304800"/>
            <a:ext cx="861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a:solidFill>
                  <a:srgbClr val="0033CC"/>
                </a:solidFill>
                <a:cs typeface="Arial" panose="020B0604020202020204" pitchFamily="34" charset="0"/>
              </a:rPr>
              <a:t>Phá rừng bừa bãi làm chất đốt</a:t>
            </a:r>
            <a:endParaRPr lang="en-US" altLang="en-US" sz="4400" b="1">
              <a:solidFill>
                <a:srgbClr val="0033CC"/>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strVal val="#ppt_w*0.05"/>
                                          </p:val>
                                        </p:tav>
                                        <p:tav tm="100000">
                                          <p:val>
                                            <p:strVal val="#ppt_w"/>
                                          </p:val>
                                        </p:tav>
                                      </p:tavLst>
                                    </p:anim>
                                    <p:anim calcmode="lin" valueType="num">
                                      <p:cBhvr>
                                        <p:cTn id="8" dur="500" fill="hold"/>
                                        <p:tgtEl>
                                          <p:spTgt spid="28676"/>
                                        </p:tgtEl>
                                        <p:attrNameLst>
                                          <p:attrName>ppt_h</p:attrName>
                                        </p:attrNameLst>
                                      </p:cBhvr>
                                      <p:tavLst>
                                        <p:tav tm="0">
                                          <p:val>
                                            <p:strVal val="#ppt_h"/>
                                          </p:val>
                                        </p:tav>
                                        <p:tav tm="100000">
                                          <p:val>
                                            <p:strVal val="#ppt_h"/>
                                          </p:val>
                                        </p:tav>
                                      </p:tavLst>
                                    </p:anim>
                                    <p:anim calcmode="lin" valueType="num">
                                      <p:cBhvr>
                                        <p:cTn id="9" dur="500" fill="hold"/>
                                        <p:tgtEl>
                                          <p:spTgt spid="28676"/>
                                        </p:tgtEl>
                                        <p:attrNameLst>
                                          <p:attrName>ppt_x</p:attrName>
                                        </p:attrNameLst>
                                      </p:cBhvr>
                                      <p:tavLst>
                                        <p:tav tm="0">
                                          <p:val>
                                            <p:strVal val="#ppt_x-.2"/>
                                          </p:val>
                                        </p:tav>
                                        <p:tav tm="100000">
                                          <p:val>
                                            <p:strVal val="#ppt_x"/>
                                          </p:val>
                                        </p:tav>
                                      </p:tavLst>
                                    </p:anim>
                                    <p:anim calcmode="lin" valueType="num">
                                      <p:cBhvr>
                                        <p:cTn id="10" dur="500" fill="hold"/>
                                        <p:tgtEl>
                                          <p:spTgt spid="28676"/>
                                        </p:tgtEl>
                                        <p:attrNameLst>
                                          <p:attrName>ppt_y</p:attrName>
                                        </p:attrNameLst>
                                      </p:cBhvr>
                                      <p:tavLst>
                                        <p:tav tm="0">
                                          <p:val>
                                            <p:strVal val="#ppt_y"/>
                                          </p:val>
                                        </p:tav>
                                        <p:tav tm="100000">
                                          <p:val>
                                            <p:strVal val="#ppt_y"/>
                                          </p:val>
                                        </p:tav>
                                      </p:tavLst>
                                    </p:anim>
                                    <p:animEffect transition="in" filter="fade">
                                      <p:cBhvr>
                                        <p:cTn id="11" dur="500"/>
                                        <p:tgtEl>
                                          <p:spTgt spid="286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677"/>
                                        </p:tgtEl>
                                        <p:attrNameLst>
                                          <p:attrName>style.visibility</p:attrName>
                                        </p:attrNameLst>
                                      </p:cBhvr>
                                      <p:to>
                                        <p:strVal val="visible"/>
                                      </p:to>
                                    </p:set>
                                    <p:animEffect transition="in" filter="fade">
                                      <p:cBhvr>
                                        <p:cTn id="16"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Rot="1" noChangeArrowheads="1"/>
          </p:cNvSpPr>
          <p:nvPr/>
        </p:nvSpPr>
        <p:spPr bwMode="auto">
          <a:xfrm>
            <a:off x="152400" y="228600"/>
            <a:ext cx="899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a:solidFill>
                  <a:schemeClr val="hlink"/>
                </a:solidFill>
                <a:cs typeface="Arial" panose="020B0604020202020204" pitchFamily="34" charset="0"/>
              </a:rPr>
              <a:t>Phá rừng bừa bãi</a:t>
            </a:r>
            <a:endParaRPr lang="en-US" altLang="en-US" sz="4400" b="1">
              <a:solidFill>
                <a:schemeClr val="hlink"/>
              </a:solidFill>
              <a:cs typeface="Arial" panose="020B0604020202020204" pitchFamily="34" charset="0"/>
            </a:endParaRPr>
          </a:p>
        </p:txBody>
      </p:sp>
      <p:pic>
        <p:nvPicPr>
          <p:cNvPr id="9219" name="Picture 3" descr="Pha_rung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685800"/>
            <a:ext cx="4191000" cy="28575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descr="Pha_ru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85800"/>
            <a:ext cx="4114800" cy="28194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5" descr="Dot_nuo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4114800" cy="280035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7" descr="pha rung lay chat d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3617913"/>
            <a:ext cx="4114800" cy="3078162"/>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Rot="1" noChangeArrowheads="1"/>
          </p:cNvSpPr>
          <p:nvPr/>
        </p:nvSpPr>
        <p:spPr bwMode="auto">
          <a:xfrm>
            <a:off x="762000" y="457200"/>
            <a:ext cx="716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a:solidFill>
                  <a:srgbClr val="0033CC"/>
                </a:solidFill>
                <a:cs typeface="Arial" panose="020B0604020202020204" pitchFamily="34" charset="0"/>
              </a:rPr>
              <a:t>Đốt cây lấy đất canh tác</a:t>
            </a:r>
            <a:endParaRPr lang="en-US" altLang="en-US" sz="4800" b="1">
              <a:solidFill>
                <a:srgbClr val="0033CC"/>
              </a:solidFill>
              <a:cs typeface="Arial" panose="020B0604020202020204" pitchFamily="34" charset="0"/>
            </a:endParaRPr>
          </a:p>
        </p:txBody>
      </p:sp>
      <p:pic>
        <p:nvPicPr>
          <p:cNvPr id="29700" name="Picture 4" descr="Dot_nuong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990600"/>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fltVal val="0"/>
                                          </p:val>
                                        </p:tav>
                                        <p:tav tm="100000">
                                          <p:val>
                                            <p:strVal val="#ppt_w"/>
                                          </p:val>
                                        </p:tav>
                                      </p:tavLst>
                                    </p:anim>
                                    <p:anim calcmode="lin" valueType="num">
                                      <p:cBhvr>
                                        <p:cTn id="8" dur="500" fill="hold"/>
                                        <p:tgtEl>
                                          <p:spTgt spid="2970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p:cTn id="13" dur="1000" fill="hold"/>
                                        <p:tgtEl>
                                          <p:spTgt spid="29699"/>
                                        </p:tgtEl>
                                        <p:attrNameLst>
                                          <p:attrName>ppt_x</p:attrName>
                                        </p:attrNameLst>
                                      </p:cBhvr>
                                      <p:tavLst>
                                        <p:tav tm="0">
                                          <p:val>
                                            <p:strVal val="#ppt_x-.2"/>
                                          </p:val>
                                        </p:tav>
                                        <p:tav tm="100000">
                                          <p:val>
                                            <p:strVal val="#ppt_x"/>
                                          </p:val>
                                        </p:tav>
                                      </p:tavLst>
                                    </p:anim>
                                    <p:anim calcmode="lin" valueType="num">
                                      <p:cBhvr>
                                        <p:cTn id="14" dur="1000" fill="hold"/>
                                        <p:tgtEl>
                                          <p:spTgt spid="2969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Text Box 7"/>
          <p:cNvSpPr txBox="1">
            <a:spLocks noChangeArrowheads="1"/>
          </p:cNvSpPr>
          <p:nvPr/>
        </p:nvSpPr>
        <p:spPr bwMode="auto">
          <a:xfrm>
            <a:off x="342900" y="1752600"/>
            <a:ext cx="8458200" cy="443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3200" b="1">
                <a:solidFill>
                  <a:srgbClr val="0033CC"/>
                </a:solidFill>
                <a:latin typeface="Times New Roman" panose="02020603050405020304" pitchFamily="18" charset="0"/>
                <a:cs typeface="Times New Roman" panose="02020603050405020304" pitchFamily="18" charset="0"/>
              </a:rPr>
              <a:t> 1. Tại sao không nên chặt phá cây bừa bãi để lấy củi đun, đốt than?</a:t>
            </a:r>
            <a:endParaRPr lang="en-US" altLang="en-US" sz="3200" b="1">
              <a:solidFill>
                <a:srgbClr val="0033CC"/>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3200" b="1">
                <a:solidFill>
                  <a:srgbClr val="0033CC"/>
                </a:solidFill>
                <a:latin typeface="Times New Roman" panose="02020603050405020304" pitchFamily="18" charset="0"/>
                <a:cs typeface="Times New Roman" panose="02020603050405020304" pitchFamily="18" charset="0"/>
              </a:rPr>
              <a:t>2. Than đá, dầu mỏ, khí tự nhiên có phải là nguồn năng lượng vô tận không? </a:t>
            </a:r>
            <a:endParaRPr lang="en-US" altLang="en-US" sz="3200" b="1">
              <a:solidFill>
                <a:srgbClr val="0033CC"/>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3200" b="1">
                <a:solidFill>
                  <a:srgbClr val="0033CC"/>
                </a:solidFill>
                <a:latin typeface="Times New Roman" panose="02020603050405020304" pitchFamily="18" charset="0"/>
                <a:cs typeface="Times New Roman" panose="02020603050405020304" pitchFamily="18" charset="0"/>
              </a:rPr>
              <a:t>3. Kể tên một số nguồn năng lượng khác có thể thay thế chúng.</a:t>
            </a:r>
            <a:endParaRPr lang="en-US" altLang="en-US" sz="3200" b="1">
              <a:solidFill>
                <a:srgbClr val="0033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212134"/>
            <a:ext cx="9144000" cy="1323439"/>
          </a:xfrm>
          <a:prstGeom prst="rect">
            <a:avLst/>
          </a:prstGeom>
          <a:solidFill>
            <a:schemeClr val="bg1"/>
          </a:solidFill>
        </p:spPr>
        <p:txBody>
          <a:bodyPr wrap="square">
            <a:spAutoFit/>
          </a:bodyPr>
          <a:lstStyle/>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endPar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 dụng năng l</a:t>
            </a:r>
            <a:r>
              <a:rPr lang="vi-VN"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a:t>
            </a:r>
            <a:r>
              <a:rPr lang="en-US" sz="4000" b="1" spc="50">
                <a:ln w="1143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ợng chất đốt (tiết 2)</a:t>
            </a:r>
            <a:endParaRPr lang="en-US" sz="400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heel(4)">
                                      <p:cBhvr>
                                        <p:cTn id="7" dur="2000"/>
                                        <p:tgtEl>
                                          <p:spTgt spid="25607"/>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9" descr="95603main_Forest_burni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990600"/>
            <a:ext cx="4343400" cy="536575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225" y="762000"/>
            <a:ext cx="4038600" cy="551815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2292" name="Text Box 10"/>
          <p:cNvSpPr txBox="1">
            <a:spLocks noChangeArrowheads="1"/>
          </p:cNvSpPr>
          <p:nvPr/>
        </p:nvSpPr>
        <p:spPr bwMode="auto">
          <a:xfrm>
            <a:off x="1444625" y="6342063"/>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CC"/>
                </a:solidFill>
                <a:latin typeface="Times New Roman" panose="02020603050405020304" pitchFamily="18" charset="0"/>
              </a:rPr>
              <a:t>Cháy rừng</a:t>
            </a:r>
            <a:endParaRPr lang="en-US" altLang="en-US" sz="2000" b="1">
              <a:solidFill>
                <a:srgbClr val="0000CC"/>
              </a:solidFill>
              <a:latin typeface="Times New Roman" panose="02020603050405020304" pitchFamily="18" charset="0"/>
            </a:endParaRPr>
          </a:p>
        </p:txBody>
      </p:sp>
      <p:sp>
        <p:nvSpPr>
          <p:cNvPr id="12293" name="Text Box 11"/>
          <p:cNvSpPr txBox="1">
            <a:spLocks noChangeArrowheads="1"/>
          </p:cNvSpPr>
          <p:nvPr/>
        </p:nvSpPr>
        <p:spPr bwMode="auto">
          <a:xfrm>
            <a:off x="5788025" y="6326188"/>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CC"/>
                </a:solidFill>
                <a:latin typeface="Times New Roman" panose="02020603050405020304" pitchFamily="18" charset="0"/>
              </a:rPr>
              <a:t>Xói mòn đất</a:t>
            </a:r>
            <a:endParaRPr lang="en-US" altLang="en-US" sz="2000" b="1">
              <a:solidFill>
                <a:srgbClr val="0000CC"/>
              </a:solidFill>
              <a:latin typeface="Times New Roman" panose="02020603050405020304" pitchFamily="18" charset="0"/>
            </a:endParaRPr>
          </a:p>
        </p:txBody>
      </p:sp>
    </p:spTree>
  </p:cSld>
  <p:clrMapOvr>
    <a:masterClrMapping/>
  </p:clrMapOvr>
  <p:transition/>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3813</Words>
  <Application>WPS Presentation</Application>
  <PresentationFormat>On-screen Show (4:3)</PresentationFormat>
  <Paragraphs>155</Paragraphs>
  <Slides>31</Slides>
  <Notes>0</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Arial</vt:lpstr>
      <vt:lpstr>SimSun</vt:lpstr>
      <vt:lpstr>Wingdings</vt:lpstr>
      <vt:lpstr>Calibri</vt:lpstr>
      <vt:lpstr>Times New Roman</vt:lpstr>
      <vt:lpstr>Microsoft YaHei</vt:lpstr>
      <vt:lpstr>Arial Unicode MS</vt:lpstr>
      <vt:lpstr>Chủ đề của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Hà Lê</cp:lastModifiedBy>
  <cp:revision>139</cp:revision>
  <dcterms:created xsi:type="dcterms:W3CDTF">2015-01-24T12:37:00Z</dcterms:created>
  <dcterms:modified xsi:type="dcterms:W3CDTF">2024-02-20T03:25:43Z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3E79A17866AA4665A622ACAB03AA5C78_12</vt:lpwstr>
  </property>
  <property fmtid="{D5CDD505-2E9C-101B-9397-08002B2CF9AE}" pid="3" name="KSOProductBuildVer">
    <vt:lpwstr>1033-12.2.0.13431</vt:lpwstr>
  </property>
</Properties>
</file>