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6" r:id="rId3"/>
    <p:sldId id="257" r:id="rId4"/>
    <p:sldId id="267" r:id="rId5"/>
    <p:sldId id="258" r:id="rId6"/>
    <p:sldId id="269" r:id="rId7"/>
    <p:sldId id="271" r:id="rId8"/>
    <p:sldId id="268" r:id="rId9"/>
    <p:sldId id="284" r:id="rId10"/>
    <p:sldId id="306" r:id="rId11"/>
    <p:sldId id="308" r:id="rId12"/>
    <p:sldId id="311" r:id="rId13"/>
    <p:sldId id="307" r:id="rId14"/>
    <p:sldId id="309" r:id="rId15"/>
    <p:sldId id="310" r:id="rId16"/>
    <p:sldId id="313" r:id="rId17"/>
    <p:sldId id="312" r:id="rId18"/>
    <p:sldId id="314" r:id="rId19"/>
    <p:sldId id="315" r:id="rId20"/>
    <p:sldId id="318" r:id="rId21"/>
    <p:sldId id="317" r:id="rId22"/>
    <p:sldId id="321" r:id="rId23"/>
    <p:sldId id="316" r:id="rId24"/>
    <p:sldId id="320" r:id="rId25"/>
    <p:sldId id="322" r:id="rId26"/>
    <p:sldId id="319" r:id="rId27"/>
    <p:sldId id="324" r:id="rId28"/>
    <p:sldId id="325" r:id="rId29"/>
    <p:sldId id="471" r:id="rId30"/>
    <p:sldId id="270" r:id="rId31"/>
    <p:sldId id="472" r:id="rId32"/>
    <p:sldId id="473" r:id="rId33"/>
    <p:sldId id="475" r:id="rId34"/>
    <p:sldId id="474" r:id="rId35"/>
    <p:sldId id="476" r:id="rId36"/>
    <p:sldId id="477" r:id="rId37"/>
    <p:sldId id="478" r:id="rId38"/>
    <p:sldId id="479" r:id="rId39"/>
    <p:sldId id="480" r:id="rId40"/>
    <p:sldId id="48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0" autoAdjust="0"/>
    <p:restoredTop sz="94660"/>
  </p:normalViewPr>
  <p:slideViewPr>
    <p:cSldViewPr snapToGrid="0">
      <p:cViewPr>
        <p:scale>
          <a:sx n="50" d="100"/>
          <a:sy n="50" d="100"/>
        </p:scale>
        <p:origin x="67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3B8B6-BBA5-4888-B160-2FEEC299ADD6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96317-8DB2-4D2F-8796-FFC4575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38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vào con ong để quay về slide ô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15379-2488-4DD6-A524-EEC7E4B484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37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vào con ong để quay về slide ô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15379-2488-4DD6-A524-EEC7E4B484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49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vào con ong để quay về slide ô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15379-2488-4DD6-A524-EEC7E4B484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0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866C-FFE4-4872-9653-EAE6D3016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6191C-118C-4FE8-B8E9-D801A0692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3F711-0126-48E0-9C41-C4172609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88455-1552-4953-AE38-534261B8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661CE-6B71-47CC-B0FB-B58372D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2886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1C7F-C697-4D30-8AF9-2B0D64FF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4FCE2-E37E-4F36-ABF1-6AC89CBFC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3469A-BBFF-4920-854D-0CE46EE9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A361F-5C80-44F6-B916-25CDD116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2AC1C-A6BD-43AA-803B-9D2AE8B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7322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50C22-DFD8-405F-851C-BB554ED36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0FF76-1FD0-47A0-AD68-07510710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AA4A9-CDF5-493D-B0C6-A78E072E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6F14-E961-4A03-B3AA-917E5264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15E5-2EB0-49B4-9489-E98482BE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5503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7F46-1578-4316-BE7C-82743A188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7BC89-7F43-42C1-AD50-BCACF7291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972A0-2EE9-4E84-AEFB-87327D6B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F3F63-437D-4E72-A2B4-B8E64C3D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775F-371F-4A53-AA93-8BC64FEB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3613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9075-40F8-4ADA-942D-F9AB6E8E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2B3F-6CA6-482D-B07B-1D6F7017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278B2-C079-45B7-B50F-D66C3784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3022E-D7D1-4F9B-9B0B-EDC95FB8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994C5-8ADE-4C02-91F2-C0C3576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4243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4AA1-3F5A-46F7-998A-DA3F35EF0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4459E-4298-4E66-B258-35FB33AD2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4365F-FD76-42D9-80F9-B4D87250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5F349-53D6-4E23-A1A5-B6E67697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D8E87-7AFC-40EF-8155-48EC850A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2734-41BE-45E0-B931-1FAF9343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0958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B51A-97B5-4300-9DE2-6A8B8A9A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6DFC-ADA5-4C9D-A168-D3D54309B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3084E-A8DA-45F3-83CA-D4AD35D5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967F9-3161-4933-8287-F45BBF24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EB47A-C9A4-43C8-9E87-94F8665D4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3DC28C-4695-4293-8B36-75CDF223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AB6F1-532E-455C-A1E7-4FDD2C5F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7F69D-91DB-486E-B7E1-0F3B0674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1583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43B8-9BD4-4CE4-A38F-3BE2C29A0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2867B-A7C2-40FD-8981-80FC4BC9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1ADBA-6E09-4B73-9568-53D9AF9C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21ECE-E874-4F46-BF4D-E73CF522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7694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8960F5-D6CE-46C6-873D-D0ED549C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B13CB-8F75-467E-90B0-21DDE6DC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FE086-DC99-4418-B590-7E9FB2BC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6908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4862-C1C8-4816-A203-62AA60F2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64D87-476D-49C0-9004-4D455934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918D7-556E-4AC7-B1EF-1D0AF325B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23665-F7A7-48E0-8F96-EBC2E693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74804-31EF-44EA-87AD-C047019B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EBF7-8930-4AAA-80EB-003B3934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9347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0335-FFD8-4333-A11E-169C4073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C42814-8303-4573-BF9A-4197BFDE9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9AE5E-2A2E-4EC3-872A-41CF18FB4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129C9-5C70-4277-9DAE-52F38E04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3537-F731-4298-BC95-D3E4F0C0F12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6860C-A4B7-4E25-A64C-B2F94351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760E6-CDEA-4AEF-A828-379F1F94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63378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D1B9B7-1E6C-4132-9661-76687AAD6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C03B-B23A-4F55-9475-F452AFA21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29547-F6F4-4C3A-873A-A419DD1DF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C3537-F731-4298-BC95-D3E4F0C0F12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5B9C0-D8A9-4A43-B4A9-35AA92055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2C7DC-485B-49D0-8AC7-A641D1B73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867C5-83F2-421B-A515-9E9A3EFD4F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hyperlink" Target="http://vi.wikipedia.org/wiki/H%C3%ACnh:N%C3%B4ng_d%C3%A2n_b%E1%BB%8B_t%C3%ACnh_nghi_l%C3%A0_c%E1%BB%99ng_s%E1%BA%A3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4.gi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AF26-FF1C-48F2-A7EA-A271350CD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272C48-B361-4BDB-8AF4-B2932DF832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DAE494-7EF1-43AC-825A-A99CD6C56541}"/>
              </a:ext>
            </a:extLst>
          </p:cNvPr>
          <p:cNvSpPr/>
          <p:nvPr/>
        </p:nvSpPr>
        <p:spPr>
          <a:xfrm>
            <a:off x="457200" y="1766607"/>
            <a:ext cx="11277600" cy="17363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vi-VN" sz="5400" b="1" cap="none" spc="0">
                <a:ln w="571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TÌM HIỂU LỊCH SỬ - LỚP 5</a:t>
            </a:r>
            <a:endParaRPr lang="en-US" sz="5400" b="1" cap="none" spc="0">
              <a:ln w="5715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D7F9B1-90F6-495F-B471-BC2C2206CF46}"/>
              </a:ext>
            </a:extLst>
          </p:cNvPr>
          <p:cNvSpPr/>
          <p:nvPr/>
        </p:nvSpPr>
        <p:spPr>
          <a:xfrm>
            <a:off x="2395096" y="322370"/>
            <a:ext cx="8263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0" cap="none" spc="0">
                <a:ln w="3810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CÙNG ONG NÂU</a:t>
            </a:r>
            <a:endParaRPr lang="en-US" sz="9600" b="0" cap="none" spc="0">
              <a:ln w="38100">
                <a:solidFill>
                  <a:srgbClr val="FFFFFF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7F1A0-755D-4C84-873B-46C001F89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327" y="3397037"/>
            <a:ext cx="3396673" cy="352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37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97" y="1171471"/>
            <a:ext cx="12823394" cy="4515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1C00E4-23D9-498A-8691-00A86432C177}"/>
              </a:ext>
            </a:extLst>
          </p:cNvPr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C66F67C-5A9E-42BE-98AD-B603477DABBD}"/>
                </a:ext>
              </a:extLst>
            </p:cNvPr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atin typeface="UTM Cookies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en-US" sz="6000" b="1" dirty="0">
                <a:latin typeface="UTM Cookie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E377FB-A490-4C5B-B956-13A5AD6C0A1E}"/>
              </a:ext>
            </a:extLst>
          </p:cNvPr>
          <p:cNvSpPr txBox="1"/>
          <p:nvPr/>
        </p:nvSpPr>
        <p:spPr>
          <a:xfrm>
            <a:off x="650629" y="3044032"/>
            <a:ext cx="10890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NGUYÊN NHÂN BÙNG NỔ </a:t>
            </a:r>
          </a:p>
          <a:p>
            <a:pPr algn="ctr"/>
            <a:r>
              <a:rPr lang="vi-VN" sz="54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PHONG TRÀO “ ĐỒNG KHỞI”.</a:t>
            </a:r>
          </a:p>
        </p:txBody>
      </p:sp>
    </p:spTree>
    <p:extLst>
      <p:ext uri="{BB962C8B-B14F-4D97-AF65-F5344CB8AC3E}">
        <p14:creationId xmlns:p14="http://schemas.microsoft.com/office/powerpoint/2010/main" val="824129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888605" y="4001294"/>
            <a:ext cx="8087495" cy="2712244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Dưới sự tàn sát đẫm máu của Mĩ–Diệm đối với đồng bào miền </a:t>
            </a:r>
            <a:r>
              <a:rPr lang="vi-VN" alt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Nam.</a:t>
            </a:r>
            <a:endParaRPr lang="en-US" altLang="vi-VN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1863995" y="1206728"/>
            <a:ext cx="81348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4400" b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 trào “Đồng khởi ” ở Bến Tre nổ ra trong hoàn cảnh nào?</a:t>
            </a:r>
          </a:p>
        </p:txBody>
      </p:sp>
    </p:spTree>
    <p:extLst>
      <p:ext uri="{BB962C8B-B14F-4D97-AF65-F5344CB8AC3E}">
        <p14:creationId xmlns:p14="http://schemas.microsoft.com/office/powerpoint/2010/main" val="4030232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云形 69">
            <a:extLst>
              <a:ext uri="{FF2B5EF4-FFF2-40B4-BE49-F238E27FC236}">
                <a16:creationId xmlns:a16="http://schemas.microsoft.com/office/drawing/2014/main" id="{BE74995D-83DA-4041-B86A-1FA93559394C}"/>
              </a:ext>
            </a:extLst>
          </p:cNvPr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sp>
        <p:nvSpPr>
          <p:cNvPr id="5" name="云形 69">
            <a:extLst>
              <a:ext uri="{FF2B5EF4-FFF2-40B4-BE49-F238E27FC236}">
                <a16:creationId xmlns:a16="http://schemas.microsoft.com/office/drawing/2014/main" id="{92851B8B-7CF9-4CC2-9653-E1EA2A404907}"/>
              </a:ext>
            </a:extLst>
          </p:cNvPr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61416E0D-EA2C-4368-AA1D-556538023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A1580E-1E75-4AAE-82CC-6ED576938503}"/>
              </a:ext>
            </a:extLst>
          </p:cNvPr>
          <p:cNvSpPr/>
          <p:nvPr/>
        </p:nvSpPr>
        <p:spPr>
          <a:xfrm>
            <a:off x="3544671" y="1013897"/>
            <a:ext cx="7264631" cy="46628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2600" b="1">
                <a:ln w="3810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Tháng 9 năm 1959, Mĩ – Diệm đã ra đạo luật 10/59, thiết lập 3 tòa án quân sự đặc biệt, có quyền “ đưa thẳng bị can ra xét xử, không cần mở cuộc thẩm cứu”. Luật 10/59 cho phép công khai tàn sát nhân dân theo kiểu cực hình man rợ thời trung cổ. Ước tính đến năm 1959, ở miền nam có 466.000 người bị bắt, 400.000 người bị tù đầy, 68.000 người bị giết hại. Chính tội ác đẫm máu của Mĩ – Diệm gây ra cho nhân dân và lòng khát khao tự do của nhân dân đã thúc đẩy nhân dân ta đứng lên là “ Đồng khởi”.</a:t>
            </a:r>
          </a:p>
        </p:txBody>
      </p:sp>
    </p:spTree>
    <p:extLst>
      <p:ext uri="{BB962C8B-B14F-4D97-AF65-F5344CB8AC3E}">
        <p14:creationId xmlns:p14="http://schemas.microsoft.com/office/powerpoint/2010/main" val="3314566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ông dân bị tình nghi là cộng sản">
            <a:hlinkClick r:id="rId2" tooltip="Nông dân bị tình nghi là cộng sản"/>
            <a:extLst>
              <a:ext uri="{FF2B5EF4-FFF2-40B4-BE49-F238E27FC236}">
                <a16:creationId xmlns:a16="http://schemas.microsoft.com/office/drawing/2014/main" id="{C7F7F01A-2755-481A-8862-4B3B97DB1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62" y="352147"/>
            <a:ext cx="3867077" cy="263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1CB59A0-2B4A-4239-A72C-3B62473E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50" y="3269877"/>
            <a:ext cx="4437299" cy="252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00025406-77C3-4785-936B-1BEA44811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799" y="6072065"/>
            <a:ext cx="8289290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bớ người già và trẻ em bị tình nghi là Việt Cộng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1659D45-87E2-4E4F-B83D-5F382B94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93" y="352147"/>
            <a:ext cx="3413704" cy="263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Nguyễn Ngọc Loan (tướng cảnh sát Việt Nam Cộng Hòa) bắn chết tù binh cộng sản ngay trên đường phố trong Sự kiện Tết Mậu Thân">
            <a:extLst>
              <a:ext uri="{FF2B5EF4-FFF2-40B4-BE49-F238E27FC236}">
                <a16:creationId xmlns:a16="http://schemas.microsoft.com/office/drawing/2014/main" id="{B1805A20-25F4-4A68-B14E-06F53A7ED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47" y="3269877"/>
            <a:ext cx="3740898" cy="252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0C7CA0-1FF8-49B0-9875-3363785F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28174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00025406-77C3-4785-936B-1BEA44811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799" y="6072065"/>
            <a:ext cx="8289290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 sát dân thường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C7CA0-1FF8-49B0-9875-3363785F6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A2671F1B-A96C-4571-B66E-0390A4FC8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20636"/>
            <a:ext cx="40386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9E918A9-6D67-4520-8CBE-D39128204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10" y="420636"/>
            <a:ext cx="3607542" cy="247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8013266-42FD-4A1D-9AD4-33A0F545C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3159579"/>
            <a:ext cx="4038600" cy="241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8079E93-5FE8-4BB1-9144-6FBC91D0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53" y="3159579"/>
            <a:ext cx="3631999" cy="2381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74566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35A716D4-BD50-46FE-B746-EC74CD106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35" y="5321299"/>
            <a:ext cx="10636330" cy="12939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</a:rPr>
              <a:t>Máy chém dưới thời Ngô Đình Diệm. </a:t>
            </a:r>
            <a:r>
              <a:rPr lang="vi-VN" altLang="vi-VN" sz="2800" b="1">
                <a:latin typeface="Times New Roman" panose="02020603050405020304" pitchFamily="18" charset="0"/>
              </a:rPr>
              <a:t>                          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vi-VN" sz="2800" b="1"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latin typeface="Times New Roman" panose="02020603050405020304" pitchFamily="18" charset="0"/>
              </a:rPr>
              <a:t>Hiện máy đang được trưng bày tại Bảo tàng </a:t>
            </a:r>
            <a:r>
              <a:rPr lang="vi-VN" altLang="vi-VN" sz="2800" b="1">
                <a:latin typeface="Times New Roman" panose="02020603050405020304" pitchFamily="18" charset="0"/>
              </a:rPr>
              <a:t>Thành phố</a:t>
            </a:r>
            <a:r>
              <a:rPr lang="en-US" altLang="vi-VN" sz="2800" b="1">
                <a:latin typeface="Times New Roman" panose="02020603050405020304" pitchFamily="18" charset="0"/>
              </a:rPr>
              <a:t> Cần Thơ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954D0-1D5C-4423-82E0-AC3238145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40E0923-395D-4BE2-9199-8C72798C5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520700"/>
            <a:ext cx="6794499" cy="4473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829461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97" y="1171471"/>
            <a:ext cx="12823394" cy="4515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1C00E4-23D9-498A-8691-00A86432C177}"/>
              </a:ext>
            </a:extLst>
          </p:cNvPr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C66F67C-5A9E-42BE-98AD-B603477DABBD}"/>
                </a:ext>
              </a:extLst>
            </p:cNvPr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UTM Cookies" panose="02040603050506020204" pitchFamily="18" charset="0"/>
                  <a:cs typeface="Times New Roman" panose="02020603050405020304" pitchFamily="18" charset="0"/>
                </a:rPr>
                <a:t>2</a:t>
              </a:r>
              <a:endParaRPr lang="en-US" sz="6000" b="1" dirty="0">
                <a:latin typeface="UTM Cookie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E377FB-A490-4C5B-B956-13A5AD6C0A1E}"/>
              </a:ext>
            </a:extLst>
          </p:cNvPr>
          <p:cNvSpPr txBox="1"/>
          <p:nvPr/>
        </p:nvSpPr>
        <p:spPr>
          <a:xfrm>
            <a:off x="650628" y="2867700"/>
            <a:ext cx="10890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DIỄN BIẾN VÀ Ý NGHĨA </a:t>
            </a:r>
          </a:p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CỦA PHONG TRÀO. </a:t>
            </a:r>
          </a:p>
        </p:txBody>
      </p:sp>
    </p:spTree>
    <p:extLst>
      <p:ext uri="{BB962C8B-B14F-4D97-AF65-F5344CB8AC3E}">
        <p14:creationId xmlns:p14="http://schemas.microsoft.com/office/powerpoint/2010/main" val="4272550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888605" y="4001294"/>
            <a:ext cx="8087495" cy="2712244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Ngày 17- 1- </a:t>
            </a:r>
            <a:r>
              <a:rPr lang="vi-VN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1960,</a:t>
            </a: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nhân dân huyện Mỏ Cày đứng lên khởi nghĩa mở đầu cho phong trào “Đồng khởi”. </a:t>
            </a:r>
            <a:endParaRPr lang="en-US" altLang="vi-V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2028570" y="672932"/>
            <a:ext cx="813486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4400" b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 trào “Đồng khởi” của tỉnh Bến Tre diễn ra vào thời gian nào ? Bắt đầu từ đâu ?</a:t>
            </a:r>
          </a:p>
        </p:txBody>
      </p:sp>
    </p:spTree>
    <p:extLst>
      <p:ext uri="{BB962C8B-B14F-4D97-AF65-F5344CB8AC3E}">
        <p14:creationId xmlns:p14="http://schemas.microsoft.com/office/powerpoint/2010/main" val="3338459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entre">
            <a:extLst>
              <a:ext uri="{FF2B5EF4-FFF2-40B4-BE49-F238E27FC236}">
                <a16:creationId xmlns:a16="http://schemas.microsoft.com/office/drawing/2014/main" id="{A9709943-123B-43C9-9557-3F076B2C7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28" y="469900"/>
            <a:ext cx="8275344" cy="5399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05DD9F6E-DD5F-41CD-A607-825828A8E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064607"/>
            <a:ext cx="5181600" cy="646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BẢN ĐỒ TỈNH BẾN TRE</a:t>
            </a:r>
          </a:p>
        </p:txBody>
      </p:sp>
    </p:spTree>
    <p:extLst>
      <p:ext uri="{BB962C8B-B14F-4D97-AF65-F5344CB8AC3E}">
        <p14:creationId xmlns:p14="http://schemas.microsoft.com/office/powerpoint/2010/main" val="2169341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F3398-EDAB-49B5-889B-C5B443DAC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iễn biến phong trào Đồng Khởi">
            <a:hlinkClick r:id="" action="ppaction://media"/>
            <a:extLst>
              <a:ext uri="{FF2B5EF4-FFF2-40B4-BE49-F238E27FC236}">
                <a16:creationId xmlns:a16="http://schemas.microsoft.com/office/drawing/2014/main" id="{9DC67125-5D8E-46BC-B46B-5B4DFA6C5C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887252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exagon 143">
            <a:extLst>
              <a:ext uri="{FF2B5EF4-FFF2-40B4-BE49-F238E27FC236}">
                <a16:creationId xmlns:a16="http://schemas.microsoft.com/office/drawing/2014/main" id="{7A84CD56-316D-49CD-9628-A46143911ED6}"/>
              </a:ext>
            </a:extLst>
          </p:cNvPr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5" name="Hexagon 144">
            <a:extLst>
              <a:ext uri="{FF2B5EF4-FFF2-40B4-BE49-F238E27FC236}">
                <a16:creationId xmlns:a16="http://schemas.microsoft.com/office/drawing/2014/main" id="{3E163101-0085-41A0-82B2-9BD95F936F4A}"/>
              </a:ext>
            </a:extLst>
          </p:cNvPr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6" name="Hexagon 145">
            <a:extLst>
              <a:ext uri="{FF2B5EF4-FFF2-40B4-BE49-F238E27FC236}">
                <a16:creationId xmlns:a16="http://schemas.microsoft.com/office/drawing/2014/main" id="{BAEC53E1-19EF-4088-A69C-2443DF1453AD}"/>
              </a:ext>
            </a:extLst>
          </p:cNvPr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7" name="Hexagon 146">
            <a:extLst>
              <a:ext uri="{FF2B5EF4-FFF2-40B4-BE49-F238E27FC236}">
                <a16:creationId xmlns:a16="http://schemas.microsoft.com/office/drawing/2014/main" id="{312C3131-0746-429A-9D50-BE0D778A78F9}"/>
              </a:ext>
            </a:extLst>
          </p:cNvPr>
          <p:cNvSpPr/>
          <p:nvPr/>
        </p:nvSpPr>
        <p:spPr>
          <a:xfrm rot="5400000">
            <a:off x="4216053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8" name="Hexagon 147">
            <a:extLst>
              <a:ext uri="{FF2B5EF4-FFF2-40B4-BE49-F238E27FC236}">
                <a16:creationId xmlns:a16="http://schemas.microsoft.com/office/drawing/2014/main" id="{51E14BFF-0FE6-4658-9535-C903CA991F65}"/>
              </a:ext>
            </a:extLst>
          </p:cNvPr>
          <p:cNvSpPr/>
          <p:nvPr/>
        </p:nvSpPr>
        <p:spPr>
          <a:xfrm rot="5400000">
            <a:off x="2982885" y="37381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9" name="Hexagon 148">
            <a:extLst>
              <a:ext uri="{FF2B5EF4-FFF2-40B4-BE49-F238E27FC236}">
                <a16:creationId xmlns:a16="http://schemas.microsoft.com/office/drawing/2014/main" id="{6990D576-1515-45F4-8855-94393E57F5B0}"/>
              </a:ext>
            </a:extLst>
          </p:cNvPr>
          <p:cNvSpPr/>
          <p:nvPr/>
        </p:nvSpPr>
        <p:spPr>
          <a:xfrm rot="5400000">
            <a:off x="4216052" y="37340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0" name="Hexagon 149">
            <a:extLst>
              <a:ext uri="{FF2B5EF4-FFF2-40B4-BE49-F238E27FC236}">
                <a16:creationId xmlns:a16="http://schemas.microsoft.com/office/drawing/2014/main" id="{CBC2BD55-15BD-424F-971B-6DCF5C918B39}"/>
              </a:ext>
            </a:extLst>
          </p:cNvPr>
          <p:cNvSpPr/>
          <p:nvPr/>
        </p:nvSpPr>
        <p:spPr>
          <a:xfrm rot="5400000">
            <a:off x="5449220" y="37450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1" name="Hexagon 150">
            <a:extLst>
              <a:ext uri="{FF2B5EF4-FFF2-40B4-BE49-F238E27FC236}">
                <a16:creationId xmlns:a16="http://schemas.microsoft.com/office/drawing/2014/main" id="{FD5277C4-B7B3-4287-B8D5-49D597787C1B}"/>
              </a:ext>
            </a:extLst>
          </p:cNvPr>
          <p:cNvSpPr/>
          <p:nvPr/>
        </p:nvSpPr>
        <p:spPr>
          <a:xfrm rot="5400000">
            <a:off x="6682387" y="374508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9FC72DE-0865-4AFF-B266-A952AAAD6933}"/>
              </a:ext>
            </a:extLst>
          </p:cNvPr>
          <p:cNvSpPr/>
          <p:nvPr/>
        </p:nvSpPr>
        <p:spPr>
          <a:xfrm>
            <a:off x="891978" y="1996188"/>
            <a:ext cx="7649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K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783B876-536B-4B63-93A4-99049AEB7352}"/>
              </a:ext>
            </a:extLst>
          </p:cNvPr>
          <p:cNvSpPr/>
          <p:nvPr/>
        </p:nvSpPr>
        <p:spPr>
          <a:xfrm>
            <a:off x="2072358" y="2008008"/>
            <a:ext cx="814646" cy="1107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H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34F594A-2D35-44FC-AA50-610E21B7B33A}"/>
              </a:ext>
            </a:extLst>
          </p:cNvPr>
          <p:cNvSpPr/>
          <p:nvPr/>
        </p:nvSpPr>
        <p:spPr>
          <a:xfrm>
            <a:off x="3314960" y="2033272"/>
            <a:ext cx="8723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Ở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C8A0858-71E8-4039-9D83-8D5620C1F346}"/>
              </a:ext>
            </a:extLst>
          </p:cNvPr>
          <p:cNvSpPr/>
          <p:nvPr/>
        </p:nvSpPr>
        <p:spPr>
          <a:xfrm>
            <a:off x="4694020" y="1988742"/>
            <a:ext cx="49084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I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E593B58-E10C-4077-994B-3BEF32730495}"/>
              </a:ext>
            </a:extLst>
          </p:cNvPr>
          <p:cNvSpPr/>
          <p:nvPr/>
        </p:nvSpPr>
        <p:spPr>
          <a:xfrm>
            <a:off x="3330114" y="3851145"/>
            <a:ext cx="7649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Đ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E18B228-D9D3-4A93-9091-1C0BF5C178E2}"/>
              </a:ext>
            </a:extLst>
          </p:cNvPr>
          <p:cNvSpPr/>
          <p:nvPr/>
        </p:nvSpPr>
        <p:spPr>
          <a:xfrm>
            <a:off x="4482325" y="3855143"/>
            <a:ext cx="8723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Ộ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C73274A-8A7F-4FA4-AB23-9381BD2C66CA}"/>
              </a:ext>
            </a:extLst>
          </p:cNvPr>
          <p:cNvSpPr/>
          <p:nvPr/>
        </p:nvSpPr>
        <p:spPr>
          <a:xfrm>
            <a:off x="5764214" y="3893654"/>
            <a:ext cx="827471" cy="1107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N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08CBD211-8A62-4826-BB9A-955957853B53}"/>
              </a:ext>
            </a:extLst>
          </p:cNvPr>
          <p:cNvSpPr/>
          <p:nvPr/>
        </p:nvSpPr>
        <p:spPr>
          <a:xfrm>
            <a:off x="6984633" y="3840572"/>
            <a:ext cx="8675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G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21AF6A-3461-4F74-924D-876DE452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19" l="2813" r="90000">
                        <a14:foregroundMark x1="44844" y1="24844" x2="55000" y2="41875"/>
                        <a14:foregroundMark x1="59219" y1="22344" x2="66563" y2="39063"/>
                        <a14:foregroundMark x1="65938" y1="23906" x2="60781" y2="40625"/>
                        <a14:foregroundMark x1="48281" y1="23906" x2="40938" y2="41406"/>
                        <a14:backgroundMark x1="53125" y1="89688" x2="54688" y2="94219"/>
                        <a14:backgroundMark x1="32969" y1="91719" x2="19531" y2="91719"/>
                        <a14:backgroundMark x1="21719" y1="90938" x2="26563" y2="93750"/>
                        <a14:backgroundMark x1="22656" y1="90781" x2="27344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64" y="3091890"/>
            <a:ext cx="3819517" cy="38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05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888605" y="5170714"/>
            <a:ext cx="8087495" cy="1542823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Khí thế sôi nổi, mạnh mẽ đồng loạt nhiều tầng lớp với khẩu hiệu,</a:t>
            </a:r>
            <a:r>
              <a:rPr lang="vi-VN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biểu ngữ,</a:t>
            </a:r>
            <a:r>
              <a:rPr lang="vi-VN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cờ,</a:t>
            </a:r>
            <a:r>
              <a:rPr lang="vi-VN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gậy gộc …</a:t>
            </a:r>
            <a:r>
              <a:rPr lang="vi-VN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xông lên.</a:t>
            </a: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304800" y="114404"/>
            <a:ext cx="4981645" cy="3284538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880051" y="527533"/>
            <a:ext cx="383047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200" b="1" i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trên, em có nhận xét gì về khí thế nổi dậy của đồng bào miền Nam?</a:t>
            </a:r>
          </a:p>
        </p:txBody>
      </p:sp>
      <p:pic>
        <p:nvPicPr>
          <p:cNvPr id="9" name="Picture 6" descr="Khong mau">
            <a:extLst>
              <a:ext uri="{FF2B5EF4-FFF2-40B4-BE49-F238E27FC236}">
                <a16:creationId xmlns:a16="http://schemas.microsoft.com/office/drawing/2014/main" id="{CE547595-58A9-4BDC-9DB9-B3D78C5BD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36" y="1904364"/>
            <a:ext cx="7234734" cy="303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AA9CC4FC-33B5-49F9-8D12-F8D0EF0B7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445" y="4590275"/>
            <a:ext cx="7104184" cy="38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>
                <a:latin typeface=".VnTime" panose="020B7200000000000000" pitchFamily="34" charset="0"/>
              </a:rPr>
              <a:t>              Nh©n d©n miÒn Nam næi dËy ph¸ thÕ k×m kÑp </a:t>
            </a:r>
          </a:p>
        </p:txBody>
      </p:sp>
    </p:spTree>
    <p:extLst>
      <p:ext uri="{BB962C8B-B14F-4D97-AF65-F5344CB8AC3E}">
        <p14:creationId xmlns:p14="http://schemas.microsoft.com/office/powerpoint/2010/main" val="3608190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E22791D-D60A-42B3-9912-9403E0875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736599"/>
            <a:ext cx="3885236" cy="5384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7717FFC-1BA8-4AFB-BA5A-C175AFECB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494" y="3592255"/>
            <a:ext cx="6984106" cy="2554545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b="1">
                <a:solidFill>
                  <a:srgbClr val="002060"/>
                </a:solidFill>
              </a:rPr>
              <a:t>Nữ tướng Nguyễn</a:t>
            </a:r>
            <a:r>
              <a:rPr lang="vi-VN" altLang="en-US" sz="3200" b="1">
                <a:solidFill>
                  <a:srgbClr val="002060"/>
                </a:solidFill>
              </a:rPr>
              <a:t> </a:t>
            </a:r>
            <a:r>
              <a:rPr lang="en-US" altLang="en-US" sz="3200" b="1">
                <a:solidFill>
                  <a:srgbClr val="002060"/>
                </a:solidFill>
              </a:rPr>
              <a:t>Thị Định, một trong những tướng lĩnh tiêu biểu lãnh đạo đội quân Tóc dài và phong trào đấu tranh của phụ nữ miền Nam – Việt Nam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D0B17-BE25-424A-8E65-D7FA1F210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02" y="432676"/>
            <a:ext cx="3040798" cy="3159579"/>
          </a:xfrm>
          <a:prstGeom prst="rect">
            <a:avLst/>
          </a:prstGeom>
        </p:spPr>
      </p:pic>
      <p:pic>
        <p:nvPicPr>
          <p:cNvPr id="2052" name="Picture 4" descr="Nhân tố quyết định thắng lợi phong trào Đồng khởi Bến Tre 1960 | VOV.VN">
            <a:extLst>
              <a:ext uri="{FF2B5EF4-FFF2-40B4-BE49-F238E27FC236}">
                <a16:creationId xmlns:a16="http://schemas.microsoft.com/office/drawing/2014/main" id="{1C3E2DBC-EDAB-48CA-9B15-64212B50A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16" y="736599"/>
            <a:ext cx="3831818" cy="255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001221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181doi_633994286637826250">
            <a:extLst>
              <a:ext uri="{FF2B5EF4-FFF2-40B4-BE49-F238E27FC236}">
                <a16:creationId xmlns:a16="http://schemas.microsoft.com/office/drawing/2014/main" id="{A5FA51CE-F21F-47FA-84ED-D7FE2C373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432676"/>
            <a:ext cx="7683500" cy="499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3C014-A92F-4FAC-A373-0DA0FC3E1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02" y="432676"/>
            <a:ext cx="3040798" cy="3159579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BCFF53C0-CEDE-4B5C-B0FD-77E0A2017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355" y="5589465"/>
            <a:ext cx="8289290" cy="10556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nữ chiến sĩ năm xưa trong Đội quân tóc dài của Đồng khởi Bến Tre. </a:t>
            </a:r>
          </a:p>
        </p:txBody>
      </p:sp>
    </p:spTree>
    <p:extLst>
      <p:ext uri="{BB962C8B-B14F-4D97-AF65-F5344CB8AC3E}">
        <p14:creationId xmlns:p14="http://schemas.microsoft.com/office/powerpoint/2010/main" val="1210232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云形 69">
            <a:extLst>
              <a:ext uri="{FF2B5EF4-FFF2-40B4-BE49-F238E27FC236}">
                <a16:creationId xmlns:a16="http://schemas.microsoft.com/office/drawing/2014/main" id="{BE74995D-83DA-4041-B86A-1FA93559394C}"/>
              </a:ext>
            </a:extLst>
          </p:cNvPr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sp>
        <p:nvSpPr>
          <p:cNvPr id="5" name="云形 69">
            <a:extLst>
              <a:ext uri="{FF2B5EF4-FFF2-40B4-BE49-F238E27FC236}">
                <a16:creationId xmlns:a16="http://schemas.microsoft.com/office/drawing/2014/main" id="{92851B8B-7CF9-4CC2-9653-E1EA2A404907}"/>
              </a:ext>
            </a:extLst>
          </p:cNvPr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61416E0D-EA2C-4368-AA1D-556538023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6A355C26-654C-4B1A-8BF9-8E959E938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853" y="793806"/>
            <a:ext cx="7154349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40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 quả</a:t>
            </a:r>
            <a:r>
              <a:rPr lang="en-US" altLang="vi-VN" sz="4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- Sau một tuần : 22 xã được giải phóng, 29 xã khác được tiêu diệt ác ôn, vây đồn, giải phóng nhiều ấp.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- Chính quyền địch bị tê liệt, tan rã 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- Chính quyền cách mạng được thành lập ở các thôn, </a:t>
            </a:r>
            <a:r>
              <a:rPr lang="vi-VN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xã.</a:t>
            </a:r>
            <a:endParaRPr lang="en-US" altLang="vi-VN" b="1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- Nhân dân được chia ruộng đất, được làm chủ quê </a:t>
            </a:r>
            <a:r>
              <a:rPr lang="vi-VN" altLang="vi-VN" b="1">
                <a:solidFill>
                  <a:srgbClr val="002060"/>
                </a:solidFill>
                <a:latin typeface="Times New Roman" panose="02020603050405020304" pitchFamily="18" charset="0"/>
              </a:rPr>
              <a:t>hương.</a:t>
            </a:r>
            <a:endParaRPr lang="en-US" altLang="vi-VN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8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A328-58E4-4D6F-A7E7-76EF8607C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8748-EC62-466A-BBD6-1E04B749C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2D88037E-1DB6-4EA6-95E4-6A682E326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06" y="4408766"/>
            <a:ext cx="5511800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 trị ác ôn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F5AB4-DFAE-48DF-BD9E-E1BFE7190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23" y="0"/>
            <a:ext cx="2939370" cy="305418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3F56AD4-99DF-44DC-8509-DC0601F39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999" y="454479"/>
            <a:ext cx="4857615" cy="3790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 descr="Hình ảnh: Bến tre đồng khởi – Kho tư liệu lịch sử lớp 4 – lớp 5">
            <a:extLst>
              <a:ext uri="{FF2B5EF4-FFF2-40B4-BE49-F238E27FC236}">
                <a16:creationId xmlns:a16="http://schemas.microsoft.com/office/drawing/2014/main" id="{FFA6D75E-B06A-4496-B285-3172DE2DE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967" y="3023394"/>
            <a:ext cx="4524983" cy="30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E5DDE756-CF56-4380-AEC7-8A222355E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558" y="6158235"/>
            <a:ext cx="5511800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 dậy phá vỡ chính quyền cơ sở</a:t>
            </a:r>
          </a:p>
        </p:txBody>
      </p:sp>
    </p:spTree>
    <p:extLst>
      <p:ext uri="{BB962C8B-B14F-4D97-AF65-F5344CB8AC3E}">
        <p14:creationId xmlns:p14="http://schemas.microsoft.com/office/powerpoint/2010/main" val="5942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A328-58E4-4D6F-A7E7-76EF8607C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8748-EC62-466A-BBD6-1E04B749C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2D88037E-1DB6-4EA6-95E4-6A682E326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06" y="4408766"/>
            <a:ext cx="5511800" cy="10556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 tan hàng loạt ấp chiến lược của địch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F5AB4-DFAE-48DF-BD9E-E1BFE7190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23" y="0"/>
            <a:ext cx="2939370" cy="3054189"/>
          </a:xfrm>
          <a:prstGeom prst="rect">
            <a:avLst/>
          </a:prstGeom>
        </p:spPr>
      </p:pic>
      <p:pic>
        <p:nvPicPr>
          <p:cNvPr id="9218" name="Picture 2" descr="Mỹ và cuộc đảo chính Diệm Nhu: Nhu và &amp;quot;ấp chiến lược&amp;quot; - Tuổi Trẻ Online">
            <a:extLst>
              <a:ext uri="{FF2B5EF4-FFF2-40B4-BE49-F238E27FC236}">
                <a16:creationId xmlns:a16="http://schemas.microsoft.com/office/drawing/2014/main" id="{D06DF6F5-8D72-49A8-860F-91EFB3EB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6" y="681037"/>
            <a:ext cx="5432358" cy="3544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E5DDE756-CF56-4380-AEC7-8A222355E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558" y="6158235"/>
            <a:ext cx="5511800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vi-VN" altLang="en-US" sz="2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 đồn địch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C527F549-7CAA-497C-B6CA-452D67E7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9968" y="3027250"/>
            <a:ext cx="4562478" cy="2965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664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97" y="1171471"/>
            <a:ext cx="12823394" cy="4515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1C00E4-23D9-498A-8691-00A86432C177}"/>
              </a:ext>
            </a:extLst>
          </p:cNvPr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C66F67C-5A9E-42BE-98AD-B603477DABBD}"/>
                </a:ext>
              </a:extLst>
            </p:cNvPr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UTM Cookies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en-US" sz="6000" b="1" dirty="0">
                <a:latin typeface="UTM Cookie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E377FB-A490-4C5B-B956-13A5AD6C0A1E}"/>
              </a:ext>
            </a:extLst>
          </p:cNvPr>
          <p:cNvSpPr txBox="1"/>
          <p:nvPr/>
        </p:nvSpPr>
        <p:spPr>
          <a:xfrm>
            <a:off x="650628" y="2867700"/>
            <a:ext cx="10890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Ý NGHĨA CỦA</a:t>
            </a:r>
          </a:p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PHONG TRÀO “ĐỒNG KHỞI”</a:t>
            </a:r>
          </a:p>
        </p:txBody>
      </p:sp>
    </p:spTree>
    <p:extLst>
      <p:ext uri="{BB962C8B-B14F-4D97-AF65-F5344CB8AC3E}">
        <p14:creationId xmlns:p14="http://schemas.microsoft.com/office/powerpoint/2010/main" val="2001707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888605" y="4001294"/>
            <a:ext cx="8087495" cy="2712244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Phong trào “ Đồng khởi” ở Bến Tre đã trở thành ngọn cờ tiên phong , đẩy mạnh cuộc đấu tranh của đồng bào miền Nam ở cả nông thôn và thành thị .</a:t>
            </a: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2028570" y="672932"/>
            <a:ext cx="78158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 trào “ Đồng khởi” Bến Tre, có ảnh hưởng đến phong trào đấu tranh của nhân dân miền Nam như thế nào ? </a:t>
            </a:r>
          </a:p>
        </p:txBody>
      </p:sp>
    </p:spTree>
    <p:extLst>
      <p:ext uri="{BB962C8B-B14F-4D97-AF65-F5344CB8AC3E}">
        <p14:creationId xmlns:p14="http://schemas.microsoft.com/office/powerpoint/2010/main" val="1025183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888605" y="4001294"/>
            <a:ext cx="8087495" cy="2712244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vi-V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Mở ra thời kì mới cho đấu tranh nhân dân ở miền Nam, đẩy quân Mĩ và quân đội Sài Gòn vào thế bị động, lúng túng.</a:t>
            </a: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2028570" y="672932"/>
            <a:ext cx="78158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 đấu tranh cách mạng của đồng bào miền Nam đẩy Mĩ – Diệm vào tình thế gì ?</a:t>
            </a:r>
          </a:p>
        </p:txBody>
      </p:sp>
    </p:spTree>
    <p:extLst>
      <p:ext uri="{BB962C8B-B14F-4D97-AF65-F5344CB8AC3E}">
        <p14:creationId xmlns:p14="http://schemas.microsoft.com/office/powerpoint/2010/main" val="197477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>
            <a:extLst>
              <a:ext uri="{FF2B5EF4-FFF2-40B4-BE49-F238E27FC236}">
                <a16:creationId xmlns:a16="http://schemas.microsoft.com/office/drawing/2014/main" id="{79E46C03-F277-4000-841E-E8D8D23DC3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7400" y="53340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700048E3-9C3D-4984-A755-4047FF25D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19800"/>
            <a:ext cx="723900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vi-VN" sz="2400" b="1">
                <a:solidFill>
                  <a:srgbClr val="990000"/>
                </a:solidFill>
              </a:rPr>
              <a:t>17-1-1960, nhân dân huyện Mỏ Cày đồng khởi.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8A33D21B-2793-445C-82D7-05FC822CC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280025"/>
            <a:ext cx="7315200" cy="457200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bg1"/>
                </a:solidFill>
                <a:latin typeface="Times New Roman" panose="02020603050405020304" pitchFamily="18" charset="0"/>
              </a:rPr>
              <a:t>Phong trào lan rộng khắp các huyện của Bến Tre.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BF809A44-8E2C-46F1-B3BF-FC2F5B14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886201"/>
            <a:ext cx="5867400" cy="1196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vi-VN" sz="2400" b="1" dirty="0" err="1">
                <a:solidFill>
                  <a:srgbClr val="000000"/>
                </a:solidFill>
              </a:rPr>
              <a:t>Sau</a:t>
            </a:r>
            <a:r>
              <a:rPr lang="en-US" altLang="vi-VN" sz="2400" b="1" dirty="0">
                <a:solidFill>
                  <a:srgbClr val="000000"/>
                </a:solidFill>
              </a:rPr>
              <a:t> 1 </a:t>
            </a:r>
            <a:r>
              <a:rPr lang="en-US" altLang="vi-VN" sz="2400" b="1" dirty="0" err="1">
                <a:solidFill>
                  <a:srgbClr val="000000"/>
                </a:solidFill>
              </a:rPr>
              <a:t>tuần</a:t>
            </a:r>
            <a:r>
              <a:rPr lang="en-US" altLang="vi-VN" sz="2400" b="1" dirty="0">
                <a:solidFill>
                  <a:srgbClr val="000000"/>
                </a:solidFill>
              </a:rPr>
              <a:t>: 22 </a:t>
            </a:r>
            <a:r>
              <a:rPr lang="en-US" altLang="vi-VN" sz="2400" b="1" dirty="0" err="1">
                <a:solidFill>
                  <a:srgbClr val="000000"/>
                </a:solidFill>
              </a:rPr>
              <a:t>xã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được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giải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phóng</a:t>
            </a:r>
            <a:r>
              <a:rPr lang="en-US" altLang="vi-VN" sz="2400" b="1" dirty="0">
                <a:solidFill>
                  <a:srgbClr val="000000"/>
                </a:solidFill>
              </a:rPr>
              <a:t>, 29 </a:t>
            </a:r>
            <a:r>
              <a:rPr lang="en-US" altLang="vi-VN" sz="2400" b="1" dirty="0" err="1">
                <a:solidFill>
                  <a:srgbClr val="000000"/>
                </a:solidFill>
              </a:rPr>
              <a:t>xã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khác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tiêu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diệt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được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ác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ôn</a:t>
            </a:r>
            <a:r>
              <a:rPr lang="en-US" altLang="vi-VN" sz="2400" b="1" dirty="0">
                <a:solidFill>
                  <a:srgbClr val="000000"/>
                </a:solidFill>
              </a:rPr>
              <a:t>, </a:t>
            </a:r>
            <a:r>
              <a:rPr lang="en-US" altLang="vi-VN" sz="2400" b="1" dirty="0" err="1">
                <a:solidFill>
                  <a:srgbClr val="000000"/>
                </a:solidFill>
              </a:rPr>
              <a:t>giải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phóng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được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nhiều</a:t>
            </a:r>
            <a:r>
              <a:rPr lang="en-US" altLang="vi-VN" sz="2400" b="1" dirty="0">
                <a:solidFill>
                  <a:srgbClr val="000000"/>
                </a:solidFill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</a:rPr>
              <a:t>ấp</a:t>
            </a:r>
            <a:r>
              <a:rPr lang="en-US" altLang="vi-VN" sz="24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72CF4CC4-A32F-44FA-86A5-81A2B18EE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81200"/>
            <a:ext cx="4419600" cy="1562100"/>
          </a:xfrm>
          <a:prstGeom prst="rect">
            <a:avLst/>
          </a:prstGeom>
          <a:solidFill>
            <a:srgbClr val="CCFFCC"/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400" b="1">
                <a:solidFill>
                  <a:srgbClr val="000066"/>
                </a:solidFill>
                <a:latin typeface="Times New Roman" panose="02020603050405020304" pitchFamily="18" charset="0"/>
              </a:rPr>
              <a:t>Ở nhiều nơi, ủy ban nhân dân tự quản được thành lập, bọn phản cách mạng bị trừng trị, dân nghèo được chia ruộng.</a:t>
            </a:r>
            <a:endParaRPr lang="en-US" altLang="vi-VN" sz="2400" b="1">
              <a:solidFill>
                <a:srgbClr val="000066"/>
              </a:solidFill>
              <a:latin typeface=".VnTime" panose="020B7200000000000000" pitchFamily="34" charset="0"/>
            </a:endParaRP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2FF31D35-B85F-4069-8E7B-77D13EC6C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04801"/>
            <a:ext cx="6019800" cy="1196975"/>
          </a:xfrm>
          <a:prstGeom prst="rect">
            <a:avLst/>
          </a:prstGeom>
          <a:solidFill>
            <a:srgbClr val="FFFF66"/>
          </a:solidFill>
          <a:ln w="9525">
            <a:solidFill>
              <a:srgbClr val="7AE82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333399"/>
                </a:solidFill>
                <a:latin typeface="Times New Roman" panose="02020603050405020304" pitchFamily="18" charset="0"/>
              </a:rPr>
              <a:t>Mở ra thời kì mới: Nhân dân miền Nam cầm vũ khí chống quân thù, đẩy Mĩ –Diệm rơi vào thế bị động.</a:t>
            </a:r>
          </a:p>
        </p:txBody>
      </p:sp>
      <p:sp>
        <p:nvSpPr>
          <p:cNvPr id="19464" name="Line 8">
            <a:extLst>
              <a:ext uri="{FF2B5EF4-FFF2-40B4-BE49-F238E27FC236}">
                <a16:creationId xmlns:a16="http://schemas.microsoft.com/office/drawing/2014/main" id="{831A3D7F-3A9C-4103-B252-BE65FC88B1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4114800"/>
            <a:ext cx="1219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Line 9">
            <a:extLst>
              <a:ext uri="{FF2B5EF4-FFF2-40B4-BE49-F238E27FC236}">
                <a16:creationId xmlns:a16="http://schemas.microsoft.com/office/drawing/2014/main" id="{A9861635-669E-47F3-824D-39CDBC926E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2362200"/>
            <a:ext cx="13716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Line 10">
            <a:extLst>
              <a:ext uri="{FF2B5EF4-FFF2-40B4-BE49-F238E27FC236}">
                <a16:creationId xmlns:a16="http://schemas.microsoft.com/office/drawing/2014/main" id="{5031F81C-3E7A-4669-A353-CB97BD884F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1447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AutoShape 11">
            <a:extLst>
              <a:ext uri="{FF2B5EF4-FFF2-40B4-BE49-F238E27FC236}">
                <a16:creationId xmlns:a16="http://schemas.microsoft.com/office/drawing/2014/main" id="{1C571652-AD60-46D1-BF02-DC8419B77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05400"/>
            <a:ext cx="304800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9468" name="AutoShape 12">
            <a:extLst>
              <a:ext uri="{FF2B5EF4-FFF2-40B4-BE49-F238E27FC236}">
                <a16:creationId xmlns:a16="http://schemas.microsoft.com/office/drawing/2014/main" id="{59EC2FF9-3221-4B1A-84EE-77B5C8602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981200"/>
            <a:ext cx="304800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9469" name="AutoShape 13">
            <a:extLst>
              <a:ext uri="{FF2B5EF4-FFF2-40B4-BE49-F238E27FC236}">
                <a16:creationId xmlns:a16="http://schemas.microsoft.com/office/drawing/2014/main" id="{8BF56F0C-6A60-4F43-A195-2FBF8919E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10000"/>
            <a:ext cx="381000" cy="3048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9470" name="AutoShape 14">
            <a:extLst>
              <a:ext uri="{FF2B5EF4-FFF2-40B4-BE49-F238E27FC236}">
                <a16:creationId xmlns:a16="http://schemas.microsoft.com/office/drawing/2014/main" id="{382CC956-C511-428E-BD0D-174B5D81D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867400"/>
            <a:ext cx="381000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9933"/>
              </a:solidFill>
              <a:latin typeface=".VnTime" pitchFamily="34" charset="0"/>
            </a:endParaRPr>
          </a:p>
        </p:txBody>
      </p:sp>
      <p:sp>
        <p:nvSpPr>
          <p:cNvPr id="56335" name="AutoShape 15">
            <a:extLst>
              <a:ext uri="{FF2B5EF4-FFF2-40B4-BE49-F238E27FC236}">
                <a16:creationId xmlns:a16="http://schemas.microsoft.com/office/drawing/2014/main" id="{3FBA5D99-472B-4920-A656-4C0F09B3B171}"/>
              </a:ext>
            </a:extLst>
          </p:cNvPr>
          <p:cNvSpPr>
            <a:spLocks noChangeArrowheads="1"/>
          </p:cNvSpPr>
          <p:nvPr/>
        </p:nvSpPr>
        <p:spPr bwMode="auto">
          <a:xfrm rot="564073">
            <a:off x="1524000" y="1447800"/>
            <a:ext cx="4700588" cy="2895600"/>
          </a:xfrm>
          <a:prstGeom prst="irregularSeal2">
            <a:avLst/>
          </a:prstGeom>
          <a:solidFill>
            <a:srgbClr val="FFCC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altLang="vi-VN" sz="2000" b="1" i="1"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56336" name="Text Box 16">
            <a:extLst>
              <a:ext uri="{FF2B5EF4-FFF2-40B4-BE49-F238E27FC236}">
                <a16:creationId xmlns:a16="http://schemas.microsoft.com/office/drawing/2014/main" id="{A6C03D23-DF1D-49CD-B349-F913E5693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2187576"/>
            <a:ext cx="2895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9900FF"/>
                </a:solidFill>
                <a:latin typeface="Times New Roman" panose="02020603050405020304" pitchFamily="18" charset="0"/>
              </a:rPr>
              <a:t>Phong trào </a:t>
            </a:r>
            <a:endParaRPr lang="vi-VN" altLang="vi-VN" b="1">
              <a:solidFill>
                <a:srgbClr val="99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9900FF"/>
                </a:solidFill>
                <a:latin typeface="Times New Roman" panose="02020603050405020304" pitchFamily="18" charset="0"/>
              </a:rPr>
              <a:t>“ Đồng khởi ”</a:t>
            </a:r>
            <a:endParaRPr lang="vi-VN" altLang="vi-VN" b="1">
              <a:solidFill>
                <a:srgbClr val="99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9900FF"/>
                </a:solidFill>
                <a:latin typeface="Times New Roman" panose="02020603050405020304" pitchFamily="18" charset="0"/>
              </a:rPr>
              <a:t>ở Bến Tre.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vi-VN" i="1">
              <a:solidFill>
                <a:srgbClr val="9900FF"/>
              </a:solidFill>
              <a:latin typeface=".VnTimeH" panose="020B72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84D460-8EE7-42C0-9F79-E50F8ACAB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6719">
                        <a14:foregroundMark x1="21563" y1="31533" x2="36719" y2="49136"/>
                        <a14:foregroundMark x1="29375" y1="31857" x2="23438" y2="44600"/>
                        <a14:foregroundMark x1="45313" y1="33153" x2="54531" y2="45140"/>
                        <a14:foregroundMark x1="53594" y1="33477" x2="50625" y2="41793"/>
                        <a14:foregroundMark x1="79531" y1="33045" x2="80000" y2="41037"/>
                        <a14:foregroundMark x1="78906" y1="30238" x2="87031" y2="31533"/>
                        <a14:foregroundMark x1="83281" y1="30670" x2="89063" y2="31965"/>
                        <a14:foregroundMark x1="83438" y1="30562" x2="87500" y2="31533"/>
                        <a14:foregroundMark x1="81875" y1="30778" x2="87656" y2="30778"/>
                        <a14:foregroundMark x1="82344" y1="29914" x2="85625" y2="30346"/>
                        <a14:backgroundMark x1="11563" y1="34557" x2="11563" y2="34557"/>
                        <a14:backgroundMark x1="14844" y1="32937" x2="14844" y2="32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10" y="17286"/>
            <a:ext cx="2213913" cy="320325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5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0" grpId="0" animBg="1"/>
      <p:bldP spid="19461" grpId="0" animBg="1"/>
      <p:bldP spid="19462" grpId="0" animBg="1"/>
      <p:bldP spid="19463" grpId="0" animBg="1"/>
      <p:bldP spid="56335" grpId="0" animBg="1"/>
      <p:bldP spid="563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6F416-DFFE-4046-9132-AA38B442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58053-8124-4B08-832A-FEBDDB2D8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888605" y="4001294"/>
            <a:ext cx="8087495" cy="2712244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Miền Bắc được giải phóng, tiến hành xây dựng chủ nghĩa xã hội.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Chính quyền </a:t>
            </a: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Mĩ-Diệm âm mưu chia cắt lâu dài đất nước ta, tàn sát nhân dân miền Nam, nhân dân ta phải cầm súng đứng lên chống Mĩ-Diệm.</a:t>
            </a: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1940998" y="628859"/>
            <a:ext cx="813486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4400" b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1: Em hãy nêu đôi nét về tình hình nước ta sau Hiệp định Giơ-ne-vơ năm 1954.</a:t>
            </a:r>
          </a:p>
        </p:txBody>
      </p:sp>
    </p:spTree>
    <p:extLst>
      <p:ext uri="{BB962C8B-B14F-4D97-AF65-F5344CB8AC3E}">
        <p14:creationId xmlns:p14="http://schemas.microsoft.com/office/powerpoint/2010/main" val="11904846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云形 69">
            <a:extLst>
              <a:ext uri="{FF2B5EF4-FFF2-40B4-BE49-F238E27FC236}">
                <a16:creationId xmlns:a16="http://schemas.microsoft.com/office/drawing/2014/main" id="{04EA4CAE-7D3B-41B6-86A3-0A3AFD0524CE}"/>
              </a:ext>
            </a:extLst>
          </p:cNvPr>
          <p:cNvSpPr/>
          <p:nvPr/>
        </p:nvSpPr>
        <p:spPr>
          <a:xfrm>
            <a:off x="1022622" y="237446"/>
            <a:ext cx="10521677" cy="6272564"/>
          </a:xfrm>
          <a:prstGeom prst="cloud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sp>
        <p:nvSpPr>
          <p:cNvPr id="4" name="云形 69">
            <a:extLst>
              <a:ext uri="{FF2B5EF4-FFF2-40B4-BE49-F238E27FC236}">
                <a16:creationId xmlns:a16="http://schemas.microsoft.com/office/drawing/2014/main" id="{6CE1AF2A-D20C-4DEB-BD4E-1CC8D0ACE3C1}"/>
              </a:ext>
            </a:extLst>
          </p:cNvPr>
          <p:cNvSpPr/>
          <p:nvPr/>
        </p:nvSpPr>
        <p:spPr>
          <a:xfrm>
            <a:off x="1401883" y="490073"/>
            <a:ext cx="9767494" cy="5542114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DCEACD-EF22-47CD-8D0E-6C0918C743A0}"/>
              </a:ext>
            </a:extLst>
          </p:cNvPr>
          <p:cNvSpPr/>
          <p:nvPr/>
        </p:nvSpPr>
        <p:spPr>
          <a:xfrm>
            <a:off x="4155195" y="1006079"/>
            <a:ext cx="459452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0000" b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rPr>
              <a:t>GHI NHỚ</a:t>
            </a:r>
            <a:endParaRPr lang="en-US" sz="10000" b="1" cap="none" spc="0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Ciel Pequena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6A86A-EA14-4F16-B00F-A2210B565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19" l="2813" r="90000">
                        <a14:foregroundMark x1="44844" y1="24844" x2="55000" y2="41875"/>
                        <a14:foregroundMark x1="59219" y1="22344" x2="66563" y2="39063"/>
                        <a14:foregroundMark x1="65938" y1="23906" x2="60781" y2="40625"/>
                        <a14:foregroundMark x1="48281" y1="23906" x2="40938" y2="41406"/>
                        <a14:backgroundMark x1="53125" y1="89688" x2="54688" y2="94219"/>
                        <a14:backgroundMark x1="32969" y1="91719" x2="19531" y2="91719"/>
                        <a14:backgroundMark x1="21719" y1="90938" x2="26563" y2="93750"/>
                        <a14:backgroundMark x1="22656" y1="90781" x2="27344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745" y="3973184"/>
            <a:ext cx="2900819" cy="2900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F2635-69B5-4A9E-9A6D-67A8E7679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25" l="1719" r="98281">
                        <a14:foregroundMark x1="41563" y1="25313" x2="52344" y2="45625"/>
                        <a14:foregroundMark x1="55156" y1="25625" x2="69688" y2="41406"/>
                        <a14:foregroundMark x1="59531" y1="24375" x2="59531" y2="24375"/>
                        <a14:foregroundMark x1="62187" y1="24375" x2="67969" y2="31406"/>
                        <a14:backgroundMark x1="53125" y1="89688" x2="6031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51" y="3951580"/>
            <a:ext cx="3052132" cy="3052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6AD493-85A6-48B8-9EA0-8E75503A85FC}"/>
              </a:ext>
            </a:extLst>
          </p:cNvPr>
          <p:cNvSpPr txBox="1"/>
          <p:nvPr/>
        </p:nvSpPr>
        <p:spPr>
          <a:xfrm>
            <a:off x="2518653" y="2439281"/>
            <a:ext cx="7154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en-US" altLang="en-US" sz="3200" b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Cuối năm 1959 – đầu năm 1960, phong trào “Đồng khởi” nổ ra và thắng lợi ở nhiều vùng nông thôn miền Nam. Bến Tre là nơi tiêu biểu của phong trào “Đồng khởi”</a:t>
            </a:r>
          </a:p>
        </p:txBody>
      </p:sp>
    </p:spTree>
    <p:extLst>
      <p:ext uri="{BB962C8B-B14F-4D97-AF65-F5344CB8AC3E}">
        <p14:creationId xmlns:p14="http://schemas.microsoft.com/office/powerpoint/2010/main" val="1694190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exagon 143">
            <a:extLst>
              <a:ext uri="{FF2B5EF4-FFF2-40B4-BE49-F238E27FC236}">
                <a16:creationId xmlns:a16="http://schemas.microsoft.com/office/drawing/2014/main" id="{7A84CD56-316D-49CD-9628-A46143911ED6}"/>
              </a:ext>
            </a:extLst>
          </p:cNvPr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5" name="Hexagon 144">
            <a:extLst>
              <a:ext uri="{FF2B5EF4-FFF2-40B4-BE49-F238E27FC236}">
                <a16:creationId xmlns:a16="http://schemas.microsoft.com/office/drawing/2014/main" id="{3E163101-0085-41A0-82B2-9BD95F936F4A}"/>
              </a:ext>
            </a:extLst>
          </p:cNvPr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6" name="Hexagon 145">
            <a:extLst>
              <a:ext uri="{FF2B5EF4-FFF2-40B4-BE49-F238E27FC236}">
                <a16:creationId xmlns:a16="http://schemas.microsoft.com/office/drawing/2014/main" id="{BAEC53E1-19EF-4088-A69C-2443DF1453AD}"/>
              </a:ext>
            </a:extLst>
          </p:cNvPr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8" name="Hexagon 147">
            <a:extLst>
              <a:ext uri="{FF2B5EF4-FFF2-40B4-BE49-F238E27FC236}">
                <a16:creationId xmlns:a16="http://schemas.microsoft.com/office/drawing/2014/main" id="{51E14BFF-0FE6-4658-9535-C903CA991F65}"/>
              </a:ext>
            </a:extLst>
          </p:cNvPr>
          <p:cNvSpPr/>
          <p:nvPr/>
        </p:nvSpPr>
        <p:spPr>
          <a:xfrm rot="5400000">
            <a:off x="2982885" y="37381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9" name="Hexagon 148">
            <a:extLst>
              <a:ext uri="{FF2B5EF4-FFF2-40B4-BE49-F238E27FC236}">
                <a16:creationId xmlns:a16="http://schemas.microsoft.com/office/drawing/2014/main" id="{6990D576-1515-45F4-8855-94393E57F5B0}"/>
              </a:ext>
            </a:extLst>
          </p:cNvPr>
          <p:cNvSpPr/>
          <p:nvPr/>
        </p:nvSpPr>
        <p:spPr>
          <a:xfrm rot="5400000">
            <a:off x="4216052" y="37340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0" name="Hexagon 149">
            <a:extLst>
              <a:ext uri="{FF2B5EF4-FFF2-40B4-BE49-F238E27FC236}">
                <a16:creationId xmlns:a16="http://schemas.microsoft.com/office/drawing/2014/main" id="{CBC2BD55-15BD-424F-971B-6DCF5C918B39}"/>
              </a:ext>
            </a:extLst>
          </p:cNvPr>
          <p:cNvSpPr/>
          <p:nvPr/>
        </p:nvSpPr>
        <p:spPr>
          <a:xfrm rot="5400000">
            <a:off x="5449220" y="37450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1" name="Hexagon 150">
            <a:extLst>
              <a:ext uri="{FF2B5EF4-FFF2-40B4-BE49-F238E27FC236}">
                <a16:creationId xmlns:a16="http://schemas.microsoft.com/office/drawing/2014/main" id="{FD5277C4-B7B3-4287-B8D5-49D597787C1B}"/>
              </a:ext>
            </a:extLst>
          </p:cNvPr>
          <p:cNvSpPr/>
          <p:nvPr/>
        </p:nvSpPr>
        <p:spPr>
          <a:xfrm rot="5400000">
            <a:off x="6682387" y="374508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9FC72DE-0865-4AFF-B266-A952AAAD6933}"/>
              </a:ext>
            </a:extLst>
          </p:cNvPr>
          <p:cNvSpPr/>
          <p:nvPr/>
        </p:nvSpPr>
        <p:spPr>
          <a:xfrm>
            <a:off x="792009" y="1960956"/>
            <a:ext cx="8050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V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783B876-536B-4B63-93A4-99049AEB7352}"/>
              </a:ext>
            </a:extLst>
          </p:cNvPr>
          <p:cNvSpPr/>
          <p:nvPr/>
        </p:nvSpPr>
        <p:spPr>
          <a:xfrm>
            <a:off x="2034801" y="1855075"/>
            <a:ext cx="8242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Â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34F594A-2D35-44FC-AA50-610E21B7B33A}"/>
              </a:ext>
            </a:extLst>
          </p:cNvPr>
          <p:cNvSpPr/>
          <p:nvPr/>
        </p:nvSpPr>
        <p:spPr>
          <a:xfrm>
            <a:off x="3289959" y="1849070"/>
            <a:ext cx="8274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N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E593B58-E10C-4077-994B-3BEF32730495}"/>
              </a:ext>
            </a:extLst>
          </p:cNvPr>
          <p:cNvSpPr/>
          <p:nvPr/>
        </p:nvSpPr>
        <p:spPr>
          <a:xfrm>
            <a:off x="3330114" y="3851145"/>
            <a:ext cx="7649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D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E18B228-D9D3-4A93-9091-1C0BF5C178E2}"/>
              </a:ext>
            </a:extLst>
          </p:cNvPr>
          <p:cNvSpPr/>
          <p:nvPr/>
        </p:nvSpPr>
        <p:spPr>
          <a:xfrm>
            <a:off x="4517591" y="3855143"/>
            <a:ext cx="8018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Ụ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C73274A-8A7F-4FA4-AB23-9381BD2C66CA}"/>
              </a:ext>
            </a:extLst>
          </p:cNvPr>
          <p:cNvSpPr/>
          <p:nvPr/>
        </p:nvSpPr>
        <p:spPr>
          <a:xfrm>
            <a:off x="5764214" y="3893654"/>
            <a:ext cx="827471" cy="1107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N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08CBD211-8A62-4826-BB9A-955957853B53}"/>
              </a:ext>
            </a:extLst>
          </p:cNvPr>
          <p:cNvSpPr/>
          <p:nvPr/>
        </p:nvSpPr>
        <p:spPr>
          <a:xfrm>
            <a:off x="6984633" y="3840572"/>
            <a:ext cx="8675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G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21AF6A-3461-4F74-924D-876DE452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19" l="2813" r="90000">
                        <a14:foregroundMark x1="44844" y1="24844" x2="55000" y2="41875"/>
                        <a14:foregroundMark x1="59219" y1="22344" x2="66563" y2="39063"/>
                        <a14:foregroundMark x1="65938" y1="23906" x2="60781" y2="40625"/>
                        <a14:foregroundMark x1="48281" y1="23906" x2="40938" y2="41406"/>
                        <a14:backgroundMark x1="53125" y1="89688" x2="54688" y2="94219"/>
                        <a14:backgroundMark x1="32969" y1="91719" x2="19531" y2="91719"/>
                        <a14:backgroundMark x1="21719" y1="90938" x2="26563" y2="93750"/>
                        <a14:backgroundMark x1="22656" y1="90781" x2="27344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64" y="3091890"/>
            <a:ext cx="3819517" cy="38195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00476CF-7A11-44D2-82B2-F141B5074112}"/>
              </a:ext>
            </a:extLst>
          </p:cNvPr>
          <p:cNvSpPr/>
          <p:nvPr/>
        </p:nvSpPr>
        <p:spPr>
          <a:xfrm>
            <a:off x="2025176" y="1849070"/>
            <a:ext cx="8242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Ạ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407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148" grpId="0" animBg="1"/>
      <p:bldP spid="149" grpId="0" animBg="1"/>
      <p:bldP spid="150" grpId="0" animBg="1"/>
      <p:bldP spid="151" grpId="0" animBg="1"/>
      <p:bldP spid="152" grpId="0"/>
      <p:bldP spid="153" grpId="0"/>
      <p:bldP spid="154" grpId="0"/>
      <p:bldP spid="156" grpId="0"/>
      <p:bldP spid="157" grpId="0"/>
      <p:bldP spid="158" grpId="0"/>
      <p:bldP spid="15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>
            <a:extLst>
              <a:ext uri="{FF2B5EF4-FFF2-40B4-BE49-F238E27FC236}">
                <a16:creationId xmlns:a16="http://schemas.microsoft.com/office/drawing/2014/main" id="{825EB0EB-2CA2-4F40-A610-D9828327E36E}"/>
              </a:ext>
            </a:extLst>
          </p:cNvPr>
          <p:cNvSpPr/>
          <p:nvPr/>
        </p:nvSpPr>
        <p:spPr>
          <a:xfrm>
            <a:off x="1422010" y="2524800"/>
            <a:ext cx="3180550" cy="2741852"/>
          </a:xfrm>
          <a:prstGeom prst="hexagon">
            <a:avLst/>
          </a:prstGeom>
          <a:gradFill flip="none" rotWithShape="1"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1"/>
            <a:tileRect/>
          </a:gradFill>
          <a:ln w="38100">
            <a:solidFill>
              <a:srgbClr val="4A4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lberta Heavy" panose="02040603050506020204" pitchFamily="18" charset="0"/>
              </a:rPr>
              <a:t>CHÚ</a:t>
            </a:r>
            <a:endParaRPr lang="en-US" sz="5400">
              <a:ln w="28575">
                <a:solidFill>
                  <a:sysClr val="windowText" lastClr="000000"/>
                </a:solidFill>
                <a:prstDash val="solid"/>
              </a:ln>
              <a:latin typeface="UTM Alberta Heavy" panose="020406030505060202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7957E4FD-D4B2-4A9C-B25D-5FBB364E4171}"/>
              </a:ext>
            </a:extLst>
          </p:cNvPr>
          <p:cNvSpPr/>
          <p:nvPr/>
        </p:nvSpPr>
        <p:spPr>
          <a:xfrm>
            <a:off x="3910434" y="1153874"/>
            <a:ext cx="3180550" cy="2741852"/>
          </a:xfrm>
          <a:prstGeom prst="hexagon">
            <a:avLst/>
          </a:prstGeom>
          <a:gradFill flip="none" rotWithShape="1"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1"/>
            <a:tileRect/>
          </a:gradFill>
          <a:ln w="38100">
            <a:solidFill>
              <a:srgbClr val="4A4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lberta Heavy" panose="02040603050506020204" pitchFamily="18" charset="0"/>
              </a:rPr>
              <a:t>ONG</a:t>
            </a:r>
            <a:endParaRPr lang="en-US" sz="5400">
              <a:ln w="28575">
                <a:solidFill>
                  <a:sysClr val="windowText" lastClr="000000"/>
                </a:solidFill>
                <a:prstDash val="solid"/>
              </a:ln>
              <a:latin typeface="UTM Alberta Heavy" panose="020406030505060202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8B24FC45-D987-412C-9367-D51235FF45E8}"/>
              </a:ext>
            </a:extLst>
          </p:cNvPr>
          <p:cNvSpPr/>
          <p:nvPr/>
        </p:nvSpPr>
        <p:spPr>
          <a:xfrm>
            <a:off x="8887282" y="3895726"/>
            <a:ext cx="3180550" cy="2741852"/>
          </a:xfrm>
          <a:prstGeom prst="hexagon">
            <a:avLst/>
          </a:prstGeom>
          <a:gradFill flip="none" rotWithShape="1"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1"/>
            <a:tileRect/>
          </a:gradFill>
          <a:ln w="38100">
            <a:solidFill>
              <a:srgbClr val="4A4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lberta Heavy" panose="02040603050506020204" pitchFamily="18" charset="0"/>
              </a:rPr>
              <a:t>CHỈ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827C40E9-0DB4-46AE-95AE-008DC5767D6A}"/>
              </a:ext>
            </a:extLst>
          </p:cNvPr>
          <p:cNvSpPr/>
          <p:nvPr/>
        </p:nvSpPr>
        <p:spPr>
          <a:xfrm>
            <a:off x="6398858" y="2524800"/>
            <a:ext cx="3180550" cy="2741852"/>
          </a:xfrm>
          <a:prstGeom prst="hexagon">
            <a:avLst/>
          </a:prstGeom>
          <a:gradFill flip="none" rotWithShape="1"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1"/>
            <a:tileRect/>
          </a:gradFill>
          <a:ln w="38100">
            <a:solidFill>
              <a:srgbClr val="4A4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lberta Heavy" panose="02040603050506020204" pitchFamily="18" charset="0"/>
              </a:rPr>
              <a:t>CHĂM</a:t>
            </a:r>
            <a:endParaRPr lang="en-US" sz="5400">
              <a:ln w="28575">
                <a:solidFill>
                  <a:sysClr val="windowText" lastClr="000000"/>
                </a:solidFill>
                <a:prstDash val="solid"/>
              </a:ln>
              <a:latin typeface="UTM Alberta Heavy" panose="02040603050506020204" pitchFamily="18" charset="0"/>
            </a:endParaRPr>
          </a:p>
        </p:txBody>
      </p:sp>
      <p:pic>
        <p:nvPicPr>
          <p:cNvPr id="10" name="Picture 6" descr="Beehive Clipart Beehive Clipart At Getdrawings Free - Beehive Clipart ,  Transparent Cartoon, Free Cliparts &amp;amp; Silhouettes - NetClipart">
            <a:extLst>
              <a:ext uri="{FF2B5EF4-FFF2-40B4-BE49-F238E27FC236}">
                <a16:creationId xmlns:a16="http://schemas.microsoft.com/office/drawing/2014/main" id="{ADDFA2AA-5920-4D9B-869A-89002FAB8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63" l="1522" r="100000">
                        <a14:foregroundMark x1="82826" y1="22083" x2="82826" y2="22083"/>
                        <a14:foregroundMark x1="84783" y1="20521" x2="84783" y2="20521"/>
                        <a14:foregroundMark x1="81630" y1="19167" x2="81630" y2="19167"/>
                        <a14:foregroundMark x1="84239" y1="45833" x2="84239" y2="45833"/>
                        <a14:foregroundMark x1="86413" y1="47188" x2="86413" y2="47188"/>
                        <a14:foregroundMark x1="88370" y1="49271" x2="88370" y2="49271"/>
                        <a14:foregroundMark x1="90000" y1="51563" x2="90000" y2="51563"/>
                        <a14:foregroundMark x1="90978" y1="53646" x2="90978" y2="53646"/>
                        <a14:foregroundMark x1="91630" y1="56667" x2="91630" y2="56667"/>
                        <a14:foregroundMark x1="91522" y1="58750" x2="91522" y2="58750"/>
                        <a14:foregroundMark x1="90435" y1="61875" x2="90435" y2="61875"/>
                        <a14:foregroundMark x1="88804" y1="64271" x2="88804" y2="64271"/>
                        <a14:foregroundMark x1="86957" y1="65521" x2="86957" y2="65521"/>
                        <a14:foregroundMark x1="84565" y1="67083" x2="84565" y2="67083"/>
                        <a14:foregroundMark x1="82283" y1="67708" x2="82283" y2="67708"/>
                        <a14:foregroundMark x1="14783" y1="56875" x2="14783" y2="56875"/>
                        <a14:foregroundMark x1="12283" y1="58125" x2="12283" y2="58125"/>
                        <a14:foregroundMark x1="10217" y1="61354" x2="10217" y2="61354"/>
                        <a14:foregroundMark x1="9239" y1="62396" x2="9239" y2="62396"/>
                        <a14:foregroundMark x1="10978" y1="60313" x2="10978" y2="60313"/>
                        <a14:foregroundMark x1="8587" y1="66042" x2="8587" y2="66042"/>
                        <a14:foregroundMark x1="8478" y1="67083" x2="8478" y2="67083"/>
                        <a14:foregroundMark x1="9891" y1="70833" x2="9891" y2="70833"/>
                        <a14:foregroundMark x1="10761" y1="71667" x2="10761" y2="71667"/>
                        <a14:foregroundMark x1="22283" y1="75521" x2="22283" y2="75521"/>
                        <a14:foregroundMark x1="20217" y1="76771" x2="20217" y2="76771"/>
                        <a14:foregroundMark x1="19457" y1="78333" x2="19457" y2="78333"/>
                        <a14:foregroundMark x1="16630" y1="76771" x2="16630" y2="76771"/>
                        <a14:foregroundMark x1="14783" y1="75208" x2="14783" y2="75208"/>
                        <a14:foregroundMark x1="12500" y1="74167" x2="12500" y2="74167"/>
                        <a14:foregroundMark x1="27391" y1="79583" x2="27391" y2="79583"/>
                        <a14:foregroundMark x1="24457" y1="79375" x2="24457" y2="79375"/>
                        <a14:foregroundMark x1="21413" y1="78958" x2="21413" y2="78958"/>
                        <a14:foregroundMark x1="20652" y1="81146" x2="20652" y2="81146"/>
                        <a14:foregroundMark x1="22826" y1="82188" x2="22826" y2="82188"/>
                        <a14:foregroundMark x1="25761" y1="83229" x2="25761" y2="83229"/>
                        <a14:foregroundMark x1="27826" y1="83958" x2="27826" y2="83958"/>
                        <a14:foregroundMark x1="30978" y1="83750" x2="30978" y2="83750"/>
                        <a14:foregroundMark x1="34130" y1="84271" x2="34130" y2="84271"/>
                        <a14:foregroundMark x1="36413" y1="84271" x2="36413" y2="84271"/>
                        <a14:foregroundMark x1="39674" y1="83542" x2="39674" y2="83542"/>
                        <a14:foregroundMark x1="44783" y1="84479" x2="44783" y2="84479"/>
                        <a14:foregroundMark x1="47609" y1="85938" x2="47609" y2="85938"/>
                        <a14:foregroundMark x1="48696" y1="87083" x2="48696" y2="8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6049" y="-186146"/>
            <a:ext cx="4042315" cy="421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4393B-F90B-4B26-A1B3-AA969DD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5727" y="169464"/>
            <a:ext cx="4731187" cy="49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-1.23457E-7 L -4.44444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55556E-7 2.09877E-6 L -5.55556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1.23457E-7 L -2.77778E-7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2.34568E-6 L 1.11022E-16 -0.07222 " pathEditMode="relative" rAng="0" ptsTypes="AA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D06928-2CC0-4A79-9140-4F0F0E531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62" y="3247187"/>
            <a:ext cx="2800625" cy="28006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038CFF-95E2-4DF8-8D4D-26FEA4F9CFB1}"/>
              </a:ext>
            </a:extLst>
          </p:cNvPr>
          <p:cNvSpPr/>
          <p:nvPr/>
        </p:nvSpPr>
        <p:spPr>
          <a:xfrm>
            <a:off x="8935921" y="58584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Bến Tre</a:t>
            </a:r>
            <a:endParaRPr lang="en-US" sz="21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42BF1-B418-45B0-888B-59E4EA1A0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6" y="3247187"/>
            <a:ext cx="2800625" cy="28006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41E690-3FB9-44A0-A3DE-11F30843C617}"/>
              </a:ext>
            </a:extLst>
          </p:cNvPr>
          <p:cNvSpPr/>
          <p:nvPr/>
        </p:nvSpPr>
        <p:spPr>
          <a:xfrm>
            <a:off x="546625" y="58584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An</a:t>
            </a:r>
            <a:endParaRPr lang="en-US" altLang="en-US" sz="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F6D072-93CA-4B53-9199-93551955D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32" y="3247187"/>
            <a:ext cx="2800625" cy="28006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124CCD-F4AD-4332-806E-EB417358F096}"/>
              </a:ext>
            </a:extLst>
          </p:cNvPr>
          <p:cNvSpPr/>
          <p:nvPr/>
        </p:nvSpPr>
        <p:spPr>
          <a:xfrm>
            <a:off x="3322091" y="58584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Cà Mau</a:t>
            </a:r>
            <a:endParaRPr lang="en-US" altLang="en-US" sz="21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65184-9EEA-4C64-9E46-82639D00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78" y="3247187"/>
            <a:ext cx="2800625" cy="28006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6EEBA6D-C3D2-4B48-AAB3-3F8677554373}"/>
              </a:ext>
            </a:extLst>
          </p:cNvPr>
          <p:cNvSpPr/>
          <p:nvPr/>
        </p:nvSpPr>
        <p:spPr>
          <a:xfrm>
            <a:off x="6110137" y="58584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Mĩ Tho</a:t>
            </a:r>
            <a:endParaRPr lang="en-US" altLang="en-US" sz="21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C387054-7E97-47D5-84BB-7D153F1F5D03}"/>
              </a:ext>
            </a:extLst>
          </p:cNvPr>
          <p:cNvSpPr/>
          <p:nvPr/>
        </p:nvSpPr>
        <p:spPr>
          <a:xfrm>
            <a:off x="330200" y="445063"/>
            <a:ext cx="6761623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diễn ra phong trào “Đồng khởi”   mạnh mẽ nhất là ?</a:t>
            </a:r>
            <a:endParaRPr lang="en-US" sz="3200" b="1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F0C430-2DFA-424D-9F27-A34E50B27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04" y="92238"/>
            <a:ext cx="3977389" cy="41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267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D06928-2CC0-4A79-9140-4F0F0E531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02" y="3183687"/>
            <a:ext cx="2800625" cy="28006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038CFF-95E2-4DF8-8D4D-26FEA4F9CFB1}"/>
              </a:ext>
            </a:extLst>
          </p:cNvPr>
          <p:cNvSpPr/>
          <p:nvPr/>
        </p:nvSpPr>
        <p:spPr>
          <a:xfrm>
            <a:off x="599861" y="57949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17/01/1960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42BF1-B418-45B0-888B-59E4EA1A0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66" y="3183687"/>
            <a:ext cx="2800625" cy="28006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41E690-3FB9-44A0-A3DE-11F30843C617}"/>
              </a:ext>
            </a:extLst>
          </p:cNvPr>
          <p:cNvSpPr/>
          <p:nvPr/>
        </p:nvSpPr>
        <p:spPr>
          <a:xfrm>
            <a:off x="3366025" y="57949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27/01/1960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F6D072-93CA-4B53-9199-93551955D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332" y="3183687"/>
            <a:ext cx="2800625" cy="28006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124CCD-F4AD-4332-806E-EB417358F096}"/>
              </a:ext>
            </a:extLst>
          </p:cNvPr>
          <p:cNvSpPr/>
          <p:nvPr/>
        </p:nvSpPr>
        <p:spPr>
          <a:xfrm>
            <a:off x="6141491" y="57949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27/01/1690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65184-9EEA-4C64-9E46-82639D00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78" y="3183687"/>
            <a:ext cx="2800625" cy="28006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6EEBA6D-C3D2-4B48-AAB3-3F8677554373}"/>
              </a:ext>
            </a:extLst>
          </p:cNvPr>
          <p:cNvSpPr/>
          <p:nvPr/>
        </p:nvSpPr>
        <p:spPr>
          <a:xfrm>
            <a:off x="8929537" y="5794962"/>
            <a:ext cx="2647765" cy="80346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17/01/1690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C387054-7E97-47D5-84BB-7D153F1F5D03}"/>
              </a:ext>
            </a:extLst>
          </p:cNvPr>
          <p:cNvSpPr/>
          <p:nvPr/>
        </p:nvSpPr>
        <p:spPr>
          <a:xfrm>
            <a:off x="750772" y="445063"/>
            <a:ext cx="6341052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 huyện Mỏ Cày đứng lên khởi nghĩa vào thời gian: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8BAE61-3EF2-4594-B5E1-3CD85A6A1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04" y="92238"/>
            <a:ext cx="3977389" cy="41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255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exagon 143">
            <a:extLst>
              <a:ext uri="{FF2B5EF4-FFF2-40B4-BE49-F238E27FC236}">
                <a16:creationId xmlns:a16="http://schemas.microsoft.com/office/drawing/2014/main" id="{7A84CD56-316D-49CD-9628-A46143911ED6}"/>
              </a:ext>
            </a:extLst>
          </p:cNvPr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5" name="Hexagon 144">
            <a:extLst>
              <a:ext uri="{FF2B5EF4-FFF2-40B4-BE49-F238E27FC236}">
                <a16:creationId xmlns:a16="http://schemas.microsoft.com/office/drawing/2014/main" id="{3E163101-0085-41A0-82B2-9BD95F936F4A}"/>
              </a:ext>
            </a:extLst>
          </p:cNvPr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6" name="Hexagon 145">
            <a:extLst>
              <a:ext uri="{FF2B5EF4-FFF2-40B4-BE49-F238E27FC236}">
                <a16:creationId xmlns:a16="http://schemas.microsoft.com/office/drawing/2014/main" id="{BAEC53E1-19EF-4088-A69C-2443DF1453AD}"/>
              </a:ext>
            </a:extLst>
          </p:cNvPr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8" name="Hexagon 147">
            <a:extLst>
              <a:ext uri="{FF2B5EF4-FFF2-40B4-BE49-F238E27FC236}">
                <a16:creationId xmlns:a16="http://schemas.microsoft.com/office/drawing/2014/main" id="{51E14BFF-0FE6-4658-9535-C903CA991F65}"/>
              </a:ext>
            </a:extLst>
          </p:cNvPr>
          <p:cNvSpPr/>
          <p:nvPr/>
        </p:nvSpPr>
        <p:spPr>
          <a:xfrm rot="5400000">
            <a:off x="4561294" y="382804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9" name="Hexagon 148">
            <a:extLst>
              <a:ext uri="{FF2B5EF4-FFF2-40B4-BE49-F238E27FC236}">
                <a16:creationId xmlns:a16="http://schemas.microsoft.com/office/drawing/2014/main" id="{6990D576-1515-45F4-8855-94393E57F5B0}"/>
              </a:ext>
            </a:extLst>
          </p:cNvPr>
          <p:cNvSpPr/>
          <p:nvPr/>
        </p:nvSpPr>
        <p:spPr>
          <a:xfrm rot="5400000">
            <a:off x="5794461" y="3823907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9FC72DE-0865-4AFF-B266-A952AAAD6933}"/>
              </a:ext>
            </a:extLst>
          </p:cNvPr>
          <p:cNvSpPr/>
          <p:nvPr/>
        </p:nvSpPr>
        <p:spPr>
          <a:xfrm>
            <a:off x="907425" y="1960956"/>
            <a:ext cx="5741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L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34F594A-2D35-44FC-AA50-610E21B7B33A}"/>
              </a:ext>
            </a:extLst>
          </p:cNvPr>
          <p:cNvSpPr/>
          <p:nvPr/>
        </p:nvSpPr>
        <p:spPr>
          <a:xfrm>
            <a:off x="3359690" y="1849070"/>
            <a:ext cx="6880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Ê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E593B58-E10C-4077-994B-3BEF32730495}"/>
              </a:ext>
            </a:extLst>
          </p:cNvPr>
          <p:cNvSpPr/>
          <p:nvPr/>
        </p:nvSpPr>
        <p:spPr>
          <a:xfrm>
            <a:off x="4883676" y="3941003"/>
            <a:ext cx="8146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H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E18B228-D9D3-4A93-9091-1C0BF5C178E2}"/>
              </a:ext>
            </a:extLst>
          </p:cNvPr>
          <p:cNvSpPr/>
          <p:nvPr/>
        </p:nvSpPr>
        <p:spPr>
          <a:xfrm>
            <a:off x="6152907" y="3945001"/>
            <a:ext cx="6880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Ệ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21AF6A-3461-4F74-924D-876DE452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19" l="2813" r="90000">
                        <a14:foregroundMark x1="44844" y1="24844" x2="55000" y2="41875"/>
                        <a14:foregroundMark x1="59219" y1="22344" x2="66563" y2="39063"/>
                        <a14:foregroundMark x1="65938" y1="23906" x2="60781" y2="40625"/>
                        <a14:foregroundMark x1="48281" y1="23906" x2="40938" y2="41406"/>
                        <a14:backgroundMark x1="53125" y1="89688" x2="54688" y2="94219"/>
                        <a14:backgroundMark x1="32969" y1="91719" x2="19531" y2="91719"/>
                        <a14:backgroundMark x1="21719" y1="90938" x2="26563" y2="93750"/>
                        <a14:backgroundMark x1="22656" y1="90781" x2="27344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64" y="3091890"/>
            <a:ext cx="3819517" cy="38195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00476CF-7A11-44D2-82B2-F141B5074112}"/>
              </a:ext>
            </a:extLst>
          </p:cNvPr>
          <p:cNvSpPr/>
          <p:nvPr/>
        </p:nvSpPr>
        <p:spPr>
          <a:xfrm>
            <a:off x="2191889" y="1849070"/>
            <a:ext cx="49084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I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9E588742-86F5-4FD9-AEE6-AAF17B46F847}"/>
              </a:ext>
            </a:extLst>
          </p:cNvPr>
          <p:cNvSpPr/>
          <p:nvPr/>
        </p:nvSpPr>
        <p:spPr>
          <a:xfrm rot="5400000">
            <a:off x="4227193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2B933D-9D63-4B2B-B77F-7BF705187B26}"/>
              </a:ext>
            </a:extLst>
          </p:cNvPr>
          <p:cNvSpPr/>
          <p:nvPr/>
        </p:nvSpPr>
        <p:spPr>
          <a:xfrm>
            <a:off x="4534266" y="1853370"/>
            <a:ext cx="8274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N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39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148" grpId="0" animBg="1"/>
      <p:bldP spid="149" grpId="0" animBg="1"/>
      <p:bldP spid="152" grpId="0"/>
      <p:bldP spid="154" grpId="0"/>
      <p:bldP spid="156" grpId="0"/>
      <p:bldP spid="157" grpId="0"/>
      <p:bldP spid="20" grpId="0"/>
      <p:bldP spid="19" grpId="0" animBg="1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1EFAD651-6970-44E8-B3E2-23373CBFE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17" y="5956299"/>
            <a:ext cx="7578765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vi-VN" sz="2800" b="1">
                <a:latin typeface="Times New Roman" panose="02020603050405020304" pitchFamily="18" charset="0"/>
              </a:rPr>
              <a:t>Bến Tre ngày nay</a:t>
            </a:r>
            <a:endParaRPr lang="en-US" altLang="vi-VN" sz="2800" b="1">
              <a:latin typeface="Times New Roman" panose="02020603050405020304" pitchFamily="18" charset="0"/>
            </a:endParaRPr>
          </a:p>
        </p:txBody>
      </p:sp>
      <p:pic>
        <p:nvPicPr>
          <p:cNvPr id="11266" name="Picture 2" descr="Đâu là &amp;quot;bảo bối&amp;quot; để Bến Tre thực sự giàu mạnh?">
            <a:extLst>
              <a:ext uri="{FF2B5EF4-FFF2-40B4-BE49-F238E27FC236}">
                <a16:creationId xmlns:a16="http://schemas.microsoft.com/office/drawing/2014/main" id="{1DA33B99-C9F4-4F46-9697-F769163C4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8" y="2819399"/>
            <a:ext cx="4338372" cy="2718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10 khách sạn tốt nhất tại Bến Tre năm 2022">
            <a:extLst>
              <a:ext uri="{FF2B5EF4-FFF2-40B4-BE49-F238E27FC236}">
                <a16:creationId xmlns:a16="http://schemas.microsoft.com/office/drawing/2014/main" id="{85AB907F-7BB8-46E3-BA87-76CFA445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90" y="917378"/>
            <a:ext cx="4065604" cy="2287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ầu Rạch Miễu - Bến Tre [ flycam 4k ] - YouTube">
            <a:extLst>
              <a:ext uri="{FF2B5EF4-FFF2-40B4-BE49-F238E27FC236}">
                <a16:creationId xmlns:a16="http://schemas.microsoft.com/office/drawing/2014/main" id="{11731EA9-CA0A-42A7-AE6D-20249757E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3" y="2819399"/>
            <a:ext cx="4835847" cy="2720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8118C-901F-43EE-A6F7-F32CB7F08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79931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1EFAD651-6970-44E8-B3E2-23373CBFE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17" y="5956299"/>
            <a:ext cx="8069283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vi-VN" sz="2800" b="1">
                <a:latin typeface="Times New Roman" panose="02020603050405020304" pitchFamily="18" charset="0"/>
              </a:rPr>
              <a:t>Bến Tre ngày nay</a:t>
            </a:r>
            <a:endParaRPr lang="en-US" altLang="vi-VN" sz="2800" b="1"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8118C-901F-43EE-A6F7-F32CB7F08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  <p:pic>
        <p:nvPicPr>
          <p:cNvPr id="11266" name="Picture 2" descr="Đâu là &amp;quot;bảo bối&amp;quot; để Bến Tre thực sự giàu mạnh?">
            <a:extLst>
              <a:ext uri="{FF2B5EF4-FFF2-40B4-BE49-F238E27FC236}">
                <a16:creationId xmlns:a16="http://schemas.microsoft.com/office/drawing/2014/main" id="{1DA33B99-C9F4-4F46-9697-F769163C4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07" y="322819"/>
            <a:ext cx="5039193" cy="3157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10 khách sạn tốt nhất tại Bến Tre năm 2022">
            <a:extLst>
              <a:ext uri="{FF2B5EF4-FFF2-40B4-BE49-F238E27FC236}">
                <a16:creationId xmlns:a16="http://schemas.microsoft.com/office/drawing/2014/main" id="{85AB907F-7BB8-46E3-BA87-76CFA445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46" y="2794000"/>
            <a:ext cx="5372112" cy="302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64456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57B9-55E4-42F9-AD17-2CC60748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41464-384D-4E00-A52D-D468FB27A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B0EB3288-9F2D-48F4-A11B-ED9BD67B5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17" y="5956299"/>
            <a:ext cx="8069283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vi-VN" sz="2800" b="1">
                <a:latin typeface="Times New Roman" panose="02020603050405020304" pitchFamily="18" charset="0"/>
              </a:rPr>
              <a:t>Di tích Đồng Khởi</a:t>
            </a:r>
          </a:p>
        </p:txBody>
      </p:sp>
      <p:pic>
        <p:nvPicPr>
          <p:cNvPr id="15362" name="Picture 2" descr="Khu di tích Quốc gia đặc biệt Đồng Khởi Bến Tre">
            <a:extLst>
              <a:ext uri="{FF2B5EF4-FFF2-40B4-BE49-F238E27FC236}">
                <a16:creationId xmlns:a16="http://schemas.microsoft.com/office/drawing/2014/main" id="{220F54EB-A2B1-4079-ABCE-5BFC223F8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07" y="322819"/>
            <a:ext cx="5411575" cy="4058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Khu di tích Quốc gia đặc biệt Đồng Khởi Bến Tre">
            <a:extLst>
              <a:ext uri="{FF2B5EF4-FFF2-40B4-BE49-F238E27FC236}">
                <a16:creationId xmlns:a16="http://schemas.microsoft.com/office/drawing/2014/main" id="{C20B0AA9-558B-4729-8760-F5D01C003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811" y="2477521"/>
            <a:ext cx="5252802" cy="3159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8A0A1-B017-459B-8BC9-F5BA68777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85508"/>
      </p:ext>
    </p:extLst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57B9-55E4-42F9-AD17-2CC60748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41464-384D-4E00-A52D-D468FB27A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B0EB3288-9F2D-48F4-A11B-ED9BD67B5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17" y="5956299"/>
            <a:ext cx="8069283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vi-VN" sz="2800" b="1">
                <a:latin typeface="Times New Roman" panose="02020603050405020304" pitchFamily="18" charset="0"/>
              </a:rPr>
              <a:t>Tượng đài Đồng Khởi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8A0A1-B017-459B-8BC9-F5BA68777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95" y="0"/>
            <a:ext cx="3040798" cy="3159579"/>
          </a:xfrm>
          <a:prstGeom prst="rect">
            <a:avLst/>
          </a:prstGeom>
        </p:spPr>
      </p:pic>
      <p:pic>
        <p:nvPicPr>
          <p:cNvPr id="17410" name="Picture 2" descr="Tập trung thực hiện các công trình văn hóa - Báo Đồng Khởi Online">
            <a:extLst>
              <a:ext uri="{FF2B5EF4-FFF2-40B4-BE49-F238E27FC236}">
                <a16:creationId xmlns:a16="http://schemas.microsoft.com/office/drawing/2014/main" id="{FB717216-B346-4B01-ADAF-BFCB05202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70" y="365125"/>
            <a:ext cx="6943725" cy="5207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62137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6F416-DFFE-4046-9132-AA38B442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58053-8124-4B08-832A-FEBDDB2D8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3888605" y="4001294"/>
            <a:ext cx="8087495" cy="2712244"/>
          </a:xfrm>
          <a:prstGeom prst="roundRect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Sau Hiệp định Giơ-ne-vơ, nhân dân ta chờ mong ngày gia đình đoàn tụ, đất nước thống nhất.</a:t>
            </a:r>
          </a:p>
        </p:txBody>
      </p:sp>
      <p:sp>
        <p:nvSpPr>
          <p:cNvPr id="6" name="云形 69">
            <a:extLst>
              <a:ext uri="{FF2B5EF4-FFF2-40B4-BE49-F238E27FC236}">
                <a16:creationId xmlns:a16="http://schemas.microsoft.com/office/drawing/2014/main" id="{7983CDBC-DFA3-4469-BC0F-DFE58ED9A8F6}"/>
              </a:ext>
            </a:extLst>
          </p:cNvPr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59263-1CB9-4612-A2E6-BFD156E3CF30}"/>
              </a:ext>
            </a:extLst>
          </p:cNvPr>
          <p:cNvSpPr/>
          <p:nvPr/>
        </p:nvSpPr>
        <p:spPr>
          <a:xfrm>
            <a:off x="1940998" y="628859"/>
            <a:ext cx="813486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4400" b="1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 Em hãy nêu nguyện vọng thiết tha của nhân dân ta sau khi Hiệp định Giơ-ne-vơ được kí kết.</a:t>
            </a:r>
          </a:p>
        </p:txBody>
      </p:sp>
    </p:spTree>
    <p:extLst>
      <p:ext uri="{BB962C8B-B14F-4D97-AF65-F5344CB8AC3E}">
        <p14:creationId xmlns:p14="http://schemas.microsoft.com/office/powerpoint/2010/main" val="211635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AF26-FF1C-48F2-A7EA-A271350CD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272C48-B361-4BDB-8AF4-B2932DF832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DAE494-7EF1-43AC-825A-A99CD6C56541}"/>
              </a:ext>
            </a:extLst>
          </p:cNvPr>
          <p:cNvSpPr/>
          <p:nvPr/>
        </p:nvSpPr>
        <p:spPr>
          <a:xfrm>
            <a:off x="457200" y="1447970"/>
            <a:ext cx="11277600" cy="17363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vi-VN" sz="5400" b="1" cap="none" spc="0">
                <a:ln w="571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Chúc các bạn học tốt !</a:t>
            </a:r>
            <a:endParaRPr lang="en-US" sz="5400" b="1" cap="none" spc="0">
              <a:ln w="5715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7F1A0-755D-4C84-873B-46C001F89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9549" l="0" r="99219">
                        <a14:foregroundMark x1="11250" y1="56541" x2="22500" y2="65113"/>
                        <a14:foregroundMark x1="8438" y1="55940" x2="11406" y2="56241"/>
                        <a14:foregroundMark x1="7656" y1="55639" x2="9844" y2="53985"/>
                        <a14:foregroundMark x1="30156" y1="26767" x2="38750" y2="39549"/>
                        <a14:foregroundMark x1="34219" y1="24511" x2="32188" y2="41805"/>
                        <a14:foregroundMark x1="23281" y1="24060" x2="21875" y2="39699"/>
                        <a14:foregroundMark x1="47969" y1="23910" x2="57344" y2="37594"/>
                        <a14:foregroundMark x1="53594" y1="27669" x2="49063" y2="46015"/>
                        <a14:foregroundMark x1="34688" y1="50226" x2="22969" y2="69774"/>
                        <a14:foregroundMark x1="31875" y1="51880" x2="24219" y2="62105"/>
                        <a14:foregroundMark x1="29531" y1="53233" x2="29531" y2="53233"/>
                        <a14:foregroundMark x1="28281" y1="55188" x2="26563" y2="56842"/>
                        <a14:foregroundMark x1="26250" y1="57143" x2="23125" y2="61805"/>
                        <a14:foregroundMark x1="45156" y1="62406" x2="32500" y2="72632"/>
                        <a14:backgroundMark x1="6719" y1="58346" x2="9844" y2="59098"/>
                        <a14:backgroundMark x1="10469" y1="58797" x2="11250" y2="59699"/>
                        <a14:backgroundMark x1="11406" y1="59850" x2="12344" y2="60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327" y="3397037"/>
            <a:ext cx="3396673" cy="352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81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云形 69">
            <a:extLst>
              <a:ext uri="{FF2B5EF4-FFF2-40B4-BE49-F238E27FC236}">
                <a16:creationId xmlns:a16="http://schemas.microsoft.com/office/drawing/2014/main" id="{BE74995D-83DA-4041-B86A-1FA93559394C}"/>
              </a:ext>
            </a:extLst>
          </p:cNvPr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sp>
        <p:nvSpPr>
          <p:cNvPr id="5" name="云形 69">
            <a:extLst>
              <a:ext uri="{FF2B5EF4-FFF2-40B4-BE49-F238E27FC236}">
                <a16:creationId xmlns:a16="http://schemas.microsoft.com/office/drawing/2014/main" id="{92851B8B-7CF9-4CC2-9653-E1EA2A404907}"/>
              </a:ext>
            </a:extLst>
          </p:cNvPr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61416E0D-EA2C-4368-AA1D-556538023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6623" y="2362200"/>
            <a:ext cx="4541236" cy="471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A1580E-1E75-4AAE-82CC-6ED576938503}"/>
              </a:ext>
            </a:extLst>
          </p:cNvPr>
          <p:cNvSpPr/>
          <p:nvPr/>
        </p:nvSpPr>
        <p:spPr>
          <a:xfrm>
            <a:off x="3423016" y="1006469"/>
            <a:ext cx="7264631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200" b="1">
                <a:ln w="3810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Sau hiệp định Giơ-ne-vơ, đế quốc Mĩ và bè lũ tay sai đã khủng bố và tàn sát đồng bào miền Nam, âm mưu chia cắt lâu dài đất nước ta.</a:t>
            </a:r>
          </a:p>
          <a:p>
            <a:pPr marL="457200" indent="-457200" algn="just">
              <a:buFontTx/>
              <a:buChar char="-"/>
            </a:pPr>
            <a:r>
              <a:rPr lang="vi-VN" sz="3200" b="1">
                <a:ln w="3810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Trước tình hình đó, nhân dân miền Nam đã đồng loạt vùng lên “Đồng khởi”.</a:t>
            </a:r>
          </a:p>
          <a:p>
            <a:pPr marL="457200" indent="-457200" algn="just">
              <a:buFontTx/>
              <a:buChar char="-"/>
            </a:pPr>
            <a:r>
              <a:rPr lang="vi-VN" sz="3200" b="1">
                <a:ln w="3810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Bến tre là nơi diễn ra “Đồng khởi” mạnh mẽ nhất.</a:t>
            </a:r>
          </a:p>
          <a:p>
            <a:pPr algn="just"/>
            <a:br>
              <a:rPr lang="vi-VN" sz="3200" b="1">
                <a:ln w="3810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cap="none" spc="0">
              <a:ln w="3810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798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AF26-FF1C-48F2-A7EA-A271350CD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BDA70-E421-414B-B2AA-4C5CCE048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07493"/>
            <a:ext cx="11557000" cy="4112108"/>
          </a:xfrm>
          <a:prstGeom prst="rect">
            <a:avLst/>
          </a:prstGeom>
        </p:spPr>
      </p:pic>
      <p:sp>
        <p:nvSpPr>
          <p:cNvPr id="9" name="WordArt 21">
            <a:extLst>
              <a:ext uri="{FF2B5EF4-FFF2-40B4-BE49-F238E27FC236}">
                <a16:creationId xmlns:a16="http://schemas.microsoft.com/office/drawing/2014/main" id="{F08FAB63-37E5-47EA-8913-1245C2DFF1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38977" y="2244117"/>
            <a:ext cx="8917245" cy="1277827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vi-VN" sz="9600" kern="10">
                <a:ln w="7620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iCiel Soup of Justice" pitchFamily="2" charset="0"/>
                <a:cs typeface="Times New Roman" panose="02020603050405020304" pitchFamily="18" charset="0"/>
              </a:rPr>
              <a:t>BẾN TRE ĐỒNG KHỞI</a:t>
            </a:r>
          </a:p>
        </p:txBody>
      </p:sp>
      <p:sp>
        <p:nvSpPr>
          <p:cNvPr id="10" name="WordArt 15">
            <a:extLst>
              <a:ext uri="{FF2B5EF4-FFF2-40B4-BE49-F238E27FC236}">
                <a16:creationId xmlns:a16="http://schemas.microsoft.com/office/drawing/2014/main" id="{9EB0A248-5D94-41E3-ACA4-A04B7F1C6C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45000" y="621774"/>
            <a:ext cx="3762768" cy="343337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en-US" sz="8800" kern="1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Soup of Justice" pitchFamily="2" charset="0"/>
                <a:cs typeface="Times New Roman" panose="02020603050405020304" pitchFamily="18" charset="0"/>
              </a:rPr>
              <a:t>Lịch sử - Lớp 5</a:t>
            </a:r>
          </a:p>
        </p:txBody>
      </p:sp>
      <p:pic>
        <p:nvPicPr>
          <p:cNvPr id="1026" name="Picture 2" descr="Ngày 17-1-1960: Ngày Bến Tre đồng khởi">
            <a:extLst>
              <a:ext uri="{FF2B5EF4-FFF2-40B4-BE49-F238E27FC236}">
                <a16:creationId xmlns:a16="http://schemas.microsoft.com/office/drawing/2014/main" id="{D706AD58-C548-40F0-96E6-FA0268E13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038">
            <a:off x="344100" y="4139325"/>
            <a:ext cx="3117120" cy="2273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ân tố quyết định thắng lợi phong trào Đồng khởi Bến Tre 1960 | VOV.VN">
            <a:extLst>
              <a:ext uri="{FF2B5EF4-FFF2-40B4-BE49-F238E27FC236}">
                <a16:creationId xmlns:a16="http://schemas.microsoft.com/office/drawing/2014/main" id="{D01C3E19-1103-486A-B826-A6728CBE2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465">
            <a:off x="3218139" y="4196255"/>
            <a:ext cx="3114647" cy="2076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60 năm Phong trào Đồng Khởi: Huyền thoại Đội quân tóc dài Bến Tre | Xã hội  | Vietnam+ (VietnamPlus)">
            <a:extLst>
              <a:ext uri="{FF2B5EF4-FFF2-40B4-BE49-F238E27FC236}">
                <a16:creationId xmlns:a16="http://schemas.microsoft.com/office/drawing/2014/main" id="{92190FAC-BB24-4ABA-AE1F-C7DC7FAE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709">
            <a:off x="6116976" y="4059202"/>
            <a:ext cx="2933084" cy="2026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ỷ niệm 54 năm Đồng khởi Bến Tre (17/1/1960- 17/1/2014)">
            <a:extLst>
              <a:ext uri="{FF2B5EF4-FFF2-40B4-BE49-F238E27FC236}">
                <a16:creationId xmlns:a16="http://schemas.microsoft.com/office/drawing/2014/main" id="{B7DF3D48-5D17-484D-9566-1F944921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415">
            <a:off x="9070402" y="4046870"/>
            <a:ext cx="2821676" cy="2198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690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8E5FA77-9B8C-404A-90F2-ED157E5D160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67354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exagon 143">
            <a:extLst>
              <a:ext uri="{FF2B5EF4-FFF2-40B4-BE49-F238E27FC236}">
                <a16:creationId xmlns:a16="http://schemas.microsoft.com/office/drawing/2014/main" id="{7A84CD56-316D-49CD-9628-A46143911ED6}"/>
              </a:ext>
            </a:extLst>
          </p:cNvPr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5" name="Hexagon 144">
            <a:extLst>
              <a:ext uri="{FF2B5EF4-FFF2-40B4-BE49-F238E27FC236}">
                <a16:creationId xmlns:a16="http://schemas.microsoft.com/office/drawing/2014/main" id="{3E163101-0085-41A0-82B2-9BD95F936F4A}"/>
              </a:ext>
            </a:extLst>
          </p:cNvPr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6" name="Hexagon 145">
            <a:extLst>
              <a:ext uri="{FF2B5EF4-FFF2-40B4-BE49-F238E27FC236}">
                <a16:creationId xmlns:a16="http://schemas.microsoft.com/office/drawing/2014/main" id="{BAEC53E1-19EF-4088-A69C-2443DF1453AD}"/>
              </a:ext>
            </a:extLst>
          </p:cNvPr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7" name="Hexagon 146">
            <a:extLst>
              <a:ext uri="{FF2B5EF4-FFF2-40B4-BE49-F238E27FC236}">
                <a16:creationId xmlns:a16="http://schemas.microsoft.com/office/drawing/2014/main" id="{312C3131-0746-429A-9D50-BE0D778A78F9}"/>
              </a:ext>
            </a:extLst>
          </p:cNvPr>
          <p:cNvSpPr/>
          <p:nvPr/>
        </p:nvSpPr>
        <p:spPr>
          <a:xfrm rot="5400000">
            <a:off x="4216053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8" name="Hexagon 147">
            <a:extLst>
              <a:ext uri="{FF2B5EF4-FFF2-40B4-BE49-F238E27FC236}">
                <a16:creationId xmlns:a16="http://schemas.microsoft.com/office/drawing/2014/main" id="{51E14BFF-0FE6-4658-9535-C903CA991F65}"/>
              </a:ext>
            </a:extLst>
          </p:cNvPr>
          <p:cNvSpPr/>
          <p:nvPr/>
        </p:nvSpPr>
        <p:spPr>
          <a:xfrm rot="5400000">
            <a:off x="3871885" y="37254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9" name="Hexagon 148">
            <a:extLst>
              <a:ext uri="{FF2B5EF4-FFF2-40B4-BE49-F238E27FC236}">
                <a16:creationId xmlns:a16="http://schemas.microsoft.com/office/drawing/2014/main" id="{6990D576-1515-45F4-8855-94393E57F5B0}"/>
              </a:ext>
            </a:extLst>
          </p:cNvPr>
          <p:cNvSpPr/>
          <p:nvPr/>
        </p:nvSpPr>
        <p:spPr>
          <a:xfrm rot="5400000">
            <a:off x="5105052" y="37213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0" name="Hexagon 149">
            <a:extLst>
              <a:ext uri="{FF2B5EF4-FFF2-40B4-BE49-F238E27FC236}">
                <a16:creationId xmlns:a16="http://schemas.microsoft.com/office/drawing/2014/main" id="{CBC2BD55-15BD-424F-971B-6DCF5C918B39}"/>
              </a:ext>
            </a:extLst>
          </p:cNvPr>
          <p:cNvSpPr/>
          <p:nvPr/>
        </p:nvSpPr>
        <p:spPr>
          <a:xfrm rot="5400000">
            <a:off x="6338220" y="37323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9FC72DE-0865-4AFF-B266-A952AAAD6933}"/>
              </a:ext>
            </a:extLst>
          </p:cNvPr>
          <p:cNvSpPr/>
          <p:nvPr/>
        </p:nvSpPr>
        <p:spPr>
          <a:xfrm>
            <a:off x="891978" y="1996188"/>
            <a:ext cx="7649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K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783B876-536B-4B63-93A4-99049AEB7352}"/>
              </a:ext>
            </a:extLst>
          </p:cNvPr>
          <p:cNvSpPr/>
          <p:nvPr/>
        </p:nvSpPr>
        <p:spPr>
          <a:xfrm>
            <a:off x="2072358" y="2008008"/>
            <a:ext cx="814646" cy="1107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H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34F594A-2D35-44FC-AA50-610E21B7B33A}"/>
              </a:ext>
            </a:extLst>
          </p:cNvPr>
          <p:cNvSpPr/>
          <p:nvPr/>
        </p:nvSpPr>
        <p:spPr>
          <a:xfrm>
            <a:off x="3339005" y="2033272"/>
            <a:ext cx="8242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Á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C8A0858-71E8-4039-9D83-8D5620C1F346}"/>
              </a:ext>
            </a:extLst>
          </p:cNvPr>
          <p:cNvSpPr/>
          <p:nvPr/>
        </p:nvSpPr>
        <p:spPr>
          <a:xfrm>
            <a:off x="4487233" y="1988742"/>
            <a:ext cx="9044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M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E593B58-E10C-4077-994B-3BEF32730495}"/>
              </a:ext>
            </a:extLst>
          </p:cNvPr>
          <p:cNvSpPr/>
          <p:nvPr/>
        </p:nvSpPr>
        <p:spPr>
          <a:xfrm>
            <a:off x="4219114" y="3838445"/>
            <a:ext cx="7649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P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E18B228-D9D3-4A93-9091-1C0BF5C178E2}"/>
              </a:ext>
            </a:extLst>
          </p:cNvPr>
          <p:cNvSpPr/>
          <p:nvPr/>
        </p:nvSpPr>
        <p:spPr>
          <a:xfrm>
            <a:off x="5400179" y="3842443"/>
            <a:ext cx="8146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H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C73274A-8A7F-4FA4-AB23-9381BD2C66CA}"/>
              </a:ext>
            </a:extLst>
          </p:cNvPr>
          <p:cNvSpPr/>
          <p:nvPr/>
        </p:nvSpPr>
        <p:spPr>
          <a:xfrm>
            <a:off x="6654817" y="3880954"/>
            <a:ext cx="8242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oko" panose="02040603050506020204" pitchFamily="18" charset="0"/>
              </a:rPr>
              <a:t>Á</a:t>
            </a:r>
            <a:endParaRPr lang="en-US" sz="6600" b="0" cap="none" spc="0">
              <a:ln w="3810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21AF6A-3461-4F74-924D-876DE452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19" l="2813" r="90000">
                        <a14:foregroundMark x1="44844" y1="24844" x2="55000" y2="41875"/>
                        <a14:foregroundMark x1="59219" y1="22344" x2="66563" y2="39063"/>
                        <a14:foregroundMark x1="65938" y1="23906" x2="60781" y2="40625"/>
                        <a14:foregroundMark x1="48281" y1="23906" x2="40938" y2="41406"/>
                        <a14:backgroundMark x1="53125" y1="89688" x2="54688" y2="94219"/>
                        <a14:backgroundMark x1="32969" y1="91719" x2="19531" y2="91719"/>
                        <a14:backgroundMark x1="21719" y1="90938" x2="26563" y2="93750"/>
                        <a14:backgroundMark x1="22656" y1="90781" x2="27344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64" y="3091890"/>
            <a:ext cx="3819517" cy="38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799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2" grpId="0"/>
      <p:bldP spid="153" grpId="0"/>
      <p:bldP spid="154" grpId="0"/>
      <p:bldP spid="155" grpId="0"/>
      <p:bldP spid="156" grpId="0"/>
      <p:bldP spid="157" grpId="0"/>
      <p:bldP spid="1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358546" y="289003"/>
            <a:ext cx="6461979" cy="1715719"/>
            <a:chOff x="2308785" y="591024"/>
            <a:chExt cx="6461979" cy="20066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308785" y="879906"/>
              <a:ext cx="6207369" cy="129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urora" panose="02040603050506020204" pitchFamily="18" charset="0"/>
                  <a:cs typeface="Times New Roman" panose="02020603050405020304" pitchFamily="18" charset="0"/>
                </a:rPr>
                <a:t>NỘI DUNG</a:t>
              </a:r>
              <a:endPara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urora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546104" y="1202067"/>
            <a:ext cx="250189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546101" y="1184480"/>
            <a:ext cx="0" cy="161714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46101" y="2732908"/>
            <a:ext cx="0" cy="161714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 flipV="1">
            <a:off x="546105" y="2717276"/>
            <a:ext cx="837467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 flipV="1">
            <a:off x="527201" y="4347621"/>
            <a:ext cx="837467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333221" y="2432098"/>
            <a:ext cx="648432" cy="685082"/>
            <a:chOff x="2868490" y="2990983"/>
            <a:chExt cx="648432" cy="624855"/>
          </a:xfrm>
        </p:grpSpPr>
        <p:sp>
          <p:nvSpPr>
            <p:cNvPr id="17" name="Oval 16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51989" y="2171997"/>
            <a:ext cx="7147797" cy="1274628"/>
            <a:chOff x="3563814" y="2836018"/>
            <a:chExt cx="5427786" cy="1031631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3563814" y="2836018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NGUYÊN NHÂN BÙNG NỔ </a:t>
              </a:r>
            </a:p>
            <a:p>
              <a:pPr algn="ctr"/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PHONG TRÀO “ ĐỒNG KHỞI”.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B0C260-A3BD-4A75-ACA2-FD32F17F45D2}"/>
              </a:ext>
            </a:extLst>
          </p:cNvPr>
          <p:cNvCxnSpPr>
            <a:cxnSpLocks/>
          </p:cNvCxnSpPr>
          <p:nvPr/>
        </p:nvCxnSpPr>
        <p:spPr>
          <a:xfrm>
            <a:off x="546101" y="4363252"/>
            <a:ext cx="0" cy="161714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804344C-E55C-48D3-A2F4-5C5366601D5D}"/>
              </a:ext>
            </a:extLst>
          </p:cNvPr>
          <p:cNvCxnSpPr>
            <a:cxnSpLocks/>
          </p:cNvCxnSpPr>
          <p:nvPr/>
        </p:nvCxnSpPr>
        <p:spPr>
          <a:xfrm flipH="1" flipV="1">
            <a:off x="527201" y="5961207"/>
            <a:ext cx="837467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031999" y="3806118"/>
            <a:ext cx="7147795" cy="1285492"/>
            <a:chOff x="3563815" y="4769841"/>
            <a:chExt cx="5427785" cy="1040423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DIỄN BIẾN VÀ Ý NGHĨA </a:t>
              </a:r>
            </a:p>
            <a:p>
              <a:pPr algn="ctr"/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CỦA PHONG TRÀO. </a:t>
              </a:r>
              <a:endParaRPr lang="en-US" sz="3200" dirty="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13227" y="3994416"/>
            <a:ext cx="648432" cy="685082"/>
            <a:chOff x="2868490" y="2990983"/>
            <a:chExt cx="648432" cy="624855"/>
          </a:xfrm>
        </p:grpSpPr>
        <p:sp>
          <p:nvSpPr>
            <p:cNvPr id="20" name="Oval 1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CCB39D-3E33-4622-9652-0A4522A2BBCA}"/>
              </a:ext>
            </a:extLst>
          </p:cNvPr>
          <p:cNvGrpSpPr/>
          <p:nvPr/>
        </p:nvGrpSpPr>
        <p:grpSpPr>
          <a:xfrm>
            <a:off x="2032001" y="5308600"/>
            <a:ext cx="7147795" cy="1285492"/>
            <a:chOff x="3563815" y="4769841"/>
            <a:chExt cx="5427785" cy="104042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A245B82-5575-45B6-A474-507C8C164A38}"/>
                </a:ext>
              </a:extLst>
            </p:cNvPr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BA48779-D758-4075-9F9C-ADA5D4FB6401}"/>
                </a:ext>
              </a:extLst>
            </p:cNvPr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Ý NGHĨA CỦA</a:t>
              </a:r>
            </a:p>
            <a:p>
              <a:pPr algn="ctr"/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PHONG TRÀO “ĐỒNG KHỞI”</a:t>
              </a:r>
              <a:endParaRPr lang="en-US" sz="320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13C698-29D3-4F25-9D72-35EFCD87FE9C}"/>
              </a:ext>
            </a:extLst>
          </p:cNvPr>
          <p:cNvGrpSpPr/>
          <p:nvPr/>
        </p:nvGrpSpPr>
        <p:grpSpPr>
          <a:xfrm>
            <a:off x="1333221" y="5625192"/>
            <a:ext cx="648432" cy="685082"/>
            <a:chOff x="2868490" y="2990983"/>
            <a:chExt cx="648432" cy="62485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C1D4B03-AFF7-4014-985B-62E2FB19D47B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6112147-6CE8-4E85-8C6B-3131EAC4AFFE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en-US" sz="4000" dirty="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453F853-DBAE-465B-BB5A-212263C05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16" b="91489" l="0" r="100000">
                        <a14:foregroundMark x1="18779" y1="33131" x2="33803" y2="47112"/>
                        <a14:foregroundMark x1="35055" y1="29331" x2="48826" y2="53040"/>
                        <a14:foregroundMark x1="46009" y1="34802" x2="36307" y2="54255"/>
                        <a14:foregroundMark x1="19718" y1="35562" x2="16275" y2="50760"/>
                        <a14:foregroundMark x1="46479" y1="27052" x2="40532" y2="4665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031">
            <a:off x="9118780" y="3604997"/>
            <a:ext cx="3166953" cy="32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68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1141</Words>
  <Application>Microsoft Office PowerPoint</Application>
  <PresentationFormat>Widescreen</PresentationFormat>
  <Paragraphs>139</Paragraphs>
  <Slides>40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.VnTime</vt:lpstr>
      <vt:lpstr>.VnTimeH</vt:lpstr>
      <vt:lpstr>Arial</vt:lpstr>
      <vt:lpstr>Calibri</vt:lpstr>
      <vt:lpstr>Calibri Light</vt:lpstr>
      <vt:lpstr>iCiel Pequena</vt:lpstr>
      <vt:lpstr>iCiel Soup of Justice</vt:lpstr>
      <vt:lpstr>Times New Roman</vt:lpstr>
      <vt:lpstr>UTM Alberta Heavy</vt:lpstr>
      <vt:lpstr>UTM Aurora</vt:lpstr>
      <vt:lpstr>UTM Cookies</vt:lpstr>
      <vt:lpstr>UTM Flamenco</vt:lpstr>
      <vt:lpstr>UTM Loko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2022-02-09T16:10:54Z</dcterms:created>
  <dcterms:modified xsi:type="dcterms:W3CDTF">2022-02-09T17:30:18Z</dcterms:modified>
</cp:coreProperties>
</file>