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4"/>
  </p:notesMasterIdLst>
  <p:sldIdLst>
    <p:sldId id="266" r:id="rId3"/>
    <p:sldId id="2640" r:id="rId4"/>
    <p:sldId id="2641" r:id="rId5"/>
    <p:sldId id="274" r:id="rId6"/>
    <p:sldId id="272" r:id="rId7"/>
    <p:sldId id="283" r:id="rId8"/>
    <p:sldId id="2633" r:id="rId9"/>
    <p:sldId id="281" r:id="rId10"/>
    <p:sldId id="285" r:id="rId11"/>
    <p:sldId id="2634" r:id="rId12"/>
    <p:sldId id="275" r:id="rId13"/>
    <p:sldId id="269" r:id="rId14"/>
    <p:sldId id="2635" r:id="rId15"/>
    <p:sldId id="295" r:id="rId16"/>
    <p:sldId id="296" r:id="rId17"/>
    <p:sldId id="277" r:id="rId18"/>
    <p:sldId id="271" r:id="rId19"/>
    <p:sldId id="448" r:id="rId20"/>
    <p:sldId id="2638" r:id="rId21"/>
    <p:sldId id="315" r:id="rId22"/>
    <p:sldId id="31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96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59C2F9-0402-4883-BCE6-1B6EE7142A91}" type="datetimeFigureOut">
              <a:rPr lang="en-US" smtClean="0"/>
              <a:t>3/23/2023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708AB4-0170-4430-AB5F-07E7C5CA06ED}" type="slidenum">
              <a:rPr lang="en-US" smtClean="0"/>
              <a:t>‹#›</a:t>
            </a:fld>
            <a:endParaRPr lang="en-US"/>
          </a:p>
        </p:txBody>
      </p:sp>
    </p:spTree>
    <p:extLst>
      <p:ext uri="{BB962C8B-B14F-4D97-AF65-F5344CB8AC3E}">
        <p14:creationId xmlns:p14="http://schemas.microsoft.com/office/powerpoint/2010/main" val="2596610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0817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3/23/2023</a:t>
            </a:fld>
            <a:endParaRPr lang="en-US"/>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2749871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3/23/2023</a:t>
            </a:fld>
            <a:endParaRPr lang="en-US"/>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2986495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3/23/2023</a:t>
            </a:fld>
            <a:endParaRPr lang="en-US"/>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616020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7405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70651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70599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09661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17358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02466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71529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29872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3/23/2023</a:t>
            </a:fld>
            <a:endParaRPr lang="en-US"/>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238725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5328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20466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80948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3/23/2023</a:t>
            </a:fld>
            <a:endParaRPr lang="en-US"/>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2701802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3/23/2023</a:t>
            </a:fld>
            <a:endParaRPr lang="en-US"/>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3660570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3/23/2023</a:t>
            </a:fld>
            <a:endParaRPr lang="en-US"/>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2315214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3/23/2023</a:t>
            </a:fld>
            <a:endParaRPr lang="en-US"/>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1294331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3/23/2023</a:t>
            </a:fld>
            <a:endParaRPr lang="en-US"/>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1475383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3/23/2023</a:t>
            </a:fld>
            <a:endParaRPr lang="en-US"/>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1327109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3/23/2023</a:t>
            </a:fld>
            <a:endParaRPr lang="en-US"/>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4072335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94A71299-C64B-4B60-98B8-8D91F7D69E7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81151" y="571499"/>
            <a:ext cx="1152525" cy="1152525"/>
          </a:xfrm>
          <a:prstGeom prst="rect">
            <a:avLst/>
          </a:prstGeom>
        </p:spPr>
      </p:pic>
    </p:spTree>
    <p:extLst>
      <p:ext uri="{BB962C8B-B14F-4D97-AF65-F5344CB8AC3E}">
        <p14:creationId xmlns:p14="http://schemas.microsoft.com/office/powerpoint/2010/main" val="19015264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15" name="Picture 14" descr="A picture containing shape&#10;&#10;Description automatically generated">
            <a:extLst>
              <a:ext uri="{FF2B5EF4-FFF2-40B4-BE49-F238E27FC236}">
                <a16:creationId xmlns:a16="http://schemas.microsoft.com/office/drawing/2014/main" id="{96ED1FBC-5C06-4E8B-A0F7-2A6A9929982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3090" y="281940"/>
            <a:ext cx="1424940" cy="1424940"/>
          </a:xfrm>
          <a:prstGeom prst="rect">
            <a:avLst/>
          </a:prstGeom>
        </p:spPr>
      </p:pic>
    </p:spTree>
    <p:extLst>
      <p:ext uri="{BB962C8B-B14F-4D97-AF65-F5344CB8AC3E}">
        <p14:creationId xmlns:p14="http://schemas.microsoft.com/office/powerpoint/2010/main" val="303375066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8.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9.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audio" Target="../media/audio4.wav"/><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1.gif"/><Relationship Id="rId4" Type="http://schemas.openxmlformats.org/officeDocument/2006/relationships/audio" Target="../media/audio4.wav"/><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2.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audio" Target="../media/audio4.wav"/><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6.wav"/><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1CA14B3C-87C3-2122-95F1-9B89E7B57F4B}"/>
              </a:ext>
            </a:extLst>
          </p:cNvPr>
          <p:cNvGrpSpPr/>
          <p:nvPr/>
        </p:nvGrpSpPr>
        <p:grpSpPr>
          <a:xfrm>
            <a:off x="1925265" y="495000"/>
            <a:ext cx="8028359" cy="5868000"/>
            <a:chOff x="4227089" y="495000"/>
            <a:chExt cx="6930768" cy="5868000"/>
          </a:xfrm>
        </p:grpSpPr>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3"/>
            <a:srcRect l="6254" t="15789" r="5161" b="9210"/>
            <a:stretch/>
          </p:blipFill>
          <p:spPr>
            <a:xfrm>
              <a:off x="4227089" y="495000"/>
              <a:ext cx="6930768" cy="5868000"/>
            </a:xfrm>
            <a:prstGeom prst="rect">
              <a:avLst/>
            </a:prstGeom>
          </p:spPr>
        </p:pic>
        <p:sp>
          <p:nvSpPr>
            <p:cNvPr id="44" name="TextBox 43">
              <a:extLst>
                <a:ext uri="{FF2B5EF4-FFF2-40B4-BE49-F238E27FC236}">
                  <a16:creationId xmlns:a16="http://schemas.microsoft.com/office/drawing/2014/main" id="{97568BE0-D9F0-DB91-B015-21D685AE745B}"/>
                </a:ext>
              </a:extLst>
            </p:cNvPr>
            <p:cNvSpPr txBox="1"/>
            <p:nvPr/>
          </p:nvSpPr>
          <p:spPr>
            <a:xfrm>
              <a:off x="8069565" y="4929766"/>
              <a:ext cx="2224899"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3175">
                    <a:no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152400">
                      <a:prstClr val="white"/>
                    </a:glow>
                    <a:innerShdw>
                      <a:prstClr val="black"/>
                    </a:innerShdw>
                  </a:effectLst>
                  <a:uLnTx/>
                  <a:uFillTx/>
                  <a:latin typeface="Cambria" panose="02040503050406030204" pitchFamily="18" charset="0"/>
                  <a:ea typeface="Cambria" panose="02040503050406030204" pitchFamily="18" charset="0"/>
                </a:rPr>
                <a:t>TẬP VIẾT</a:t>
              </a:r>
            </a:p>
          </p:txBody>
        </p:sp>
      </p:grpSp>
      <p:sp>
        <p:nvSpPr>
          <p:cNvPr id="39" name="TextBox 38">
            <a:extLst>
              <a:ext uri="{FF2B5EF4-FFF2-40B4-BE49-F238E27FC236}">
                <a16:creationId xmlns:a16="http://schemas.microsoft.com/office/drawing/2014/main" id="{218EB350-4AE7-8B30-1E4C-B8594D72EE01}"/>
              </a:ext>
            </a:extLst>
          </p:cNvPr>
          <p:cNvSpPr txBox="1"/>
          <p:nvPr/>
        </p:nvSpPr>
        <p:spPr>
          <a:xfrm>
            <a:off x="3793346" y="1168883"/>
            <a:ext cx="459292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CC"/>
                </a:solidFill>
                <a:effectLst/>
                <a:uLnTx/>
                <a:uFillTx/>
                <a:latin typeface="+mj-lt"/>
                <a:ea typeface="+mn-ea"/>
                <a:cs typeface="+mn-cs"/>
              </a:rPr>
              <a:t>Thứ</a:t>
            </a:r>
            <a:r>
              <a:rPr kumimoji="0" lang="en-US" sz="3200" b="1" i="0" u="none" strike="noStrike" kern="1200" cap="none" spc="0" normalizeH="0" baseline="0" noProof="0" dirty="0">
                <a:ln>
                  <a:noFill/>
                </a:ln>
                <a:solidFill>
                  <a:srgbClr val="0066CC"/>
                </a:solidFill>
                <a:effectLst/>
                <a:uLnTx/>
                <a:uFillTx/>
                <a:latin typeface="+mj-lt"/>
                <a:ea typeface="+mn-ea"/>
                <a:cs typeface="+mn-cs"/>
              </a:rPr>
              <a:t>… </a:t>
            </a:r>
            <a:r>
              <a:rPr kumimoji="0" lang="en-US" sz="3200" b="1" i="0" u="none" strike="noStrike" kern="1200" cap="none" spc="0" normalizeH="0" baseline="0" noProof="0" dirty="0" err="1">
                <a:ln>
                  <a:noFill/>
                </a:ln>
                <a:solidFill>
                  <a:srgbClr val="0066CC"/>
                </a:solidFill>
                <a:effectLst/>
                <a:uLnTx/>
                <a:uFillTx/>
                <a:latin typeface="+mj-lt"/>
                <a:ea typeface="+mn-ea"/>
                <a:cs typeface="+mn-cs"/>
              </a:rPr>
              <a:t>ngày</a:t>
            </a:r>
            <a:r>
              <a:rPr kumimoji="0" lang="en-US" sz="3200" b="1" i="0" u="none" strike="noStrike" kern="1200" cap="none" spc="0" normalizeH="0" baseline="0" noProof="0" dirty="0">
                <a:ln>
                  <a:noFill/>
                </a:ln>
                <a:solidFill>
                  <a:srgbClr val="0066CC"/>
                </a:solidFill>
                <a:effectLst/>
                <a:uLnTx/>
                <a:uFillTx/>
                <a:latin typeface="+mj-lt"/>
                <a:ea typeface="+mn-ea"/>
                <a:cs typeface="+mn-cs"/>
              </a:rPr>
              <a:t>… </a:t>
            </a:r>
            <a:r>
              <a:rPr kumimoji="0" lang="en-US" sz="3200" b="1" i="0" u="none" strike="noStrike" kern="1200" cap="none" spc="0" normalizeH="0" baseline="0" noProof="0" dirty="0" err="1">
                <a:ln>
                  <a:noFill/>
                </a:ln>
                <a:solidFill>
                  <a:srgbClr val="0066CC"/>
                </a:solidFill>
                <a:effectLst/>
                <a:uLnTx/>
                <a:uFillTx/>
                <a:latin typeface="+mj-lt"/>
                <a:ea typeface="+mn-ea"/>
                <a:cs typeface="+mn-cs"/>
              </a:rPr>
              <a:t>tháng</a:t>
            </a:r>
            <a:r>
              <a:rPr kumimoji="0" lang="en-US" sz="3200" b="1" i="0" u="none" strike="noStrike" kern="1200" cap="none" spc="0" normalizeH="0" baseline="0" noProof="0" dirty="0">
                <a:ln>
                  <a:noFill/>
                </a:ln>
                <a:solidFill>
                  <a:srgbClr val="0066CC"/>
                </a:solidFill>
                <a:effectLst/>
                <a:uLnTx/>
                <a:uFillTx/>
                <a:latin typeface="+mj-lt"/>
                <a:ea typeface="+mn-ea"/>
                <a:cs typeface="+mn-cs"/>
              </a:rPr>
              <a:t>… </a:t>
            </a:r>
            <a:r>
              <a:rPr kumimoji="0" lang="en-US" sz="3200" b="1" i="0" u="none" strike="noStrike" kern="1200" cap="none" spc="0" normalizeH="0" baseline="0" noProof="0" dirty="0" err="1">
                <a:ln>
                  <a:noFill/>
                </a:ln>
                <a:solidFill>
                  <a:srgbClr val="0066CC"/>
                </a:solidFill>
                <a:effectLst/>
                <a:uLnTx/>
                <a:uFillTx/>
                <a:latin typeface="+mj-lt"/>
                <a:ea typeface="+mn-ea"/>
                <a:cs typeface="+mn-cs"/>
              </a:rPr>
              <a:t>năm</a:t>
            </a:r>
            <a:r>
              <a:rPr kumimoji="0" lang="en-US" sz="3200" b="1" i="0" u="none" strike="noStrike" kern="1200" cap="none" spc="0" normalizeH="0" baseline="0" noProof="0" dirty="0">
                <a:ln>
                  <a:noFill/>
                </a:ln>
                <a:solidFill>
                  <a:srgbClr val="0066CC"/>
                </a:solidFill>
                <a:effectLst/>
                <a:uLnTx/>
                <a:uFillTx/>
                <a:latin typeface="+mj-lt"/>
                <a:ea typeface="+mn-ea"/>
                <a:cs typeface="+mn-cs"/>
              </a:rPr>
              <a:t>…</a:t>
            </a:r>
          </a:p>
        </p:txBody>
      </p:sp>
      <p:sp>
        <p:nvSpPr>
          <p:cNvPr id="40" name="TextBox 39">
            <a:extLst>
              <a:ext uri="{FF2B5EF4-FFF2-40B4-BE49-F238E27FC236}">
                <a16:creationId xmlns:a16="http://schemas.microsoft.com/office/drawing/2014/main" id="{BCD2D8E3-61E8-9A42-8FC5-0F053D3A3F10}"/>
              </a:ext>
            </a:extLst>
          </p:cNvPr>
          <p:cNvSpPr txBox="1"/>
          <p:nvPr/>
        </p:nvSpPr>
        <p:spPr>
          <a:xfrm>
            <a:off x="2931964" y="3094016"/>
            <a:ext cx="615488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err="1">
                <a:ln>
                  <a:noFill/>
                </a:ln>
                <a:solidFill>
                  <a:srgbClr val="FF5252"/>
                </a:solidFill>
                <a:effectLst/>
                <a:uLnTx/>
                <a:uFillTx/>
                <a:latin typeface="UTM French Vanilla" panose="02040603050506020204" pitchFamily="18" charset="0"/>
                <a:ea typeface="+mn-ea"/>
                <a:cs typeface="Arial"/>
                <a:sym typeface="Arial"/>
              </a:rPr>
              <a:t>Ôn</a:t>
            </a:r>
            <a:r>
              <a:rPr kumimoji="0" lang="en-US" sz="5000" b="1" i="0" u="none" strike="noStrike" kern="0" cap="none" spc="0" normalizeH="0" baseline="0" noProof="0" dirty="0">
                <a:ln>
                  <a:noFill/>
                </a:ln>
                <a:solidFill>
                  <a:srgbClr val="FF5252"/>
                </a:solidFill>
                <a:effectLst/>
                <a:uLnTx/>
                <a:uFillTx/>
                <a:latin typeface="UTM French Vanilla" panose="02040603050506020204" pitchFamily="18" charset="0"/>
                <a:ea typeface="+mn-ea"/>
                <a:cs typeface="Arial"/>
                <a:sym typeface="Arial"/>
              </a:rPr>
              <a:t> </a:t>
            </a:r>
            <a:r>
              <a:rPr kumimoji="0" lang="en-US" sz="5000" b="1" i="0" u="none" strike="noStrike" kern="0" cap="none" spc="0" normalizeH="0" baseline="0" noProof="0" dirty="0" err="1">
                <a:ln>
                  <a:noFill/>
                </a:ln>
                <a:solidFill>
                  <a:srgbClr val="FF5252"/>
                </a:solidFill>
                <a:effectLst/>
                <a:uLnTx/>
                <a:uFillTx/>
                <a:latin typeface="UTM French Vanilla" panose="02040603050506020204" pitchFamily="18" charset="0"/>
                <a:ea typeface="+mn-ea"/>
                <a:cs typeface="Arial"/>
                <a:sym typeface="Arial"/>
              </a:rPr>
              <a:t>chữ</a:t>
            </a:r>
            <a:r>
              <a:rPr kumimoji="0" lang="en-US" sz="5000" b="1" i="0" u="none" strike="noStrike" kern="0" cap="none" spc="0" normalizeH="0" baseline="0" noProof="0" dirty="0">
                <a:ln>
                  <a:noFill/>
                </a:ln>
                <a:solidFill>
                  <a:srgbClr val="FF5252"/>
                </a:solidFill>
                <a:effectLst/>
                <a:uLnTx/>
                <a:uFillTx/>
                <a:latin typeface="UTM French Vanilla" panose="02040603050506020204" pitchFamily="18" charset="0"/>
                <a:ea typeface="+mn-ea"/>
                <a:cs typeface="Arial"/>
                <a:sym typeface="Arial"/>
              </a:rPr>
              <a:t> </a:t>
            </a:r>
            <a:r>
              <a:rPr kumimoji="0" lang="en-US" sz="5000" b="1" i="0" u="none" strike="noStrike" kern="0" cap="none" spc="0" normalizeH="0" baseline="0" noProof="0" dirty="0" err="1">
                <a:ln>
                  <a:noFill/>
                </a:ln>
                <a:solidFill>
                  <a:srgbClr val="FF5252"/>
                </a:solidFill>
                <a:effectLst/>
                <a:uLnTx/>
                <a:uFillTx/>
                <a:latin typeface="UTM French Vanilla" panose="02040603050506020204" pitchFamily="18" charset="0"/>
                <a:ea typeface="+mn-ea"/>
                <a:cs typeface="Arial"/>
                <a:sym typeface="Arial"/>
              </a:rPr>
              <a:t>viết</a:t>
            </a:r>
            <a:r>
              <a:rPr kumimoji="0" lang="en-US" sz="5000" b="1" i="0" u="none" strike="noStrike" kern="0" cap="none" spc="0" normalizeH="0" noProof="0" dirty="0">
                <a:ln>
                  <a:noFill/>
                </a:ln>
                <a:solidFill>
                  <a:srgbClr val="FF5252"/>
                </a:solidFill>
                <a:effectLst/>
                <a:uLnTx/>
                <a:uFillTx/>
                <a:latin typeface="UTM French Vanilla" panose="02040603050506020204" pitchFamily="18" charset="0"/>
                <a:ea typeface="+mn-ea"/>
                <a:cs typeface="Arial"/>
                <a:sym typeface="Arial"/>
              </a:rPr>
              <a:t> </a:t>
            </a:r>
            <a:r>
              <a:rPr kumimoji="0" lang="en-US" sz="5000" b="1" i="0" u="none" strike="noStrike" kern="0" cap="none" spc="0" normalizeH="0" baseline="0" noProof="0" dirty="0" err="1">
                <a:ln>
                  <a:noFill/>
                </a:ln>
                <a:solidFill>
                  <a:srgbClr val="FF5252"/>
                </a:solidFill>
                <a:effectLst/>
                <a:uLnTx/>
                <a:uFillTx/>
                <a:latin typeface="UTM French Vanilla" panose="02040603050506020204" pitchFamily="18" charset="0"/>
                <a:ea typeface="+mn-ea"/>
                <a:cs typeface="Arial"/>
                <a:sym typeface="Arial"/>
              </a:rPr>
              <a:t>hoa</a:t>
            </a:r>
            <a:r>
              <a:rPr kumimoji="0" lang="en-US" sz="5000" b="1" i="0" u="none" strike="noStrike" kern="0" cap="none" spc="0" normalizeH="0" baseline="0" noProof="0" dirty="0">
                <a:ln>
                  <a:noFill/>
                </a:ln>
                <a:solidFill>
                  <a:srgbClr val="FF5252"/>
                </a:solidFill>
                <a:effectLst/>
                <a:uLnTx/>
                <a:uFillTx/>
                <a:latin typeface="UTM French Vanilla" panose="02040603050506020204" pitchFamily="18" charset="0"/>
                <a:ea typeface="+mn-ea"/>
                <a:cs typeface="Arial"/>
                <a:sym typeface="Arial"/>
              </a:rPr>
              <a:t> </a:t>
            </a:r>
            <a:r>
              <a:rPr kumimoji="0" lang="en-US" sz="4000" b="1" i="0" u="none" strike="noStrike" kern="0" cap="none" spc="0" normalizeH="0" baseline="0" noProof="0" dirty="0">
                <a:ln>
                  <a:noFill/>
                </a:ln>
                <a:solidFill>
                  <a:srgbClr val="FF5252"/>
                </a:solidFill>
                <a:effectLst/>
                <a:uLnTx/>
                <a:uFillTx/>
                <a:latin typeface="HP001 5 hàng" panose="020B0603050302020204" pitchFamily="34" charset="0"/>
                <a:ea typeface="+mn-ea"/>
                <a:cs typeface="Arial"/>
                <a:sym typeface="Arial"/>
              </a:rPr>
              <a:t>V,</a:t>
            </a:r>
            <a:r>
              <a:rPr kumimoji="0" lang="en-US" sz="4000" b="1" i="0" u="none" strike="noStrike" kern="0" cap="none" spc="0" normalizeH="0" noProof="0" dirty="0">
                <a:ln>
                  <a:noFill/>
                </a:ln>
                <a:solidFill>
                  <a:srgbClr val="FF5252"/>
                </a:solidFill>
                <a:effectLst/>
                <a:uLnTx/>
                <a:uFillTx/>
                <a:latin typeface="HP001 5 hàng" panose="020B0603050302020204" pitchFamily="34" charset="0"/>
                <a:ea typeface="+mn-ea"/>
                <a:cs typeface="Arial"/>
                <a:sym typeface="Arial"/>
              </a:rPr>
              <a:t> X</a:t>
            </a:r>
            <a:endParaRPr kumimoji="0" lang="en-US" sz="5400" b="1" i="0" u="none" strike="noStrike" kern="0" cap="none" spc="0" normalizeH="0" baseline="0" noProof="0" dirty="0">
              <a:ln>
                <a:noFill/>
              </a:ln>
              <a:solidFill>
                <a:srgbClr val="FF5252"/>
              </a:solidFill>
              <a:effectLst/>
              <a:uLnTx/>
              <a:uFillTx/>
              <a:latin typeface="HP001 5 hàng" panose="020B0603050302020204" pitchFamily="34" charset="0"/>
              <a:ea typeface="+mn-ea"/>
              <a:cs typeface="Arial"/>
              <a:sym typeface="Arial"/>
            </a:endParaRPr>
          </a:p>
        </p:txBody>
      </p:sp>
      <p:grpSp>
        <p:nvGrpSpPr>
          <p:cNvPr id="41" name="Group 40">
            <a:extLst>
              <a:ext uri="{FF2B5EF4-FFF2-40B4-BE49-F238E27FC236}">
                <a16:creationId xmlns:a16="http://schemas.microsoft.com/office/drawing/2014/main" id="{96830524-6DB1-4FDF-33FC-A6B511F8ECF5}"/>
              </a:ext>
            </a:extLst>
          </p:cNvPr>
          <p:cNvGrpSpPr/>
          <p:nvPr/>
        </p:nvGrpSpPr>
        <p:grpSpPr>
          <a:xfrm>
            <a:off x="3249596" y="1786797"/>
            <a:ext cx="4282100" cy="809568"/>
            <a:chOff x="2963151" y="1796738"/>
            <a:chExt cx="4282100" cy="809568"/>
          </a:xfrm>
        </p:grpSpPr>
        <p:pic>
          <p:nvPicPr>
            <p:cNvPr id="42" name="Picture 41" descr="A picture containing text, electronics&#10;&#10;Description automatically generated">
              <a:extLst>
                <a:ext uri="{FF2B5EF4-FFF2-40B4-BE49-F238E27FC236}">
                  <a16:creationId xmlns:a16="http://schemas.microsoft.com/office/drawing/2014/main" id="{FF7E51D7-76C9-753B-EA81-F58CE3AEDA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3151" y="1796738"/>
              <a:ext cx="4282100" cy="809568"/>
            </a:xfrm>
            <a:prstGeom prst="rect">
              <a:avLst/>
            </a:prstGeom>
          </p:spPr>
        </p:pic>
        <p:sp>
          <p:nvSpPr>
            <p:cNvPr id="43" name="TextBox 42">
              <a:extLst>
                <a:ext uri="{FF2B5EF4-FFF2-40B4-BE49-F238E27FC236}">
                  <a16:creationId xmlns:a16="http://schemas.microsoft.com/office/drawing/2014/main" id="{61B32471-8766-5EDA-16E3-1AA8B53F39C9}"/>
                </a:ext>
              </a:extLst>
            </p:cNvPr>
            <p:cNvSpPr txBox="1"/>
            <p:nvPr/>
          </p:nvSpPr>
          <p:spPr>
            <a:xfrm>
              <a:off x="4095055" y="1996350"/>
              <a:ext cx="2419343"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3175">
                    <a:no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152400">
                      <a:prstClr val="white"/>
                    </a:glow>
                    <a:innerShdw>
                      <a:prstClr val="black"/>
                    </a:innerShdw>
                  </a:effectLst>
                  <a:uLnTx/>
                  <a:uFillTx/>
                  <a:latin typeface="Cambria" panose="02040503050406030204" pitchFamily="18" charset="0"/>
                  <a:ea typeface="Cambria" panose="02040503050406030204" pitchFamily="18" charset="0"/>
                </a:rPr>
                <a:t>TIẾNG VIỆT</a:t>
              </a:r>
            </a:p>
          </p:txBody>
        </p:sp>
      </p:grpSp>
    </p:spTree>
    <p:extLst>
      <p:ext uri="{BB962C8B-B14F-4D97-AF65-F5344CB8AC3E}">
        <p14:creationId xmlns:p14="http://schemas.microsoft.com/office/powerpoint/2010/main" val="2964389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25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39"/>
                                        </p:tgtEl>
                                        <p:attrNameLst>
                                          <p:attrName>ppt_y</p:attrName>
                                        </p:attrNameLst>
                                      </p:cBhvr>
                                      <p:tavLst>
                                        <p:tav tm="0">
                                          <p:val>
                                            <p:strVal val="#ppt_y"/>
                                          </p:val>
                                        </p:tav>
                                        <p:tav tm="100000">
                                          <p:val>
                                            <p:strVal val="#ppt_y"/>
                                          </p:val>
                                        </p:tav>
                                      </p:tavLst>
                                    </p:anim>
                                    <p:anim calcmode="lin" valueType="num">
                                      <p:cBhvr>
                                        <p:cTn id="15"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39"/>
                                        </p:tgtEl>
                                      </p:cBhvr>
                                    </p:animEffect>
                                  </p:childTnLst>
                                  <p:subTnLst>
                                    <p:audio>
                                      <p:cMediaNode>
                                        <p:cTn display="0" masterRel="sameClick">
                                          <p:stCondLst>
                                            <p:cond evt="begin" delay="0">
                                              <p:tn val="11"/>
                                            </p:cond>
                                          </p:stCondLst>
                                          <p:endCondLst>
                                            <p:cond evt="onStopAudio" delay="0">
                                              <p:tgtEl>
                                                <p:sldTgt/>
                                              </p:tgtEl>
                                            </p:cond>
                                          </p:endCondLst>
                                        </p:cTn>
                                        <p:tgtEl>
                                          <p:sndTgt r:embed="rId2" name="giai-điệu-thần-tiên.wav"/>
                                        </p:tgtEl>
                                      </p:cMediaNode>
                                    </p:audio>
                                  </p:subTnLst>
                                </p:cTn>
                              </p:par>
                            </p:childTnLst>
                          </p:cTn>
                        </p:par>
                        <p:par>
                          <p:cTn id="18" fill="hold">
                            <p:stCondLst>
                              <p:cond delay="2150"/>
                            </p:stCondLst>
                            <p:childTnLst>
                              <p:par>
                                <p:cTn id="19" presetID="12" presetClass="entr" presetSubtype="2" fill="hold" nodeType="after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750"/>
                                        <p:tgtEl>
                                          <p:spTgt spid="41"/>
                                        </p:tgtEl>
                                        <p:attrNameLst>
                                          <p:attrName>ppt_x</p:attrName>
                                        </p:attrNameLst>
                                      </p:cBhvr>
                                      <p:tavLst>
                                        <p:tav tm="0">
                                          <p:val>
                                            <p:strVal val="#ppt_x+#ppt_w*1.125000"/>
                                          </p:val>
                                        </p:tav>
                                        <p:tav tm="100000">
                                          <p:val>
                                            <p:strVal val="#ppt_x"/>
                                          </p:val>
                                        </p:tav>
                                      </p:tavLst>
                                    </p:anim>
                                    <p:animEffect transition="in" filter="wipe(left)">
                                      <p:cBhvr>
                                        <p:cTn id="22" dur="750"/>
                                        <p:tgtEl>
                                          <p:spTgt spid="41"/>
                                        </p:tgtEl>
                                      </p:cBhvr>
                                    </p:animEffect>
                                  </p:childTnLst>
                                </p:cTn>
                              </p:par>
                            </p:childTnLst>
                          </p:cTn>
                        </p:par>
                        <p:par>
                          <p:cTn id="23" fill="hold">
                            <p:stCondLst>
                              <p:cond delay="2900"/>
                            </p:stCondLst>
                            <p:childTnLst>
                              <p:par>
                                <p:cTn id="24" presetID="20" presetClass="entr" presetSubtype="0"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edge">
                                      <p:cBhvr>
                                        <p:cTn id="26"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 hoa">
            <a:hlinkClick r:id="" action="ppaction://media"/>
            <a:extLst>
              <a:ext uri="{FF2B5EF4-FFF2-40B4-BE49-F238E27FC236}">
                <a16:creationId xmlns:a16="http://schemas.microsoft.com/office/drawing/2014/main" id="{851B0501-B1E4-42A6-815E-81DC5C0BF82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44823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icon&#10;&#10;Description automatically generated">
            <a:extLst>
              <a:ext uri="{FF2B5EF4-FFF2-40B4-BE49-F238E27FC236}">
                <a16:creationId xmlns:a16="http://schemas.microsoft.com/office/drawing/2014/main" id="{BF8A5213-2BF0-3153-412E-B1DD02EFD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7811" y="209550"/>
            <a:ext cx="5940000" cy="5940000"/>
          </a:xfrm>
          <a:prstGeom prst="rect">
            <a:avLst/>
          </a:prstGeom>
        </p:spPr>
      </p:pic>
      <p:sp>
        <p:nvSpPr>
          <p:cNvPr id="16" name="TextBox 15">
            <a:extLst>
              <a:ext uri="{FF2B5EF4-FFF2-40B4-BE49-F238E27FC236}">
                <a16:creationId xmlns:a16="http://schemas.microsoft.com/office/drawing/2014/main" id="{5CAF9E64-0B42-40B3-A472-0E9041B47ED3}"/>
              </a:ext>
            </a:extLst>
          </p:cNvPr>
          <p:cNvSpPr txBox="1"/>
          <p:nvPr/>
        </p:nvSpPr>
        <p:spPr>
          <a:xfrm>
            <a:off x="3147237" y="1358638"/>
            <a:ext cx="5146430" cy="1998176"/>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rPr>
              <a:t>LUYỆN VIẾT TỪ ỨNG DỤNG</a:t>
            </a:r>
            <a:endParaRPr kumimoji="0" lang="en-US" sz="4800" b="1" i="0" u="none" strike="noStrike" kern="0" cap="none" spc="0" normalizeH="0" baseline="0" noProof="0" dirty="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endParaRPr>
          </a:p>
        </p:txBody>
      </p:sp>
    </p:spTree>
    <p:extLst>
      <p:ext uri="{BB962C8B-B14F-4D97-AF65-F5344CB8AC3E}">
        <p14:creationId xmlns:p14="http://schemas.microsoft.com/office/powerpoint/2010/main" val="1141976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heel(3)">
                                      <p:cBhvr>
                                        <p:cTn id="11" dur="750"/>
                                        <p:tgtEl>
                                          <p:spTgt spid="16"/>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5141851" cy="1044000"/>
            <a:chOff x="515999" y="0"/>
            <a:chExt cx="5141851"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613749" y="397669"/>
              <a:ext cx="4044101"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Từ</a:t>
              </a:r>
              <a:r>
                <a:rPr kumimoji="0" lang="en-US" sz="33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33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ứng</a:t>
              </a:r>
              <a:r>
                <a:rPr kumimoji="0" lang="en-US" sz="33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33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dụng</a:t>
              </a:r>
              <a:endParaRPr kumimoji="0" lang="en-US" sz="33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1" name="Group 30">
            <a:extLst>
              <a:ext uri="{FF2B5EF4-FFF2-40B4-BE49-F238E27FC236}">
                <a16:creationId xmlns:a16="http://schemas.microsoft.com/office/drawing/2014/main" id="{026769EA-1724-3D4C-8E36-78C926CD5EE1}"/>
              </a:ext>
            </a:extLst>
          </p:cNvPr>
          <p:cNvGrpSpPr/>
          <p:nvPr/>
        </p:nvGrpSpPr>
        <p:grpSpPr>
          <a:xfrm>
            <a:off x="0" y="-1900007"/>
            <a:ext cx="5070764" cy="1800000"/>
            <a:chOff x="1708727" y="2131472"/>
            <a:chExt cx="5070764" cy="1800000"/>
          </a:xfrm>
        </p:grpSpPr>
        <p:pic>
          <p:nvPicPr>
            <p:cNvPr id="32" name="Picture 31">
              <a:extLst>
                <a:ext uri="{FF2B5EF4-FFF2-40B4-BE49-F238E27FC236}">
                  <a16:creationId xmlns:a16="http://schemas.microsoft.com/office/drawing/2014/main" id="{F9AC92F6-CFD6-B564-4DB5-9FD44219812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saturation sat="300000"/>
                      </a14:imgEffect>
                    </a14:imgLayer>
                  </a14:imgProps>
                </a:ext>
              </a:extLst>
            </a:blip>
            <a:srcRect l="143" t="398" r="45318" b="59701"/>
            <a:stretch/>
          </p:blipFill>
          <p:spPr>
            <a:xfrm>
              <a:off x="1708727" y="2131472"/>
              <a:ext cx="5070764" cy="1800000"/>
            </a:xfrm>
            <a:prstGeom prst="rect">
              <a:avLst/>
            </a:prstGeom>
          </p:spPr>
        </p:pic>
        <p:sp>
          <p:nvSpPr>
            <p:cNvPr id="33" name="TextBox 32">
              <a:extLst>
                <a:ext uri="{FF2B5EF4-FFF2-40B4-BE49-F238E27FC236}">
                  <a16:creationId xmlns:a16="http://schemas.microsoft.com/office/drawing/2014/main" id="{341CF040-B94E-768E-3A6D-356D61243529}"/>
                </a:ext>
              </a:extLst>
            </p:cNvPr>
            <p:cNvSpPr txBox="1"/>
            <p:nvPr/>
          </p:nvSpPr>
          <p:spPr>
            <a:xfrm>
              <a:off x="2449002" y="2513279"/>
              <a:ext cx="34825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rPr>
                <a:t>Cần Giờ</a:t>
              </a:r>
            </a:p>
          </p:txBody>
        </p:sp>
      </p:grpSp>
      <p:pic>
        <p:nvPicPr>
          <p:cNvPr id="12" name="Picture 2" descr="Bảng Gỗ Học Sinh Hồng Hà 3447">
            <a:extLst>
              <a:ext uri="{FF2B5EF4-FFF2-40B4-BE49-F238E27FC236}">
                <a16:creationId xmlns:a16="http://schemas.microsoft.com/office/drawing/2014/main" id="{06F7B123-D3B6-4582-9863-CEC3D8AD9E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imgEffect>
                  </a14:imgLayer>
                </a14:imgProps>
              </a:ext>
              <a:ext uri="{28A0092B-C50C-407E-A947-70E740481C1C}">
                <a14:useLocalDpi xmlns:a14="http://schemas.microsoft.com/office/drawing/2010/main" val="0"/>
              </a:ext>
            </a:extLst>
          </a:blip>
          <a:srcRect t="16444" b="15124"/>
          <a:stretch/>
        </p:blipFill>
        <p:spPr bwMode="auto">
          <a:xfrm>
            <a:off x="3526828" y="1475116"/>
            <a:ext cx="4975360" cy="340478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456C463-13AA-442C-B819-5D65EBCC5AA2}"/>
              </a:ext>
            </a:extLst>
          </p:cNvPr>
          <p:cNvSpPr txBox="1"/>
          <p:nvPr/>
        </p:nvSpPr>
        <p:spPr>
          <a:xfrm>
            <a:off x="4495800" y="3190875"/>
            <a:ext cx="414337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Calibri" panose="020F0502020204030204" pitchFamily="34" charset="0"/>
              </a:rPr>
              <a:t>Vạn</a:t>
            </a:r>
            <a:r>
              <a:rPr kumimoji="0" lang="en-US" sz="5200" b="1" i="0" u="none" strike="noStrike" kern="1200" cap="none" spc="0" normalizeH="0" noProof="0" dirty="0">
                <a:ln>
                  <a:noFill/>
                </a:ln>
                <a:solidFill>
                  <a:srgbClr val="FFFF00"/>
                </a:solidFill>
                <a:effectLst/>
                <a:uLnTx/>
                <a:uFillTx/>
                <a:latin typeface="HP001 4 hàng" panose="020B0603050302020204" pitchFamily="34" charset="0"/>
                <a:ea typeface="+mn-ea"/>
                <a:cs typeface="Calibri" panose="020F0502020204030204" pitchFamily="34" charset="0"/>
              </a:rPr>
              <a:t> </a:t>
            </a:r>
            <a:r>
              <a:rPr kumimoji="0" lang="en-US" sz="5200" b="1" i="0" u="none" strike="noStrike" kern="1200" cap="none" spc="0" normalizeH="0" noProof="0" dirty="0" err="1">
                <a:ln>
                  <a:noFill/>
                </a:ln>
                <a:solidFill>
                  <a:srgbClr val="FFFF00"/>
                </a:solidFill>
                <a:effectLst/>
                <a:uLnTx/>
                <a:uFillTx/>
                <a:latin typeface="HP001 4 hàng" panose="020B0603050302020204" pitchFamily="34" charset="0"/>
                <a:ea typeface="+mn-ea"/>
                <a:cs typeface="Calibri" panose="020F0502020204030204" pitchFamily="34" charset="0"/>
              </a:rPr>
              <a:t>Xuân</a:t>
            </a:r>
            <a:endParaRPr kumimoji="0" lang="en-US" sz="52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Calibri" panose="020F0502020204030204" pitchFamily="34" charset="0"/>
            </a:endParaRPr>
          </a:p>
        </p:txBody>
      </p:sp>
    </p:spTree>
    <p:extLst>
      <p:ext uri="{BB962C8B-B14F-4D97-AF65-F5344CB8AC3E}">
        <p14:creationId xmlns:p14="http://schemas.microsoft.com/office/powerpoint/2010/main" val="1654799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barn(inVertical)">
                                      <p:cBhvr>
                                        <p:cTn id="1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8D40885-132A-432D-B1E9-16698AC313A7}"/>
              </a:ext>
            </a:extLst>
          </p:cNvPr>
          <p:cNvSpPr txBox="1"/>
          <p:nvPr/>
        </p:nvSpPr>
        <p:spPr>
          <a:xfrm>
            <a:off x="930699" y="2802770"/>
            <a:ext cx="10404051" cy="3045257"/>
          </a:xfrm>
          <a:prstGeom prst="rect">
            <a:avLst/>
          </a:prstGeom>
          <a:noFill/>
        </p:spPr>
        <p:txBody>
          <a:bodyPr wrap="square">
            <a:spAutoFit/>
          </a:bodyPr>
          <a:lstStyle/>
          <a:p>
            <a:pPr lvl="0" algn="just">
              <a:lnSpc>
                <a:spcPct val="150000"/>
              </a:lnSpc>
              <a:spcAft>
                <a:spcPts val="800"/>
              </a:spcAft>
              <a:defRPr/>
            </a:pPr>
            <a:r>
              <a:rPr lang="vi-VN" sz="3300" b="1" dirty="0">
                <a:solidFill>
                  <a:srgbClr val="000000"/>
                </a:solidFill>
                <a:latin typeface="+mj-lt"/>
                <a:ea typeface="Calibri" panose="020F0502020204030204" pitchFamily="34" charset="0"/>
                <a:cs typeface="Arial" panose="020B0604020202020204" pitchFamily="34" charset="0"/>
              </a:rPr>
              <a:t>Vạn Xuân là quốc hiệu của Việt Nam trong một thời kỳ độc lập ngắn ngủi dưới thời nhà Tiền Lý và Triệu Việt Vương, sau khi thoát khỏi chính quyền trung ương Trung Hoa. </a:t>
            </a:r>
            <a:endParaRPr kumimoji="0" lang="en-US" sz="3300" b="0" i="0" u="none" strike="noStrike" kern="1200" cap="none" spc="0" normalizeH="0" baseline="0" noProof="0" dirty="0">
              <a:ln>
                <a:noFill/>
              </a:ln>
              <a:solidFill>
                <a:srgbClr val="000000"/>
              </a:solidFill>
              <a:effectLst/>
              <a:uLnTx/>
              <a:uFillTx/>
              <a:latin typeface="+mj-lt"/>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2F08C33-5186-4315-AC25-C10DC105CAA9}"/>
              </a:ext>
            </a:extLst>
          </p:cNvPr>
          <p:cNvPicPr>
            <a:picLocks noChangeAspect="1"/>
          </p:cNvPicPr>
          <p:nvPr/>
        </p:nvPicPr>
        <p:blipFill>
          <a:blip r:embed="rId2"/>
          <a:stretch>
            <a:fillRect/>
          </a:stretch>
        </p:blipFill>
        <p:spPr>
          <a:xfrm>
            <a:off x="4181475" y="675991"/>
            <a:ext cx="3268820" cy="2180513"/>
          </a:xfrm>
          <a:prstGeom prst="rect">
            <a:avLst/>
          </a:prstGeom>
        </p:spPr>
      </p:pic>
    </p:spTree>
    <p:extLst>
      <p:ext uri="{BB962C8B-B14F-4D97-AF65-F5344CB8AC3E}">
        <p14:creationId xmlns:p14="http://schemas.microsoft.com/office/powerpoint/2010/main" val="1729343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4672587" cy="1044000"/>
            <a:chOff x="515999" y="0"/>
            <a:chExt cx="4672587"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4536000" cy="574473"/>
            </a:xfrm>
            <a:custGeom>
              <a:avLst/>
              <a:gdLst>
                <a:gd name="connsiteX0" fmla="*/ 0 w 4536000"/>
                <a:gd name="connsiteY0" fmla="*/ 82942 h 574473"/>
                <a:gd name="connsiteX1" fmla="*/ 82942 w 4536000"/>
                <a:gd name="connsiteY1" fmla="*/ 0 h 574473"/>
                <a:gd name="connsiteX2" fmla="*/ 4453058 w 4536000"/>
                <a:gd name="connsiteY2" fmla="*/ 0 h 574473"/>
                <a:gd name="connsiteX3" fmla="*/ 4536000 w 4536000"/>
                <a:gd name="connsiteY3" fmla="*/ 82942 h 574473"/>
                <a:gd name="connsiteX4" fmla="*/ 4536000 w 4536000"/>
                <a:gd name="connsiteY4" fmla="*/ 491531 h 574473"/>
                <a:gd name="connsiteX5" fmla="*/ 4453058 w 4536000"/>
                <a:gd name="connsiteY5" fmla="*/ 574473 h 574473"/>
                <a:gd name="connsiteX6" fmla="*/ 82942 w 4536000"/>
                <a:gd name="connsiteY6" fmla="*/ 574473 h 574473"/>
                <a:gd name="connsiteX7" fmla="*/ 0 w 4536000"/>
                <a:gd name="connsiteY7" fmla="*/ 491531 h 574473"/>
                <a:gd name="connsiteX8" fmla="*/ 0 w 453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00" h="574473" fill="none" extrusionOk="0">
                  <a:moveTo>
                    <a:pt x="0" y="82942"/>
                  </a:moveTo>
                  <a:cubicBezTo>
                    <a:pt x="-4220" y="31159"/>
                    <a:pt x="29000" y="2771"/>
                    <a:pt x="82942" y="0"/>
                  </a:cubicBezTo>
                  <a:cubicBezTo>
                    <a:pt x="1987034" y="-92351"/>
                    <a:pt x="3503569" y="104030"/>
                    <a:pt x="4453058" y="0"/>
                  </a:cubicBezTo>
                  <a:cubicBezTo>
                    <a:pt x="4497008" y="2172"/>
                    <a:pt x="4539811" y="29465"/>
                    <a:pt x="4536000" y="82942"/>
                  </a:cubicBezTo>
                  <a:cubicBezTo>
                    <a:pt x="4527915" y="244919"/>
                    <a:pt x="4522797" y="382450"/>
                    <a:pt x="4536000" y="491531"/>
                  </a:cubicBezTo>
                  <a:cubicBezTo>
                    <a:pt x="4535626" y="542904"/>
                    <a:pt x="4493905" y="567011"/>
                    <a:pt x="4453058" y="574473"/>
                  </a:cubicBezTo>
                  <a:cubicBezTo>
                    <a:pt x="2530174" y="437847"/>
                    <a:pt x="1715368" y="565650"/>
                    <a:pt x="82942" y="574473"/>
                  </a:cubicBezTo>
                  <a:cubicBezTo>
                    <a:pt x="37508" y="567174"/>
                    <a:pt x="2781" y="542620"/>
                    <a:pt x="0" y="491531"/>
                  </a:cubicBezTo>
                  <a:cubicBezTo>
                    <a:pt x="24640" y="405180"/>
                    <a:pt x="-27775" y="183803"/>
                    <a:pt x="0" y="82942"/>
                  </a:cubicBezTo>
                  <a:close/>
                </a:path>
                <a:path w="4536000" h="574473" stroke="0" extrusionOk="0">
                  <a:moveTo>
                    <a:pt x="0" y="82942"/>
                  </a:moveTo>
                  <a:cubicBezTo>
                    <a:pt x="148" y="37911"/>
                    <a:pt x="32618" y="-6924"/>
                    <a:pt x="82942" y="0"/>
                  </a:cubicBezTo>
                  <a:cubicBezTo>
                    <a:pt x="2029137" y="-168373"/>
                    <a:pt x="2705538" y="-141978"/>
                    <a:pt x="4453058" y="0"/>
                  </a:cubicBezTo>
                  <a:cubicBezTo>
                    <a:pt x="4497402" y="1693"/>
                    <a:pt x="4538644" y="35760"/>
                    <a:pt x="4536000" y="82942"/>
                  </a:cubicBezTo>
                  <a:cubicBezTo>
                    <a:pt x="4522215" y="283589"/>
                    <a:pt x="4499465" y="429706"/>
                    <a:pt x="4536000" y="491531"/>
                  </a:cubicBezTo>
                  <a:cubicBezTo>
                    <a:pt x="4532089" y="543285"/>
                    <a:pt x="4503490" y="577198"/>
                    <a:pt x="4453058" y="574473"/>
                  </a:cubicBezTo>
                  <a:cubicBezTo>
                    <a:pt x="3187862" y="662374"/>
                    <a:pt x="1567289"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918549" y="397669"/>
              <a:ext cx="30493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Viết từ ứng dụng</a:t>
              </a:r>
              <a:endPar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19" name="Group 18">
            <a:extLst>
              <a:ext uri="{FF2B5EF4-FFF2-40B4-BE49-F238E27FC236}">
                <a16:creationId xmlns:a16="http://schemas.microsoft.com/office/drawing/2014/main" id="{1ABE7B79-8BFE-0EC0-D35D-FBC088A742BC}"/>
              </a:ext>
            </a:extLst>
          </p:cNvPr>
          <p:cNvGrpSpPr/>
          <p:nvPr/>
        </p:nvGrpSpPr>
        <p:grpSpPr>
          <a:xfrm>
            <a:off x="7033067" y="-135000"/>
            <a:ext cx="3420000" cy="3420000"/>
            <a:chOff x="7809698" y="585143"/>
            <a:chExt cx="3420000" cy="3420000"/>
          </a:xfrm>
        </p:grpSpPr>
        <p:pic>
          <p:nvPicPr>
            <p:cNvPr id="20" name="Picture 19">
              <a:extLst>
                <a:ext uri="{FF2B5EF4-FFF2-40B4-BE49-F238E27FC236}">
                  <a16:creationId xmlns:a16="http://schemas.microsoft.com/office/drawing/2014/main" id="{976574D7-364B-49A1-5FF8-7DFFD7EDC81E}"/>
                </a:ext>
              </a:extLst>
            </p:cNvPr>
            <p:cNvPicPr>
              <a:picLocks noChangeAspect="1"/>
            </p:cNvPicPr>
            <p:nvPr/>
          </p:nvPicPr>
          <p:blipFill>
            <a:blip r:embed="rId4"/>
            <a:stretch>
              <a:fillRect/>
            </a:stretch>
          </p:blipFill>
          <p:spPr>
            <a:xfrm>
              <a:off x="7809698" y="585143"/>
              <a:ext cx="3420000" cy="3420000"/>
            </a:xfrm>
            <a:prstGeom prst="rect">
              <a:avLst/>
            </a:prstGeom>
          </p:spPr>
        </p:pic>
        <p:sp>
          <p:nvSpPr>
            <p:cNvPr id="21" name="TextBox 20">
              <a:extLst>
                <a:ext uri="{FF2B5EF4-FFF2-40B4-BE49-F238E27FC236}">
                  <a16:creationId xmlns:a16="http://schemas.microsoft.com/office/drawing/2014/main" id="{80EDF332-6D75-F079-99C6-658152000415}"/>
                </a:ext>
              </a:extLst>
            </p:cNvPr>
            <p:cNvSpPr txBox="1"/>
            <p:nvPr/>
          </p:nvSpPr>
          <p:spPr>
            <a:xfrm>
              <a:off x="8488944" y="1806624"/>
              <a:ext cx="20615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2525"/>
                  </a:solidFill>
                  <a:effectLst/>
                  <a:uLnTx/>
                  <a:uFillTx/>
                  <a:latin typeface="Calibri" panose="020F0502020204030204"/>
                  <a:ea typeface="+mn-ea"/>
                  <a:cs typeface="+mn-cs"/>
                </a:rPr>
                <a:t>Viết vào vở tập viết</a:t>
              </a:r>
            </a:p>
          </p:txBody>
        </p:sp>
      </p:grpSp>
      <p:grpSp>
        <p:nvGrpSpPr>
          <p:cNvPr id="25" name="Group 24">
            <a:extLst>
              <a:ext uri="{FF2B5EF4-FFF2-40B4-BE49-F238E27FC236}">
                <a16:creationId xmlns:a16="http://schemas.microsoft.com/office/drawing/2014/main" id="{9CE02B37-C5F3-F791-F4C1-6EBBE46DE40B}"/>
              </a:ext>
            </a:extLst>
          </p:cNvPr>
          <p:cNvGrpSpPr/>
          <p:nvPr/>
        </p:nvGrpSpPr>
        <p:grpSpPr>
          <a:xfrm>
            <a:off x="1966394" y="3400331"/>
            <a:ext cx="2953684" cy="3060000"/>
            <a:chOff x="-1" y="3798000"/>
            <a:chExt cx="2953684" cy="3060000"/>
          </a:xfrm>
        </p:grpSpPr>
        <p:pic>
          <p:nvPicPr>
            <p:cNvPr id="26" name="Picture 25" descr="Graphical user interface, application&#10;&#10;Description automatically generated">
              <a:extLst>
                <a:ext uri="{FF2B5EF4-FFF2-40B4-BE49-F238E27FC236}">
                  <a16:creationId xmlns:a16="http://schemas.microsoft.com/office/drawing/2014/main" id="{9AAD555B-58FA-A895-230D-2A0F866C6029}"/>
                </a:ext>
              </a:extLst>
            </p:cNvPr>
            <p:cNvPicPr>
              <a:picLocks noChangeAspect="1"/>
            </p:cNvPicPr>
            <p:nvPr/>
          </p:nvPicPr>
          <p:blipFill rotWithShape="1">
            <a:blip r:embed="rId5">
              <a:extLst>
                <a:ext uri="{28A0092B-C50C-407E-A947-70E740481C1C}">
                  <a14:useLocalDpi xmlns:a14="http://schemas.microsoft.com/office/drawing/2010/main" val="0"/>
                </a:ext>
              </a:extLst>
            </a:blip>
            <a:srcRect l="56420" t="7809" r="5001" b="52222"/>
            <a:stretch/>
          </p:blipFill>
          <p:spPr>
            <a:xfrm>
              <a:off x="-1" y="3798000"/>
              <a:ext cx="2953684" cy="3060000"/>
            </a:xfrm>
            <a:prstGeom prst="rect">
              <a:avLst/>
            </a:prstGeom>
            <a:effectLst>
              <a:outerShdw blurRad="50800" dist="38100" dir="5400000" algn="t" rotWithShape="0">
                <a:prstClr val="black">
                  <a:alpha val="40000"/>
                </a:prstClr>
              </a:outerShdw>
            </a:effectLst>
          </p:spPr>
        </p:pic>
        <p:sp>
          <p:nvSpPr>
            <p:cNvPr id="27" name="TextBox 26">
              <a:extLst>
                <a:ext uri="{FF2B5EF4-FFF2-40B4-BE49-F238E27FC236}">
                  <a16:creationId xmlns:a16="http://schemas.microsoft.com/office/drawing/2014/main" id="{FF52B278-EDC2-9D09-E1C3-0FDAECB3439F}"/>
                </a:ext>
              </a:extLst>
            </p:cNvPr>
            <p:cNvSpPr txBox="1"/>
            <p:nvPr/>
          </p:nvSpPr>
          <p:spPr>
            <a:xfrm>
              <a:off x="214607" y="5535023"/>
              <a:ext cx="252446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chú</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ý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tư</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thế</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ngồi</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viết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và</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cách</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cầm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bút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nhé</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grpSp>
      <p:pic>
        <p:nvPicPr>
          <p:cNvPr id="2" name="Picture 1">
            <a:extLst>
              <a:ext uri="{FF2B5EF4-FFF2-40B4-BE49-F238E27FC236}">
                <a16:creationId xmlns:a16="http://schemas.microsoft.com/office/drawing/2014/main" id="{B83CC254-0AA2-45E1-A3AF-DF270CF8B456}"/>
              </a:ext>
            </a:extLst>
          </p:cNvPr>
          <p:cNvPicPr>
            <a:picLocks noChangeAspect="1"/>
          </p:cNvPicPr>
          <p:nvPr/>
        </p:nvPicPr>
        <p:blipFill>
          <a:blip r:embed="rId6"/>
          <a:stretch>
            <a:fillRect/>
          </a:stretch>
        </p:blipFill>
        <p:spPr>
          <a:xfrm>
            <a:off x="8932850" y="2649942"/>
            <a:ext cx="2706859" cy="4176122"/>
          </a:xfrm>
          <a:prstGeom prst="rect">
            <a:avLst/>
          </a:prstGeom>
        </p:spPr>
      </p:pic>
      <p:pic>
        <p:nvPicPr>
          <p:cNvPr id="17" name="Picture 16">
            <a:extLst>
              <a:ext uri="{FF2B5EF4-FFF2-40B4-BE49-F238E27FC236}">
                <a16:creationId xmlns:a16="http://schemas.microsoft.com/office/drawing/2014/main" id="{9A2D2B94-4937-42BE-9197-AF901739C9E3}"/>
              </a:ext>
            </a:extLst>
          </p:cNvPr>
          <p:cNvPicPr>
            <a:picLocks noChangeAspect="1"/>
          </p:cNvPicPr>
          <p:nvPr/>
        </p:nvPicPr>
        <p:blipFill>
          <a:blip r:embed="rId7"/>
          <a:stretch>
            <a:fillRect/>
          </a:stretch>
        </p:blipFill>
        <p:spPr>
          <a:xfrm>
            <a:off x="3676650" y="1257016"/>
            <a:ext cx="3455940" cy="2305334"/>
          </a:xfrm>
          <a:prstGeom prst="rect">
            <a:avLst/>
          </a:prstGeom>
        </p:spPr>
      </p:pic>
    </p:spTree>
    <p:extLst>
      <p:ext uri="{BB962C8B-B14F-4D97-AF65-F5344CB8AC3E}">
        <p14:creationId xmlns:p14="http://schemas.microsoft.com/office/powerpoint/2010/main" val="2997407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14:presetBounceEnd="40000">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14:bounceEnd="40000">
                                          <p:cBhvr additive="base">
                                            <p:cTn id="16" dur="750" fill="hold"/>
                                            <p:tgtEl>
                                              <p:spTgt spid="25"/>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p:tgtEl>
                                              <p:spTgt spid="24"/>
                                            </p:tgtEl>
                                            <p:attrNameLst>
                                              <p:attrName>ppt_y</p:attrName>
                                            </p:attrNameLst>
                                          </p:cBhvr>
                                          <p:tavLst>
                                            <p:tav tm="0">
                                              <p:val>
                                                <p:strVal val="#ppt_y+#ppt_h*1.125000"/>
                                              </p:val>
                                            </p:tav>
                                            <p:tav tm="100000">
                                              <p:val>
                                                <p:strVal val="#ppt_y"/>
                                              </p:val>
                                            </p:tav>
                                          </p:tavLst>
                                        </p:anim>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anim calcmode="lin" valueType="num">
                                          <p:cBhvr>
                                            <p:cTn id="27" dur="500" fill="hold"/>
                                            <p:tgtEl>
                                              <p:spTgt spid="23"/>
                                            </p:tgtEl>
                                            <p:attrNameLst>
                                              <p:attrName>ppt_x</p:attrName>
                                            </p:attrNameLst>
                                          </p:cBhvr>
                                          <p:tavLst>
                                            <p:tav tm="0">
                                              <p:val>
                                                <p:strVal val="#ppt_x"/>
                                              </p:val>
                                            </p:tav>
                                            <p:tav tm="100000">
                                              <p:val>
                                                <p:strVal val="#ppt_x"/>
                                              </p:val>
                                            </p:tav>
                                          </p:tavLst>
                                        </p:anim>
                                        <p:anim calcmode="lin" valueType="num">
                                          <p:cBhvr>
                                            <p:cTn id="28"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1" name="Trò-chơi-ting.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750" fill="hold"/>
                                            <p:tgtEl>
                                              <p:spTgt spid="25"/>
                                            </p:tgtEl>
                                            <p:attrNameLst>
                                              <p:attrName>ppt_x</p:attrName>
                                            </p:attrNameLst>
                                          </p:cBhvr>
                                          <p:tavLst>
                                            <p:tav tm="0">
                                              <p:val>
                                                <p:strVal val="#ppt_x"/>
                                              </p:val>
                                            </p:tav>
                                            <p:tav tm="100000">
                                              <p:val>
                                                <p:strVal val="#ppt_x"/>
                                              </p:val>
                                            </p:tav>
                                          </p:tavLst>
                                        </p:anim>
                                        <p:anim calcmode="lin" valueType="num">
                                          <p:cBhvr additive="base">
                                            <p:cTn id="3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6F12B5E-89BE-4795-87CF-D470B79CAC9E}"/>
              </a:ext>
            </a:extLst>
          </p:cNvPr>
          <p:cNvPicPr>
            <a:picLocks noChangeAspect="1"/>
          </p:cNvPicPr>
          <p:nvPr/>
        </p:nvPicPr>
        <p:blipFill>
          <a:blip r:embed="rId2"/>
          <a:stretch>
            <a:fillRect/>
          </a:stretch>
        </p:blipFill>
        <p:spPr>
          <a:xfrm>
            <a:off x="515999" y="459000"/>
            <a:ext cx="4352921" cy="987638"/>
          </a:xfrm>
          <a:prstGeom prst="rect">
            <a:avLst/>
          </a:prstGeom>
        </p:spPr>
      </p:pic>
      <p:pic>
        <p:nvPicPr>
          <p:cNvPr id="4" name="Picture 3">
            <a:extLst>
              <a:ext uri="{FF2B5EF4-FFF2-40B4-BE49-F238E27FC236}">
                <a16:creationId xmlns:a16="http://schemas.microsoft.com/office/drawing/2014/main" id="{02B48965-B505-4B2E-9ABF-27D3C28127F2}"/>
              </a:ext>
            </a:extLst>
          </p:cNvPr>
          <p:cNvPicPr>
            <a:picLocks noChangeAspect="1"/>
          </p:cNvPicPr>
          <p:nvPr/>
        </p:nvPicPr>
        <p:blipFill>
          <a:blip r:embed="rId3"/>
          <a:stretch>
            <a:fillRect/>
          </a:stretch>
        </p:blipFill>
        <p:spPr>
          <a:xfrm>
            <a:off x="5104382" y="952819"/>
            <a:ext cx="5907536" cy="1767993"/>
          </a:xfrm>
          <a:prstGeom prst="rect">
            <a:avLst/>
          </a:prstGeom>
        </p:spPr>
      </p:pic>
      <p:pic>
        <p:nvPicPr>
          <p:cNvPr id="5" name="Picture 4">
            <a:extLst>
              <a:ext uri="{FF2B5EF4-FFF2-40B4-BE49-F238E27FC236}">
                <a16:creationId xmlns:a16="http://schemas.microsoft.com/office/drawing/2014/main" id="{A0F495BD-0BE7-401B-8E0C-997E322D4B39}"/>
              </a:ext>
            </a:extLst>
          </p:cNvPr>
          <p:cNvPicPr>
            <a:picLocks noChangeAspect="1"/>
          </p:cNvPicPr>
          <p:nvPr/>
        </p:nvPicPr>
        <p:blipFill>
          <a:blip r:embed="rId4"/>
          <a:stretch>
            <a:fillRect/>
          </a:stretch>
        </p:blipFill>
        <p:spPr>
          <a:xfrm>
            <a:off x="862714" y="2720812"/>
            <a:ext cx="5822185" cy="1767993"/>
          </a:xfrm>
          <a:prstGeom prst="rect">
            <a:avLst/>
          </a:prstGeom>
        </p:spPr>
      </p:pic>
      <p:pic>
        <p:nvPicPr>
          <p:cNvPr id="6" name="Picture 5">
            <a:extLst>
              <a:ext uri="{FF2B5EF4-FFF2-40B4-BE49-F238E27FC236}">
                <a16:creationId xmlns:a16="http://schemas.microsoft.com/office/drawing/2014/main" id="{F4350F9E-0952-46C0-B147-AEC3B6F261BF}"/>
              </a:ext>
            </a:extLst>
          </p:cNvPr>
          <p:cNvPicPr>
            <a:picLocks noChangeAspect="1"/>
          </p:cNvPicPr>
          <p:nvPr/>
        </p:nvPicPr>
        <p:blipFill>
          <a:blip r:embed="rId5"/>
          <a:stretch>
            <a:fillRect/>
          </a:stretch>
        </p:blipFill>
        <p:spPr>
          <a:xfrm>
            <a:off x="4016880" y="4488805"/>
            <a:ext cx="6029467" cy="1731414"/>
          </a:xfrm>
          <a:prstGeom prst="rect">
            <a:avLst/>
          </a:prstGeom>
        </p:spPr>
      </p:pic>
    </p:spTree>
    <p:extLst>
      <p:ext uri="{BB962C8B-B14F-4D97-AF65-F5344CB8AC3E}">
        <p14:creationId xmlns:p14="http://schemas.microsoft.com/office/powerpoint/2010/main" val="2625613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icon&#10;&#10;Description automatically generated">
            <a:extLst>
              <a:ext uri="{FF2B5EF4-FFF2-40B4-BE49-F238E27FC236}">
                <a16:creationId xmlns:a16="http://schemas.microsoft.com/office/drawing/2014/main" id="{050597A0-FF02-BCED-05F6-2707DB48A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238" y="459000"/>
            <a:ext cx="5940000" cy="5940000"/>
          </a:xfrm>
          <a:prstGeom prst="rect">
            <a:avLst/>
          </a:prstGeom>
        </p:spPr>
      </p:pic>
      <p:sp>
        <p:nvSpPr>
          <p:cNvPr id="13" name="TextBox 12">
            <a:extLst>
              <a:ext uri="{FF2B5EF4-FFF2-40B4-BE49-F238E27FC236}">
                <a16:creationId xmlns:a16="http://schemas.microsoft.com/office/drawing/2014/main" id="{62463850-8AD0-F7CC-F421-684868B4A530}"/>
              </a:ext>
            </a:extLst>
          </p:cNvPr>
          <p:cNvSpPr txBox="1"/>
          <p:nvPr/>
        </p:nvSpPr>
        <p:spPr>
          <a:xfrm>
            <a:off x="2915399" y="1826214"/>
            <a:ext cx="5146430" cy="2171428"/>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rPr>
              <a:t>LUYỆN VIẾT CÂU ỨNG DỤNG</a:t>
            </a:r>
            <a:endParaRPr kumimoji="0" lang="en-US" sz="5400" b="1" i="0" u="none" strike="noStrike" kern="0" cap="none" spc="0" normalizeH="0" baseline="0" noProof="0" dirty="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endParaRPr>
          </a:p>
        </p:txBody>
      </p:sp>
      <p:sp>
        <p:nvSpPr>
          <p:cNvPr id="14" name="TextBox 13">
            <a:extLst>
              <a:ext uri="{FF2B5EF4-FFF2-40B4-BE49-F238E27FC236}">
                <a16:creationId xmlns:a16="http://schemas.microsoft.com/office/drawing/2014/main" id="{247473E8-FDB7-AC7C-6623-BFCCE150DB51}"/>
              </a:ext>
            </a:extLst>
          </p:cNvPr>
          <p:cNvSpPr txBox="1"/>
          <p:nvPr/>
        </p:nvSpPr>
        <p:spPr>
          <a:xfrm>
            <a:off x="2918944" y="1826214"/>
            <a:ext cx="5142885" cy="2171428"/>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800" b="0" i="0" u="none" strike="noStrike" kern="0" cap="none" spc="0" normalizeH="0" baseline="0" noProof="0">
                <a:ln>
                  <a:solidFill>
                    <a:prstClr val="white"/>
                  </a:solidFill>
                </a:ln>
                <a:noFill/>
                <a:effectLst>
                  <a:glow>
                    <a:srgbClr val="4472C4">
                      <a:alpha val="40000"/>
                    </a:srgbClr>
                  </a:glow>
                  <a:outerShdw blurRad="38100" dist="38100" dir="2700000" algn="tl">
                    <a:srgbClr val="000000">
                      <a:alpha val="43137"/>
                    </a:srgbClr>
                  </a:outerShdw>
                </a:effectLst>
                <a:uLnTx/>
                <a:uFillTx/>
                <a:latin typeface="Arial" panose="020B0604020202020204" pitchFamily="34" charset="0"/>
                <a:ea typeface="LNTH-LuoLuoNotangYuanTi 1" pitchFamily="2" charset="-128"/>
                <a:cs typeface="Arial" panose="020B0604020202020204" pitchFamily="34" charset="0"/>
                <a:sym typeface="Arial"/>
              </a:rPr>
              <a:t>LUYỆN VIẾT CÂU ỨNG DỤNG</a:t>
            </a:r>
            <a:endParaRPr kumimoji="0" lang="en-US" sz="5400" b="1" i="0" u="none" strike="noStrike" kern="0" cap="none" spc="0" normalizeH="0" baseline="0" noProof="0" dirty="0">
              <a:ln>
                <a:solidFill>
                  <a:prstClr val="white"/>
                </a:solidFill>
              </a:ln>
              <a:noFill/>
              <a:effectLst>
                <a:glow>
                  <a:srgbClr val="4472C4">
                    <a:alpha val="40000"/>
                  </a:srgbClr>
                </a:glow>
                <a:outerShdw blurRad="38100" dist="38100" dir="2700000" algn="tl">
                  <a:srgbClr val="000000">
                    <a:alpha val="43137"/>
                  </a:srgbClr>
                </a:outerShdw>
              </a:effectLst>
              <a:uLnTx/>
              <a:uFillTx/>
              <a:latin typeface="Arial" panose="020B0604020202020204" pitchFamily="34" charset="0"/>
              <a:ea typeface="LNTH-LuoLuoNotangYuanTi 1" pitchFamily="2" charset="-128"/>
              <a:cs typeface="Arial" panose="020B0604020202020204" pitchFamily="34" charset="0"/>
              <a:sym typeface="Arial"/>
            </a:endParaRPr>
          </a:p>
        </p:txBody>
      </p:sp>
    </p:spTree>
    <p:extLst>
      <p:ext uri="{BB962C8B-B14F-4D97-AF65-F5344CB8AC3E}">
        <p14:creationId xmlns:p14="http://schemas.microsoft.com/office/powerpoint/2010/main" val="934401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3)">
                                      <p:cBhvr>
                                        <p:cTn id="11" dur="750"/>
                                        <p:tgtEl>
                                          <p:spTgt spid="13"/>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par>
                                <p:cTn id="12" presetID="21" presetClass="entr" presetSubtype="3"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3)">
                                      <p:cBhvr>
                                        <p:cTn id="14"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C8F3E494-07C1-B345-5E71-342E87CBD035}"/>
              </a:ext>
            </a:extLst>
          </p:cNvPr>
          <p:cNvSpPr/>
          <p:nvPr/>
        </p:nvSpPr>
        <p:spPr>
          <a:xfrm>
            <a:off x="457263" y="397669"/>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029DB5A1-4B85-0318-6285-BB9C4E855C92}"/>
              </a:ext>
            </a:extLst>
          </p:cNvPr>
          <p:cNvGrpSpPr/>
          <p:nvPr/>
        </p:nvGrpSpPr>
        <p:grpSpPr>
          <a:xfrm>
            <a:off x="515999" y="0"/>
            <a:ext cx="4539401" cy="1044000"/>
            <a:chOff x="515999" y="0"/>
            <a:chExt cx="4539401" cy="1044000"/>
          </a:xfrm>
        </p:grpSpPr>
        <p:sp>
          <p:nvSpPr>
            <p:cNvPr id="6" name="Rectangle: Rounded Corners 5">
              <a:extLst>
                <a:ext uri="{FF2B5EF4-FFF2-40B4-BE49-F238E27FC236}">
                  <a16:creationId xmlns:a16="http://schemas.microsoft.com/office/drawing/2014/main" id="{A4CE5AA5-AC17-E959-B5BE-19B854F9D69B}"/>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302ECD1-4BD5-62AF-3760-6B6E8BE563B7}"/>
                </a:ext>
              </a:extLst>
            </p:cNvPr>
            <p:cNvSpPr txBox="1"/>
            <p:nvPr/>
          </p:nvSpPr>
          <p:spPr>
            <a:xfrm>
              <a:off x="1792349" y="397669"/>
              <a:ext cx="32630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Câu ứng dụng</a:t>
              </a:r>
              <a:endParaRPr kumimoji="0" lang="en-US" sz="36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8" name="Picture 7" descr="A snail on a leaf&#10;&#10;Description automatically generated with low confidence">
              <a:extLst>
                <a:ext uri="{FF2B5EF4-FFF2-40B4-BE49-F238E27FC236}">
                  <a16:creationId xmlns:a16="http://schemas.microsoft.com/office/drawing/2014/main" id="{26A63B7E-FA9A-E81D-917F-661DC09708C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1" name="TextBox 10">
            <a:extLst>
              <a:ext uri="{FF2B5EF4-FFF2-40B4-BE49-F238E27FC236}">
                <a16:creationId xmlns:a16="http://schemas.microsoft.com/office/drawing/2014/main" id="{2A83A7CA-8004-5074-2534-4A11B30AD63C}"/>
              </a:ext>
            </a:extLst>
          </p:cNvPr>
          <p:cNvSpPr txBox="1"/>
          <p:nvPr/>
        </p:nvSpPr>
        <p:spPr>
          <a:xfrm>
            <a:off x="171451" y="-3046720"/>
            <a:ext cx="6572249"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 BɂȰ Ǉa</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Ἣ </a:t>
            </a: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Ǉa ẚɂʎ </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Ζ</a:t>
            </a: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ên Ǉất cả,      </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 </a:t>
            </a:r>
            <a:endPar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endParaRPr>
          </a:p>
        </p:txBody>
      </p:sp>
      <p:sp>
        <p:nvSpPr>
          <p:cNvPr id="13" name="TextBox 12">
            <a:extLst>
              <a:ext uri="{FF2B5EF4-FFF2-40B4-BE49-F238E27FC236}">
                <a16:creationId xmlns:a16="http://schemas.microsoft.com/office/drawing/2014/main" id="{2592B952-FA15-07A0-2B01-F88CA271138D}"/>
              </a:ext>
            </a:extLst>
          </p:cNvPr>
          <p:cNvSpPr txBox="1"/>
          <p:nvPr/>
        </p:nvSpPr>
        <p:spPr>
          <a:xfrm>
            <a:off x="4444392" y="-1594372"/>
            <a:ext cx="5725114"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 Ho</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Ο</a:t>
            </a: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ɂȰḑ TǟɶȰḑ TȆô</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Ϊ</a:t>
            </a: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ḑ </a:t>
            </a:r>
          </a:p>
        </p:txBody>
      </p:sp>
      <p:sp>
        <p:nvSpPr>
          <p:cNvPr id="34" name="TextBox 33">
            <a:extLst>
              <a:ext uri="{FF2B5EF4-FFF2-40B4-BE49-F238E27FC236}">
                <a16:creationId xmlns:a16="http://schemas.microsoft.com/office/drawing/2014/main" id="{0DBC595B-77F5-A520-E230-CDEEE0D82B0D}"/>
              </a:ext>
            </a:extLst>
          </p:cNvPr>
          <p:cNvSpPr txBox="1"/>
          <p:nvPr/>
        </p:nvSpPr>
        <p:spPr>
          <a:xfrm>
            <a:off x="1028700" y="3612356"/>
            <a:ext cx="10420350" cy="1754326"/>
          </a:xfrm>
          <a:prstGeom prst="rect">
            <a:avLst/>
          </a:prstGeom>
          <a:noFill/>
        </p:spPr>
        <p:txBody>
          <a:bodyPr wrap="square" rtlCol="0">
            <a:spAutoFit/>
          </a:bodyPr>
          <a:lstStyle/>
          <a:p>
            <a:pPr lvl="0" algn="just">
              <a:defRPr/>
            </a:pPr>
            <a:r>
              <a:rPr lang="vi-VN" sz="3600" dirty="0">
                <a:solidFill>
                  <a:srgbClr val="003399"/>
                </a:solidFill>
                <a:ea typeface="LNTH-LuoLuoNotangYuanTi 1" pitchFamily="2" charset="-128"/>
                <a:cs typeface="LNTH-LuoLuoNotangYuanTi 1" pitchFamily="2" charset="-128"/>
              </a:rPr>
              <a:t>Câu ca dao tả phong cảnh hữu tình, thơ mộng của miền sông Hương núi Ngự vào một buổi sớm tinh mơ khi gà vừa gáy sáng chuyển canh</a:t>
            </a:r>
            <a:r>
              <a:rPr lang="en-US" sz="3600" dirty="0">
                <a:solidFill>
                  <a:srgbClr val="003399"/>
                </a:solidFill>
                <a:ea typeface="LNTH-LuoLuoNotangYuanTi 1" pitchFamily="2" charset="-128"/>
                <a:cs typeface="LNTH-LuoLuoNotangYuanTi 1" pitchFamily="2" charset="-128"/>
              </a:rPr>
              <a:t>.</a:t>
            </a:r>
            <a:endParaRPr kumimoji="0" lang="en-US" sz="3600" b="0" i="0" u="none" strike="noStrike" kern="1200" cap="none" spc="0" normalizeH="0" baseline="0" noProof="0" dirty="0">
              <a:ln>
                <a:noFill/>
              </a:ln>
              <a:solidFill>
                <a:srgbClr val="003399"/>
              </a:solidFill>
              <a:effectLst/>
              <a:uLnTx/>
              <a:uFillTx/>
              <a:latin typeface="Calibri" panose="020F0502020204030204"/>
              <a:ea typeface="LNTH-LuoLuoNotangYuanTi 1" pitchFamily="2" charset="-128"/>
              <a:cs typeface="LNTH-LuoLuoNotangYuanTi 1" pitchFamily="2" charset="-128"/>
            </a:endParaRPr>
          </a:p>
        </p:txBody>
      </p:sp>
      <p:sp>
        <p:nvSpPr>
          <p:cNvPr id="14" name="TextBox 13">
            <a:extLst>
              <a:ext uri="{FF2B5EF4-FFF2-40B4-BE49-F238E27FC236}">
                <a16:creationId xmlns:a16="http://schemas.microsoft.com/office/drawing/2014/main" id="{ECE1D2C5-A4BA-4CF4-83C2-B20D4514228E}"/>
              </a:ext>
            </a:extLst>
          </p:cNvPr>
          <p:cNvSpPr txBox="1"/>
          <p:nvPr/>
        </p:nvSpPr>
        <p:spPr>
          <a:xfrm>
            <a:off x="-498233" y="-2370448"/>
            <a:ext cx="10648950"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Có Ȩẁɖ ǻgườ</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Τ΅ </a:t>
            </a: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Ȥỏ</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Τ΅ </a:t>
            </a: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đá cɺȰḑ </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κ</a:t>
            </a: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ɂʏ cơ</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Ψ.</a:t>
            </a:r>
          </a:p>
        </p:txBody>
      </p:sp>
      <p:sp>
        <p:nvSpPr>
          <p:cNvPr id="3" name="TextBox 2">
            <a:extLst>
              <a:ext uri="{FF2B5EF4-FFF2-40B4-BE49-F238E27FC236}">
                <a16:creationId xmlns:a16="http://schemas.microsoft.com/office/drawing/2014/main" id="{EFE09567-25A1-4C72-8AE9-FFCA143BA3F2}"/>
              </a:ext>
            </a:extLst>
          </p:cNvPr>
          <p:cNvSpPr txBox="1"/>
          <p:nvPr/>
        </p:nvSpPr>
        <p:spPr>
          <a:xfrm>
            <a:off x="695325" y="1362075"/>
            <a:ext cx="10306049" cy="1754326"/>
          </a:xfrm>
          <a:prstGeom prst="rect">
            <a:avLst/>
          </a:prstGeom>
          <a:noFill/>
        </p:spPr>
        <p:txBody>
          <a:bodyPr wrap="square" rtlCol="0">
            <a:spAutoFit/>
          </a:bodyPr>
          <a:lstStyle/>
          <a:p>
            <a:pPr algn="ctr">
              <a:lnSpc>
                <a:spcPct val="150000"/>
              </a:lnSpc>
            </a:pPr>
            <a:r>
              <a:rPr lang="vi-VN" sz="3600" b="1" dirty="0">
                <a:solidFill>
                  <a:srgbClr val="7030A0"/>
                </a:solidFill>
                <a:latin typeface="HP001 4 hàng" panose="020B0603050302020204" pitchFamily="34" charset="0"/>
              </a:rPr>
              <a:t>Gió đưa cành trúc la đà</a:t>
            </a:r>
          </a:p>
          <a:p>
            <a:pPr algn="ctr">
              <a:lnSpc>
                <a:spcPct val="150000"/>
              </a:lnSpc>
            </a:pPr>
            <a:r>
              <a:rPr lang="vi-VN" sz="3600" b="1" dirty="0">
                <a:solidFill>
                  <a:srgbClr val="7030A0"/>
                </a:solidFill>
                <a:latin typeface="HP001 4 hàng" panose="020B0603050302020204" pitchFamily="34" charset="0"/>
              </a:rPr>
              <a:t>Tiếng chuông T</a:t>
            </a:r>
            <a:r>
              <a:rPr lang="el-GR" sz="3600" b="1" dirty="0">
                <a:solidFill>
                  <a:srgbClr val="7030A0"/>
                </a:solidFill>
                <a:latin typeface="HP001 4 hàng" panose="020B0603050302020204" pitchFamily="34" charset="0"/>
              </a:rPr>
              <a:t>ς</a:t>
            </a:r>
            <a:r>
              <a:rPr lang="vi-VN" sz="3600" b="1" dirty="0">
                <a:solidFill>
                  <a:srgbClr val="7030A0"/>
                </a:solidFill>
                <a:latin typeface="HP001 4 hàng" panose="020B0603050302020204" pitchFamily="34" charset="0"/>
              </a:rPr>
              <a:t>ấn Vũ, canh gà Thọ Xương.</a:t>
            </a:r>
          </a:p>
        </p:txBody>
      </p:sp>
    </p:spTree>
    <p:extLst>
      <p:ext uri="{BB962C8B-B14F-4D97-AF65-F5344CB8AC3E}">
        <p14:creationId xmlns:p14="http://schemas.microsoft.com/office/powerpoint/2010/main" val="2376441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a:extLst>
              <a:ext uri="{FF2B5EF4-FFF2-40B4-BE49-F238E27FC236}">
                <a16:creationId xmlns:a16="http://schemas.microsoft.com/office/drawing/2014/main" id="{103BD74E-C31A-8F29-16C1-2FFB774E25FA}"/>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Layer>
                </a14:imgProps>
              </a:ext>
            </a:extLst>
          </a:blip>
          <a:srcRect l="30" t="116" r="12497" b="59776"/>
          <a:stretch/>
        </p:blipFill>
        <p:spPr>
          <a:xfrm>
            <a:off x="970953" y="1544453"/>
            <a:ext cx="10250093" cy="2943516"/>
          </a:xfrm>
          <a:prstGeom prst="rect">
            <a:avLst/>
          </a:prstGeom>
        </p:spPr>
      </p:pic>
      <p:sp>
        <p:nvSpPr>
          <p:cNvPr id="11" name="TextBox 10">
            <a:extLst>
              <a:ext uri="{FF2B5EF4-FFF2-40B4-BE49-F238E27FC236}">
                <a16:creationId xmlns:a16="http://schemas.microsoft.com/office/drawing/2014/main" id="{BA655645-6222-EF16-7087-F01D61EE0E0C}"/>
              </a:ext>
            </a:extLst>
          </p:cNvPr>
          <p:cNvSpPr txBox="1"/>
          <p:nvPr/>
        </p:nvSpPr>
        <p:spPr>
          <a:xfrm>
            <a:off x="2184360" y="1823385"/>
            <a:ext cx="7736880"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Gió đưa cành trúc la đà</a:t>
            </a:r>
          </a:p>
        </p:txBody>
      </p:sp>
      <p:sp>
        <p:nvSpPr>
          <p:cNvPr id="12" name="TextBox 11">
            <a:extLst>
              <a:ext uri="{FF2B5EF4-FFF2-40B4-BE49-F238E27FC236}">
                <a16:creationId xmlns:a16="http://schemas.microsoft.com/office/drawing/2014/main" id="{31E96115-16BF-1A28-E1E3-F1FCEB75AC91}"/>
              </a:ext>
            </a:extLst>
          </p:cNvPr>
          <p:cNvSpPr txBox="1"/>
          <p:nvPr/>
        </p:nvSpPr>
        <p:spPr>
          <a:xfrm>
            <a:off x="1613623" y="2581332"/>
            <a:ext cx="10206902"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Tiếng chuông T</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ς</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ấn Vũ, canh gà Thọ Xương.</a:t>
            </a:r>
          </a:p>
        </p:txBody>
      </p:sp>
      <p:sp>
        <p:nvSpPr>
          <p:cNvPr id="13" name="TextBox 12">
            <a:extLst>
              <a:ext uri="{FF2B5EF4-FFF2-40B4-BE49-F238E27FC236}">
                <a16:creationId xmlns:a16="http://schemas.microsoft.com/office/drawing/2014/main" id="{9075704E-9D09-4B94-D28D-8D69ACDD1C88}"/>
              </a:ext>
            </a:extLst>
          </p:cNvPr>
          <p:cNvSpPr txBox="1"/>
          <p:nvPr/>
        </p:nvSpPr>
        <p:spPr>
          <a:xfrm>
            <a:off x="9210676" y="3283858"/>
            <a:ext cx="2114550"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Ca dao</a:t>
            </a:r>
            <a:r>
              <a:rPr kumimoji="0" lang="en-US"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a:t>
            </a:r>
            <a:endPar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endParaRPr>
          </a:p>
        </p:txBody>
      </p:sp>
      <p:grpSp>
        <p:nvGrpSpPr>
          <p:cNvPr id="14" name="Group 13">
            <a:extLst>
              <a:ext uri="{FF2B5EF4-FFF2-40B4-BE49-F238E27FC236}">
                <a16:creationId xmlns:a16="http://schemas.microsoft.com/office/drawing/2014/main" id="{7DED571E-9B16-ADE3-B1A0-A3001F22A8C1}"/>
              </a:ext>
            </a:extLst>
          </p:cNvPr>
          <p:cNvGrpSpPr/>
          <p:nvPr/>
        </p:nvGrpSpPr>
        <p:grpSpPr>
          <a:xfrm>
            <a:off x="439208" y="452362"/>
            <a:ext cx="4140260" cy="911675"/>
            <a:chOff x="154297" y="195325"/>
            <a:chExt cx="4140260" cy="911675"/>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7" y="195325"/>
              <a:ext cx="3786761" cy="911675"/>
              <a:chOff x="154297" y="195325"/>
              <a:chExt cx="3786761"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1054557" y="460669"/>
              <a:ext cx="3240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FF6438"/>
                  </a:solidFill>
                  <a:effectLst/>
                  <a:uLnTx/>
                  <a:uFillTx/>
                  <a:latin typeface="Calibri" panose="020F0502020204030204" pitchFamily="34" charset="0"/>
                  <a:ea typeface="+mn-ea"/>
                  <a:cs typeface="Calibri" panose="020F0502020204030204" pitchFamily="34" charset="0"/>
                </a:rPr>
                <a:t>CÂU ỨNG DỤNG</a:t>
              </a:r>
            </a:p>
          </p:txBody>
        </p:sp>
      </p:grpSp>
      <p:grpSp>
        <p:nvGrpSpPr>
          <p:cNvPr id="19" name="Group 18">
            <a:extLst>
              <a:ext uri="{FF2B5EF4-FFF2-40B4-BE49-F238E27FC236}">
                <a16:creationId xmlns:a16="http://schemas.microsoft.com/office/drawing/2014/main" id="{07EB8D1F-30E1-C276-0D44-052DF4744399}"/>
              </a:ext>
            </a:extLst>
          </p:cNvPr>
          <p:cNvGrpSpPr/>
          <p:nvPr/>
        </p:nvGrpSpPr>
        <p:grpSpPr>
          <a:xfrm>
            <a:off x="2513283" y="4244351"/>
            <a:ext cx="7165419" cy="2124000"/>
            <a:chOff x="2511839" y="1033472"/>
            <a:chExt cx="7165419" cy="2124000"/>
          </a:xfrm>
        </p:grpSpPr>
        <p:pic>
          <p:nvPicPr>
            <p:cNvPr id="20" name="Picture 19">
              <a:extLst>
                <a:ext uri="{FF2B5EF4-FFF2-40B4-BE49-F238E27FC236}">
                  <a16:creationId xmlns:a16="http://schemas.microsoft.com/office/drawing/2014/main" id="{07F186DB-A3E2-749A-C7A7-A340C98DF86A}"/>
                </a:ext>
              </a:extLst>
            </p:cNvPr>
            <p:cNvPicPr>
              <a:picLocks noChangeAspect="1"/>
            </p:cNvPicPr>
            <p:nvPr/>
          </p:nvPicPr>
          <p:blipFill>
            <a:blip r:embed="rId9"/>
            <a:stretch>
              <a:fillRect/>
            </a:stretch>
          </p:blipFill>
          <p:spPr>
            <a:xfrm>
              <a:off x="2511839" y="1033472"/>
              <a:ext cx="7165419" cy="2124000"/>
            </a:xfrm>
            <a:prstGeom prst="rect">
              <a:avLst/>
            </a:prstGeom>
          </p:spPr>
        </p:pic>
        <p:sp>
          <p:nvSpPr>
            <p:cNvPr id="21" name="TextBox 20">
              <a:extLst>
                <a:ext uri="{FF2B5EF4-FFF2-40B4-BE49-F238E27FC236}">
                  <a16:creationId xmlns:a16="http://schemas.microsoft.com/office/drawing/2014/main" id="{6C339CE5-EAD2-B660-2145-7525DB5883F4}"/>
                </a:ext>
              </a:extLst>
            </p:cNvPr>
            <p:cNvSpPr txBox="1"/>
            <p:nvPr/>
          </p:nvSpPr>
          <p:spPr>
            <a:xfrm>
              <a:off x="2810960" y="1771145"/>
              <a:ext cx="603900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a:ea typeface="+mn-ea"/>
                  <a:cs typeface="+mn-cs"/>
                </a:rPr>
                <a:t>Trong câu ứng dụng trên, chữ nào được viết hoa? Vì sao?</a:t>
              </a:r>
            </a:p>
          </p:txBody>
        </p:sp>
      </p:grpSp>
      <p:pic>
        <p:nvPicPr>
          <p:cNvPr id="24" name="Picture 2" descr="Thống kê XSMT 5/1/2020 - Thống kê xổ số miền Trung chủ nhật ngày 05/01">
            <a:extLst>
              <a:ext uri="{FF2B5EF4-FFF2-40B4-BE49-F238E27FC236}">
                <a16:creationId xmlns:a16="http://schemas.microsoft.com/office/drawing/2014/main" id="{D0528460-D228-1431-1572-B120C77555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6246" y="4401884"/>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93495F5-33DD-EC30-2421-449AC41B42FC}"/>
              </a:ext>
            </a:extLst>
          </p:cNvPr>
          <p:cNvSpPr txBox="1"/>
          <p:nvPr/>
        </p:nvSpPr>
        <p:spPr>
          <a:xfrm>
            <a:off x="-157912" y="4187521"/>
            <a:ext cx="1309434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V</a:t>
            </a:r>
            <a:r>
              <a:rPr kumimoji="0" lang="el-GR"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Η</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Ğt</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h</a:t>
            </a:r>
            <a:r>
              <a:rPr kumimoji="0" lang="el-GR"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Ξ </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c</a:t>
            </a:r>
            <a:r>
              <a:rPr kumimoji="0" lang="el-GR"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Ϊ ε</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ữ G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Gió</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Tiếng</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ν</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Ű </a:t>
            </a:r>
            <a:r>
              <a:rPr kumimoji="0" lang="el-GR"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ε</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úng</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đứng</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ở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đầu</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câu</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Viết</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hoa</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các</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từ</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T</a:t>
            </a:r>
            <a:r>
              <a:rPr kumimoji="0" lang="el-GR" sz="3600" b="1" i="0" u="none" strike="noStrike" kern="1200" cap="none" spc="0" normalizeH="0" baseline="0" noProof="0" dirty="0">
                <a:ln>
                  <a:noFill/>
                </a:ln>
                <a:solidFill>
                  <a:srgbClr val="000000"/>
                </a:solidFill>
                <a:effectLst/>
                <a:uLnTx/>
                <a:uFillTx/>
                <a:latin typeface="HP001 4 hàng" panose="020B0603050302020204" pitchFamily="34" charset="0"/>
              </a:rPr>
              <a:t>ς</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ấn</a:t>
            </a:r>
            <a:r>
              <a:rPr kumimoji="0" lang="en-US" sz="3600" b="1" i="0" u="none" strike="noStrike" kern="1200" cap="none" spc="0" normalizeH="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noProof="0" dirty="0" err="1">
                <a:ln>
                  <a:noFill/>
                </a:ln>
                <a:solidFill>
                  <a:srgbClr val="000000"/>
                </a:solidFill>
                <a:effectLst/>
                <a:uLnTx/>
                <a:uFillTx/>
                <a:latin typeface="HP001 5 hàng" panose="020B0603050302020204" pitchFamily="34" charset="0"/>
                <a:ea typeface="+mn-ea"/>
                <a:cs typeface="+mn-cs"/>
              </a:rPr>
              <a:t>Vũ</a:t>
            </a:r>
            <a:r>
              <a:rPr kumimoji="0" lang="en-US" sz="3600" b="1" i="0" u="none" strike="noStrike" kern="1200" cap="none" spc="0" normalizeH="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noProof="0" dirty="0" err="1">
                <a:ln>
                  <a:noFill/>
                </a:ln>
                <a:solidFill>
                  <a:srgbClr val="000000"/>
                </a:solidFill>
                <a:effectLst/>
                <a:uLnTx/>
                <a:uFillTx/>
                <a:latin typeface="HP001 5 hàng" panose="020B0603050302020204" pitchFamily="34" charset="0"/>
                <a:ea typeface="+mn-ea"/>
                <a:cs typeface="+mn-cs"/>
              </a:rPr>
              <a:t>Thọ</a:t>
            </a:r>
            <a:r>
              <a:rPr kumimoji="0" lang="en-US" sz="3600" b="1" i="0" u="none" strike="noStrike" kern="1200" cap="none" spc="0" normalizeH="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noProof="0" dirty="0" err="1">
                <a:ln>
                  <a:noFill/>
                </a:ln>
                <a:solidFill>
                  <a:srgbClr val="000000"/>
                </a:solidFill>
                <a:effectLst/>
                <a:uLnTx/>
                <a:uFillTx/>
                <a:latin typeface="HP001 5 hàng" panose="020B0603050302020204" pitchFamily="34" charset="0"/>
                <a:ea typeface="+mn-ea"/>
                <a:cs typeface="+mn-cs"/>
              </a:rPr>
              <a:t>Xương</a:t>
            </a:r>
            <a:endPar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vì</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chúng</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là</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tên</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riêng</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a:t>
            </a:r>
          </a:p>
        </p:txBody>
      </p:sp>
    </p:spTree>
    <p:extLst>
      <p:ext uri="{BB962C8B-B14F-4D97-AF65-F5344CB8AC3E}">
        <p14:creationId xmlns:p14="http://schemas.microsoft.com/office/powerpoint/2010/main" val="3693349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Scale>
                                      <p:cBhvr>
                                        <p:cTn id="7"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
                                        </p:tgtEl>
                                        <p:attrNameLst>
                                          <p:attrName>ppt_x</p:attrName>
                                          <p:attrName>ppt_y</p:attrName>
                                        </p:attrNameLst>
                                      </p:cBhvr>
                                    </p:animMotion>
                                    <p:animEffect transition="in" filter="fade">
                                      <p:cBhvr>
                                        <p:cTn id="9"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4" presetClass="exit" presetSubtype="10" fill="hold" nodeType="clickEffect">
                                  <p:stCondLst>
                                    <p:cond delay="0"/>
                                  </p:stCondLst>
                                  <p:childTnLst>
                                    <p:animEffect transition="out" filter="randombar(horizontal)">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2" presetClass="entr" presetSubtype="8"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0-#ppt_w/2"/>
                                          </p:val>
                                        </p:tav>
                                        <p:tav tm="100000">
                                          <p:val>
                                            <p:strVal val="#ppt_x"/>
                                          </p:val>
                                        </p:tav>
                                      </p:tavLst>
                                    </p:anim>
                                    <p:anim calcmode="lin" valueType="num">
                                      <p:cBhvr additive="base">
                                        <p:cTn id="18" dur="500" fill="hold"/>
                                        <p:tgtEl>
                                          <p:spTgt spid="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Trò-chơi-ting.wav"/>
                                        </p:tgtEl>
                                      </p:cMediaNode>
                                    </p:audio>
                                  </p:subTnLst>
                                </p:cTn>
                              </p:par>
                              <p:par>
                                <p:cTn id="19" presetID="22" presetClass="entr" presetSubtype="1" fill="hold" grpId="0" nodeType="withEffect">
                                  <p:stCondLst>
                                    <p:cond delay="0"/>
                                  </p:stCondLst>
                                  <p:iterate type="wd">
                                    <p:tmPct val="10000"/>
                                  </p:iterate>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4672587" cy="1044000"/>
            <a:chOff x="515999" y="0"/>
            <a:chExt cx="4672587"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4536000" cy="574473"/>
            </a:xfrm>
            <a:custGeom>
              <a:avLst/>
              <a:gdLst>
                <a:gd name="connsiteX0" fmla="*/ 0 w 4536000"/>
                <a:gd name="connsiteY0" fmla="*/ 82942 h 574473"/>
                <a:gd name="connsiteX1" fmla="*/ 82942 w 4536000"/>
                <a:gd name="connsiteY1" fmla="*/ 0 h 574473"/>
                <a:gd name="connsiteX2" fmla="*/ 4453058 w 4536000"/>
                <a:gd name="connsiteY2" fmla="*/ 0 h 574473"/>
                <a:gd name="connsiteX3" fmla="*/ 4536000 w 4536000"/>
                <a:gd name="connsiteY3" fmla="*/ 82942 h 574473"/>
                <a:gd name="connsiteX4" fmla="*/ 4536000 w 4536000"/>
                <a:gd name="connsiteY4" fmla="*/ 491531 h 574473"/>
                <a:gd name="connsiteX5" fmla="*/ 4453058 w 4536000"/>
                <a:gd name="connsiteY5" fmla="*/ 574473 h 574473"/>
                <a:gd name="connsiteX6" fmla="*/ 82942 w 4536000"/>
                <a:gd name="connsiteY6" fmla="*/ 574473 h 574473"/>
                <a:gd name="connsiteX7" fmla="*/ 0 w 4536000"/>
                <a:gd name="connsiteY7" fmla="*/ 491531 h 574473"/>
                <a:gd name="connsiteX8" fmla="*/ 0 w 453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00" h="574473" fill="none" extrusionOk="0">
                  <a:moveTo>
                    <a:pt x="0" y="82942"/>
                  </a:moveTo>
                  <a:cubicBezTo>
                    <a:pt x="-4220" y="31159"/>
                    <a:pt x="29000" y="2771"/>
                    <a:pt x="82942" y="0"/>
                  </a:cubicBezTo>
                  <a:cubicBezTo>
                    <a:pt x="1987034" y="-92351"/>
                    <a:pt x="3503569" y="104030"/>
                    <a:pt x="4453058" y="0"/>
                  </a:cubicBezTo>
                  <a:cubicBezTo>
                    <a:pt x="4497008" y="2172"/>
                    <a:pt x="4539811" y="29465"/>
                    <a:pt x="4536000" y="82942"/>
                  </a:cubicBezTo>
                  <a:cubicBezTo>
                    <a:pt x="4527915" y="244919"/>
                    <a:pt x="4522797" y="382450"/>
                    <a:pt x="4536000" y="491531"/>
                  </a:cubicBezTo>
                  <a:cubicBezTo>
                    <a:pt x="4535626" y="542904"/>
                    <a:pt x="4493905" y="567011"/>
                    <a:pt x="4453058" y="574473"/>
                  </a:cubicBezTo>
                  <a:cubicBezTo>
                    <a:pt x="2530174" y="437847"/>
                    <a:pt x="1715368" y="565650"/>
                    <a:pt x="82942" y="574473"/>
                  </a:cubicBezTo>
                  <a:cubicBezTo>
                    <a:pt x="37508" y="567174"/>
                    <a:pt x="2781" y="542620"/>
                    <a:pt x="0" y="491531"/>
                  </a:cubicBezTo>
                  <a:cubicBezTo>
                    <a:pt x="24640" y="405180"/>
                    <a:pt x="-27775" y="183803"/>
                    <a:pt x="0" y="82942"/>
                  </a:cubicBezTo>
                  <a:close/>
                </a:path>
                <a:path w="4536000" h="574473" stroke="0" extrusionOk="0">
                  <a:moveTo>
                    <a:pt x="0" y="82942"/>
                  </a:moveTo>
                  <a:cubicBezTo>
                    <a:pt x="148" y="37911"/>
                    <a:pt x="32618" y="-6924"/>
                    <a:pt x="82942" y="0"/>
                  </a:cubicBezTo>
                  <a:cubicBezTo>
                    <a:pt x="2029137" y="-168373"/>
                    <a:pt x="2705538" y="-141978"/>
                    <a:pt x="4453058" y="0"/>
                  </a:cubicBezTo>
                  <a:cubicBezTo>
                    <a:pt x="4497402" y="1693"/>
                    <a:pt x="4538644" y="35760"/>
                    <a:pt x="4536000" y="82942"/>
                  </a:cubicBezTo>
                  <a:cubicBezTo>
                    <a:pt x="4522215" y="283589"/>
                    <a:pt x="4499465" y="429706"/>
                    <a:pt x="4536000" y="491531"/>
                  </a:cubicBezTo>
                  <a:cubicBezTo>
                    <a:pt x="4532089" y="543285"/>
                    <a:pt x="4503490" y="577198"/>
                    <a:pt x="4453058" y="574473"/>
                  </a:cubicBezTo>
                  <a:cubicBezTo>
                    <a:pt x="3187862" y="662374"/>
                    <a:pt x="1567289"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695451" y="397669"/>
              <a:ext cx="32724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Viết</a:t>
              </a:r>
              <a:r>
                <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câu</a:t>
              </a:r>
              <a:r>
                <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ứng</a:t>
              </a:r>
              <a:r>
                <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dụng</a:t>
              </a:r>
              <a:endPar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19" name="Group 18">
            <a:extLst>
              <a:ext uri="{FF2B5EF4-FFF2-40B4-BE49-F238E27FC236}">
                <a16:creationId xmlns:a16="http://schemas.microsoft.com/office/drawing/2014/main" id="{1ABE7B79-8BFE-0EC0-D35D-FBC088A742BC}"/>
              </a:ext>
            </a:extLst>
          </p:cNvPr>
          <p:cNvGrpSpPr/>
          <p:nvPr/>
        </p:nvGrpSpPr>
        <p:grpSpPr>
          <a:xfrm>
            <a:off x="7033067" y="-135000"/>
            <a:ext cx="3420000" cy="3420000"/>
            <a:chOff x="7809698" y="585143"/>
            <a:chExt cx="3420000" cy="3420000"/>
          </a:xfrm>
        </p:grpSpPr>
        <p:pic>
          <p:nvPicPr>
            <p:cNvPr id="20" name="Picture 19">
              <a:extLst>
                <a:ext uri="{FF2B5EF4-FFF2-40B4-BE49-F238E27FC236}">
                  <a16:creationId xmlns:a16="http://schemas.microsoft.com/office/drawing/2014/main" id="{976574D7-364B-49A1-5FF8-7DFFD7EDC81E}"/>
                </a:ext>
              </a:extLst>
            </p:cNvPr>
            <p:cNvPicPr>
              <a:picLocks noChangeAspect="1"/>
            </p:cNvPicPr>
            <p:nvPr/>
          </p:nvPicPr>
          <p:blipFill>
            <a:blip r:embed="rId4"/>
            <a:stretch>
              <a:fillRect/>
            </a:stretch>
          </p:blipFill>
          <p:spPr>
            <a:xfrm>
              <a:off x="7809698" y="585143"/>
              <a:ext cx="3420000" cy="3420000"/>
            </a:xfrm>
            <a:prstGeom prst="rect">
              <a:avLst/>
            </a:prstGeom>
          </p:spPr>
        </p:pic>
        <p:sp>
          <p:nvSpPr>
            <p:cNvPr id="21" name="TextBox 20">
              <a:extLst>
                <a:ext uri="{FF2B5EF4-FFF2-40B4-BE49-F238E27FC236}">
                  <a16:creationId xmlns:a16="http://schemas.microsoft.com/office/drawing/2014/main" id="{80EDF332-6D75-F079-99C6-658152000415}"/>
                </a:ext>
              </a:extLst>
            </p:cNvPr>
            <p:cNvSpPr txBox="1"/>
            <p:nvPr/>
          </p:nvSpPr>
          <p:spPr>
            <a:xfrm>
              <a:off x="8488944" y="1806624"/>
              <a:ext cx="20615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2525"/>
                  </a:solidFill>
                  <a:effectLst/>
                  <a:uLnTx/>
                  <a:uFillTx/>
                  <a:latin typeface="Calibri" panose="020F0502020204030204"/>
                  <a:ea typeface="+mn-ea"/>
                  <a:cs typeface="+mn-cs"/>
                </a:rPr>
                <a:t>Viết vào vở tập viết</a:t>
              </a:r>
            </a:p>
          </p:txBody>
        </p:sp>
      </p:grpSp>
      <p:grpSp>
        <p:nvGrpSpPr>
          <p:cNvPr id="25" name="Group 24">
            <a:extLst>
              <a:ext uri="{FF2B5EF4-FFF2-40B4-BE49-F238E27FC236}">
                <a16:creationId xmlns:a16="http://schemas.microsoft.com/office/drawing/2014/main" id="{9CE02B37-C5F3-F791-F4C1-6EBBE46DE40B}"/>
              </a:ext>
            </a:extLst>
          </p:cNvPr>
          <p:cNvGrpSpPr/>
          <p:nvPr/>
        </p:nvGrpSpPr>
        <p:grpSpPr>
          <a:xfrm>
            <a:off x="1966394" y="3400331"/>
            <a:ext cx="2953684" cy="3060000"/>
            <a:chOff x="-1" y="3798000"/>
            <a:chExt cx="2953684" cy="3060000"/>
          </a:xfrm>
        </p:grpSpPr>
        <p:pic>
          <p:nvPicPr>
            <p:cNvPr id="26" name="Picture 25" descr="Graphical user interface, application&#10;&#10;Description automatically generated">
              <a:extLst>
                <a:ext uri="{FF2B5EF4-FFF2-40B4-BE49-F238E27FC236}">
                  <a16:creationId xmlns:a16="http://schemas.microsoft.com/office/drawing/2014/main" id="{9AAD555B-58FA-A895-230D-2A0F866C6029}"/>
                </a:ext>
              </a:extLst>
            </p:cNvPr>
            <p:cNvPicPr>
              <a:picLocks noChangeAspect="1"/>
            </p:cNvPicPr>
            <p:nvPr/>
          </p:nvPicPr>
          <p:blipFill rotWithShape="1">
            <a:blip r:embed="rId5">
              <a:extLst>
                <a:ext uri="{28A0092B-C50C-407E-A947-70E740481C1C}">
                  <a14:useLocalDpi xmlns:a14="http://schemas.microsoft.com/office/drawing/2010/main" val="0"/>
                </a:ext>
              </a:extLst>
            </a:blip>
            <a:srcRect l="56420" t="7809" r="5001" b="52222"/>
            <a:stretch/>
          </p:blipFill>
          <p:spPr>
            <a:xfrm>
              <a:off x="-1" y="3798000"/>
              <a:ext cx="2953684" cy="3060000"/>
            </a:xfrm>
            <a:prstGeom prst="rect">
              <a:avLst/>
            </a:prstGeom>
            <a:effectLst>
              <a:outerShdw blurRad="50800" dist="38100" dir="5400000" algn="t" rotWithShape="0">
                <a:prstClr val="black">
                  <a:alpha val="40000"/>
                </a:prstClr>
              </a:outerShdw>
            </a:effectLst>
          </p:spPr>
        </p:pic>
        <p:sp>
          <p:nvSpPr>
            <p:cNvPr id="27" name="TextBox 26">
              <a:extLst>
                <a:ext uri="{FF2B5EF4-FFF2-40B4-BE49-F238E27FC236}">
                  <a16:creationId xmlns:a16="http://schemas.microsoft.com/office/drawing/2014/main" id="{FF52B278-EDC2-9D09-E1C3-0FDAECB3439F}"/>
                </a:ext>
              </a:extLst>
            </p:cNvPr>
            <p:cNvSpPr txBox="1"/>
            <p:nvPr/>
          </p:nvSpPr>
          <p:spPr>
            <a:xfrm>
              <a:off x="214607" y="5535023"/>
              <a:ext cx="252446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chú</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ý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tư</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thế</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ngồi</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viết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và</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cách</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cầm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bút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nhé</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grpSp>
      <p:pic>
        <p:nvPicPr>
          <p:cNvPr id="2" name="Picture 1">
            <a:extLst>
              <a:ext uri="{FF2B5EF4-FFF2-40B4-BE49-F238E27FC236}">
                <a16:creationId xmlns:a16="http://schemas.microsoft.com/office/drawing/2014/main" id="{B83CC254-0AA2-45E1-A3AF-DF270CF8B456}"/>
              </a:ext>
            </a:extLst>
          </p:cNvPr>
          <p:cNvPicPr>
            <a:picLocks noChangeAspect="1"/>
          </p:cNvPicPr>
          <p:nvPr/>
        </p:nvPicPr>
        <p:blipFill>
          <a:blip r:embed="rId6"/>
          <a:stretch>
            <a:fillRect/>
          </a:stretch>
        </p:blipFill>
        <p:spPr>
          <a:xfrm>
            <a:off x="8932850" y="2649942"/>
            <a:ext cx="2706859" cy="4176122"/>
          </a:xfrm>
          <a:prstGeom prst="rect">
            <a:avLst/>
          </a:prstGeom>
        </p:spPr>
      </p:pic>
      <p:pic>
        <p:nvPicPr>
          <p:cNvPr id="4" name="Picture 3">
            <a:extLst>
              <a:ext uri="{FF2B5EF4-FFF2-40B4-BE49-F238E27FC236}">
                <a16:creationId xmlns:a16="http://schemas.microsoft.com/office/drawing/2014/main" id="{C72CEDC6-5F45-4CB3-B0BB-5A64587CBD79}"/>
              </a:ext>
            </a:extLst>
          </p:cNvPr>
          <p:cNvPicPr>
            <a:picLocks noChangeAspect="1"/>
          </p:cNvPicPr>
          <p:nvPr/>
        </p:nvPicPr>
        <p:blipFill>
          <a:blip r:embed="rId7"/>
          <a:stretch>
            <a:fillRect/>
          </a:stretch>
        </p:blipFill>
        <p:spPr>
          <a:xfrm>
            <a:off x="600075" y="1466288"/>
            <a:ext cx="6902285" cy="1872923"/>
          </a:xfrm>
          <a:prstGeom prst="rect">
            <a:avLst/>
          </a:prstGeom>
        </p:spPr>
      </p:pic>
    </p:spTree>
    <p:extLst>
      <p:ext uri="{BB962C8B-B14F-4D97-AF65-F5344CB8AC3E}">
        <p14:creationId xmlns:p14="http://schemas.microsoft.com/office/powerpoint/2010/main" val="590310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14:presetBounceEnd="40000">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14:bounceEnd="40000">
                                          <p:cBhvr additive="base">
                                            <p:cTn id="16" dur="750" fill="hold"/>
                                            <p:tgtEl>
                                              <p:spTgt spid="25"/>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p:tgtEl>
                                              <p:spTgt spid="24"/>
                                            </p:tgtEl>
                                            <p:attrNameLst>
                                              <p:attrName>ppt_y</p:attrName>
                                            </p:attrNameLst>
                                          </p:cBhvr>
                                          <p:tavLst>
                                            <p:tav tm="0">
                                              <p:val>
                                                <p:strVal val="#ppt_y+#ppt_h*1.125000"/>
                                              </p:val>
                                            </p:tav>
                                            <p:tav tm="100000">
                                              <p:val>
                                                <p:strVal val="#ppt_y"/>
                                              </p:val>
                                            </p:tav>
                                          </p:tavLst>
                                        </p:anim>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anim calcmode="lin" valueType="num">
                                          <p:cBhvr>
                                            <p:cTn id="27" dur="500" fill="hold"/>
                                            <p:tgtEl>
                                              <p:spTgt spid="23"/>
                                            </p:tgtEl>
                                            <p:attrNameLst>
                                              <p:attrName>ppt_x</p:attrName>
                                            </p:attrNameLst>
                                          </p:cBhvr>
                                          <p:tavLst>
                                            <p:tav tm="0">
                                              <p:val>
                                                <p:strVal val="#ppt_x"/>
                                              </p:val>
                                            </p:tav>
                                            <p:tav tm="100000">
                                              <p:val>
                                                <p:strVal val="#ppt_x"/>
                                              </p:val>
                                            </p:tav>
                                          </p:tavLst>
                                        </p:anim>
                                        <p:anim calcmode="lin" valueType="num">
                                          <p:cBhvr>
                                            <p:cTn id="28"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1" name="Trò-chơi-ting.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750" fill="hold"/>
                                            <p:tgtEl>
                                              <p:spTgt spid="25"/>
                                            </p:tgtEl>
                                            <p:attrNameLst>
                                              <p:attrName>ppt_x</p:attrName>
                                            </p:attrNameLst>
                                          </p:cBhvr>
                                          <p:tavLst>
                                            <p:tav tm="0">
                                              <p:val>
                                                <p:strVal val="#ppt_x"/>
                                              </p:val>
                                            </p:tav>
                                            <p:tav tm="100000">
                                              <p:val>
                                                <p:strVal val="#ppt_x"/>
                                              </p:val>
                                            </p:tav>
                                          </p:tavLst>
                                        </p:anim>
                                        <p:anim calcmode="lin" valueType="num">
                                          <p:cBhvr additive="base">
                                            <p:cTn id="3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3775D578-7257-E78B-5EB7-2ADB4A6DF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683" y="458999"/>
            <a:ext cx="5940000" cy="5940000"/>
          </a:xfrm>
          <a:prstGeom prst="rect">
            <a:avLst/>
          </a:prstGeom>
        </p:spPr>
      </p:pic>
      <p:sp>
        <p:nvSpPr>
          <p:cNvPr id="21" name="TextBox 20">
            <a:extLst>
              <a:ext uri="{FF2B5EF4-FFF2-40B4-BE49-F238E27FC236}">
                <a16:creationId xmlns:a16="http://schemas.microsoft.com/office/drawing/2014/main" id="{1516971F-D635-9217-39C3-19D1F1A52276}"/>
              </a:ext>
            </a:extLst>
          </p:cNvPr>
          <p:cNvSpPr txBox="1"/>
          <p:nvPr/>
        </p:nvSpPr>
        <p:spPr>
          <a:xfrm>
            <a:off x="3074668" y="1857538"/>
            <a:ext cx="5146430" cy="1107996"/>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rPr>
              <a:t>KHỞI ĐỘNG</a:t>
            </a:r>
            <a:endParaRPr kumimoji="0" lang="en-US" sz="7200" b="1" i="0" u="none" strike="noStrike" kern="0" cap="none" spc="0" normalizeH="0" baseline="0" noProof="0" dirty="0">
              <a:ln>
                <a:noFill/>
              </a:ln>
              <a:solidFill>
                <a:srgbClr val="FF5252"/>
              </a:solidFill>
              <a:effectLst>
                <a:glow>
                  <a:srgbClr val="4472C4">
                    <a:alpha val="40000"/>
                  </a:srgbClr>
                </a:glow>
              </a:effectLst>
              <a:uLnTx/>
              <a:uFillTx/>
              <a:latin typeface="HP001 4 hàng" panose="020B0603050302020204" pitchFamily="34" charset="0"/>
              <a:ea typeface="LNTH-LuoLuoNotangYuanTi 1" pitchFamily="2" charset="-128"/>
              <a:cs typeface="LNTH-LuoLuoNotangYuanTi 1" pitchFamily="2" charset="-128"/>
              <a:sym typeface="Arial"/>
            </a:endParaRPr>
          </a:p>
        </p:txBody>
      </p:sp>
    </p:spTree>
    <p:extLst>
      <p:ext uri="{BB962C8B-B14F-4D97-AF65-F5344CB8AC3E}">
        <p14:creationId xmlns:p14="http://schemas.microsoft.com/office/powerpoint/2010/main" val="2992433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heel(3)">
                                      <p:cBhvr>
                                        <p:cTn id="11" dur="750"/>
                                        <p:tgtEl>
                                          <p:spTgt spid="21"/>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con&#10;&#10;Description automatically generated with medium confidence">
            <a:extLst>
              <a:ext uri="{FF2B5EF4-FFF2-40B4-BE49-F238E27FC236}">
                <a16:creationId xmlns:a16="http://schemas.microsoft.com/office/drawing/2014/main" id="{45AAA7E3-82F0-8A46-C512-31A868AD2AB8}"/>
              </a:ext>
            </a:extLst>
          </p:cNvPr>
          <p:cNvPicPr>
            <a:picLocks noChangeAspect="1"/>
          </p:cNvPicPr>
          <p:nvPr/>
        </p:nvPicPr>
        <p:blipFill rotWithShape="1">
          <a:blip r:embed="rId4">
            <a:extLst>
              <a:ext uri="{28A0092B-C50C-407E-A947-70E740481C1C}">
                <a14:useLocalDpi xmlns:a14="http://schemas.microsoft.com/office/drawing/2010/main" val="0"/>
              </a:ext>
            </a:extLst>
          </a:blip>
          <a:srcRect l="5373" t="24369" r="5373" b="24369"/>
          <a:stretch/>
        </p:blipFill>
        <p:spPr>
          <a:xfrm>
            <a:off x="2476739" y="639000"/>
            <a:ext cx="9715261" cy="5580000"/>
          </a:xfrm>
          <a:prstGeom prst="rect">
            <a:avLst/>
          </a:prstGeom>
        </p:spPr>
      </p:pic>
      <p:sp>
        <p:nvSpPr>
          <p:cNvPr id="18" name="TextBox 17">
            <a:extLst>
              <a:ext uri="{FF2B5EF4-FFF2-40B4-BE49-F238E27FC236}">
                <a16:creationId xmlns:a16="http://schemas.microsoft.com/office/drawing/2014/main" id="{E8388BED-869E-5E75-06FC-F79425219CE7}"/>
              </a:ext>
            </a:extLst>
          </p:cNvPr>
          <p:cNvSpPr txBox="1"/>
          <p:nvPr/>
        </p:nvSpPr>
        <p:spPr>
          <a:xfrm>
            <a:off x="6545594" y="997242"/>
            <a:ext cx="23317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LNTH-Dinomiko" panose="02000500000000000000" pitchFamily="2" charset="0"/>
                <a:ea typeface="+mn-ea"/>
                <a:cs typeface="+mn-cs"/>
              </a:rPr>
              <a:t>Dặn</a:t>
            </a:r>
            <a:r>
              <a:rPr kumimoji="0" lang="en-US" sz="4000" b="0" i="0" u="none" strike="noStrike" kern="1200" cap="none" spc="0" normalizeH="0" baseline="0" noProof="0" dirty="0">
                <a:ln>
                  <a:noFill/>
                </a:ln>
                <a:solidFill>
                  <a:srgbClr val="FF0000"/>
                </a:solidFill>
                <a:effectLst/>
                <a:uLnTx/>
                <a:uFillTx/>
                <a:latin typeface="LNTH-Dinomiko" panose="02000500000000000000" pitchFamily="2"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LNTH-Dinomiko" panose="02000500000000000000" pitchFamily="2" charset="0"/>
                <a:ea typeface="+mn-ea"/>
                <a:cs typeface="+mn-cs"/>
              </a:rPr>
              <a:t>dò</a:t>
            </a:r>
            <a:endParaRPr kumimoji="0" lang="en-US" sz="4000" b="0" i="0" u="none" strike="noStrike" kern="1200" cap="none" spc="0" normalizeH="0" baseline="0" noProof="0" dirty="0">
              <a:ln>
                <a:noFill/>
              </a:ln>
              <a:solidFill>
                <a:srgbClr val="FF0000"/>
              </a:solidFill>
              <a:effectLst/>
              <a:uLnTx/>
              <a:uFillTx/>
              <a:latin typeface="LNTH-Dinomiko" panose="02000500000000000000" pitchFamily="2" charset="0"/>
              <a:ea typeface="+mn-ea"/>
              <a:cs typeface="+mn-cs"/>
            </a:endParaRPr>
          </a:p>
        </p:txBody>
      </p:sp>
      <p:sp>
        <p:nvSpPr>
          <p:cNvPr id="19" name="TextBox 18">
            <a:extLst>
              <a:ext uri="{FF2B5EF4-FFF2-40B4-BE49-F238E27FC236}">
                <a16:creationId xmlns:a16="http://schemas.microsoft.com/office/drawing/2014/main" id="{FAD79EC6-7074-637B-81EC-14F0E6C7DE12}"/>
              </a:ext>
            </a:extLst>
          </p:cNvPr>
          <p:cNvSpPr txBox="1"/>
          <p:nvPr/>
        </p:nvSpPr>
        <p:spPr>
          <a:xfrm>
            <a:off x="3405066" y="1705128"/>
            <a:ext cx="7358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99"/>
                </a:solidFill>
                <a:effectLst/>
                <a:uLnTx/>
                <a:uFillTx/>
                <a:latin typeface="Calibri" panose="020F0502020204030204"/>
                <a:ea typeface="+mn-ea"/>
                <a:cs typeface="+mn-cs"/>
              </a:rPr>
              <a:t>- Luyện viết các chữ hoa đã học trong bài.</a:t>
            </a:r>
          </a:p>
        </p:txBody>
      </p:sp>
      <p:sp>
        <p:nvSpPr>
          <p:cNvPr id="20" name="TextBox 19">
            <a:extLst>
              <a:ext uri="{FF2B5EF4-FFF2-40B4-BE49-F238E27FC236}">
                <a16:creationId xmlns:a16="http://schemas.microsoft.com/office/drawing/2014/main" id="{B5CB6574-4FF5-CCF2-A162-91EF6E3E2F82}"/>
              </a:ext>
            </a:extLst>
          </p:cNvPr>
          <p:cNvSpPr txBox="1"/>
          <p:nvPr/>
        </p:nvSpPr>
        <p:spPr>
          <a:xfrm>
            <a:off x="3405066" y="3167065"/>
            <a:ext cx="7358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99"/>
                </a:solidFill>
                <a:effectLst/>
                <a:uLnTx/>
                <a:uFillTx/>
                <a:latin typeface="Calibri" panose="020F0502020204030204"/>
                <a:ea typeface="+mn-ea"/>
                <a:cs typeface="+mn-cs"/>
              </a:rPr>
              <a:t>- Chuẩn bị bài học sau:…</a:t>
            </a:r>
          </a:p>
        </p:txBody>
      </p:sp>
      <p:sp>
        <p:nvSpPr>
          <p:cNvPr id="21" name="TextBox 20">
            <a:extLst>
              <a:ext uri="{FF2B5EF4-FFF2-40B4-BE49-F238E27FC236}">
                <a16:creationId xmlns:a16="http://schemas.microsoft.com/office/drawing/2014/main" id="{5A7D3A4C-4389-BED3-37AC-B5A167D37BE4}"/>
              </a:ext>
            </a:extLst>
          </p:cNvPr>
          <p:cNvSpPr txBox="1"/>
          <p:nvPr/>
        </p:nvSpPr>
        <p:spPr>
          <a:xfrm>
            <a:off x="3405066" y="2436097"/>
            <a:ext cx="83384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99"/>
                </a:solidFill>
                <a:effectLst/>
                <a:uLnTx/>
                <a:uFillTx/>
                <a:latin typeface="Calibri" panose="020F0502020204030204"/>
                <a:ea typeface="+mn-ea"/>
                <a:cs typeface="+mn-cs"/>
              </a:rPr>
              <a:t>- Thực hiện các phần viết ở nhà trong vở Tập viết.</a:t>
            </a:r>
          </a:p>
        </p:txBody>
      </p:sp>
      <p:sp>
        <p:nvSpPr>
          <p:cNvPr id="22" name="TextBox 21">
            <a:extLst>
              <a:ext uri="{FF2B5EF4-FFF2-40B4-BE49-F238E27FC236}">
                <a16:creationId xmlns:a16="http://schemas.microsoft.com/office/drawing/2014/main" id="{E0B09DC9-E345-C691-015F-BFB35C9FF101}"/>
              </a:ext>
            </a:extLst>
          </p:cNvPr>
          <p:cNvSpPr txBox="1"/>
          <p:nvPr/>
        </p:nvSpPr>
        <p:spPr>
          <a:xfrm>
            <a:off x="3405066" y="3898033"/>
            <a:ext cx="7358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99"/>
                </a:solidFill>
                <a:effectLst/>
                <a:uLnTx/>
                <a:uFillTx/>
                <a:latin typeface="Calibri" panose="020F0502020204030204"/>
                <a:ea typeface="+mn-ea"/>
                <a:cs typeface="+mn-cs"/>
              </a:rPr>
              <a:t>- ……….</a:t>
            </a:r>
          </a:p>
        </p:txBody>
      </p:sp>
      <p:pic>
        <p:nvPicPr>
          <p:cNvPr id="23" name="Picture 22">
            <a:extLst>
              <a:ext uri="{FF2B5EF4-FFF2-40B4-BE49-F238E27FC236}">
                <a16:creationId xmlns:a16="http://schemas.microsoft.com/office/drawing/2014/main" id="{97B5B133-B12B-7414-E12D-24ACA3949F25}"/>
              </a:ext>
            </a:extLst>
          </p:cNvPr>
          <p:cNvPicPr>
            <a:picLocks noChangeAspect="1"/>
          </p:cNvPicPr>
          <p:nvPr/>
        </p:nvPicPr>
        <p:blipFill>
          <a:blip r:embed="rId5"/>
          <a:stretch>
            <a:fillRect/>
          </a:stretch>
        </p:blipFill>
        <p:spPr>
          <a:xfrm flipH="1">
            <a:off x="130402" y="1594033"/>
            <a:ext cx="2215936" cy="4608000"/>
          </a:xfrm>
          <a:prstGeom prst="rect">
            <a:avLst/>
          </a:prstGeom>
        </p:spPr>
      </p:pic>
    </p:spTree>
    <p:extLst>
      <p:ext uri="{BB962C8B-B14F-4D97-AF65-F5344CB8AC3E}">
        <p14:creationId xmlns:p14="http://schemas.microsoft.com/office/powerpoint/2010/main" val="356357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8"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8"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8" name="click.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subTnLst>
                                        <p:audio>
                                          <p:cMediaNode>
                                            <p:cTn display="0" masterRel="sameClick">
                                              <p:stCondLst>
                                                <p:cond evt="begin" delay="0">
                                                  <p:tn val="38"/>
                                                </p:cond>
                                              </p:stCondLst>
                                              <p:endCondLst>
                                                <p:cond evt="onStopAudio" delay="0">
                                                  <p:tgtEl>
                                                    <p:sldTgt/>
                                                  </p:tgtEl>
                                                </p:cond>
                                              </p:endCondLst>
                                            </p:cTn>
                                            <p:tgtEl>
                                              <p:sndTgt r:embed="rId8"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1CA14B3C-87C3-2122-95F1-9B89E7B57F4B}"/>
              </a:ext>
            </a:extLst>
          </p:cNvPr>
          <p:cNvGrpSpPr/>
          <p:nvPr/>
        </p:nvGrpSpPr>
        <p:grpSpPr>
          <a:xfrm>
            <a:off x="2630616" y="495000"/>
            <a:ext cx="6930768" cy="5868000"/>
            <a:chOff x="4227089" y="495000"/>
            <a:chExt cx="6930768" cy="5868000"/>
          </a:xfrm>
        </p:grpSpPr>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2"/>
            <a:srcRect l="6254" t="15789" r="5161" b="9210"/>
            <a:stretch/>
          </p:blipFill>
          <p:spPr>
            <a:xfrm>
              <a:off x="4227089" y="495000"/>
              <a:ext cx="6930768" cy="5868000"/>
            </a:xfrm>
            <a:prstGeom prst="rect">
              <a:avLst/>
            </a:prstGeom>
          </p:spPr>
        </p:pic>
        <p:sp>
          <p:nvSpPr>
            <p:cNvPr id="44" name="TextBox 43">
              <a:extLst>
                <a:ext uri="{FF2B5EF4-FFF2-40B4-BE49-F238E27FC236}">
                  <a16:creationId xmlns:a16="http://schemas.microsoft.com/office/drawing/2014/main" id="{97568BE0-D9F0-DB91-B015-21D685AE745B}"/>
                </a:ext>
              </a:extLst>
            </p:cNvPr>
            <p:cNvSpPr txBox="1"/>
            <p:nvPr/>
          </p:nvSpPr>
          <p:spPr>
            <a:xfrm>
              <a:off x="8579379" y="4967866"/>
              <a:ext cx="1651731"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3175">
                    <a:noFill/>
                    <a:prstDash val="solid"/>
                  </a:ln>
                  <a:blipFill dpi="0" rotWithShape="1">
                    <a:blip r:embed="rId3">
                      <a:extLst>
                        <a:ext uri="{28A0092B-C50C-407E-A947-70E740481C1C}">
                          <a14:useLocalDpi xmlns:a14="http://schemas.microsoft.com/office/drawing/2010/main" val="0"/>
                        </a:ext>
                      </a:extLst>
                    </a:blip>
                    <a:srcRect/>
                    <a:stretch>
                      <a:fillRect/>
                    </a:stretch>
                  </a:blipFill>
                  <a:effectLst>
                    <a:glow rad="152400">
                      <a:prstClr val="white"/>
                    </a:glow>
                    <a:innerShdw>
                      <a:prstClr val="black"/>
                    </a:innerShdw>
                  </a:effectLst>
                  <a:uLnTx/>
                  <a:uFillTx/>
                  <a:latin typeface="LNTH-Dinomiko" panose="02000500000000000000" pitchFamily="2" charset="0"/>
                  <a:ea typeface="+mn-ea"/>
                  <a:cs typeface="+mn-cs"/>
                </a:rPr>
                <a:t>TẬP VIẾT</a:t>
              </a:r>
            </a:p>
          </p:txBody>
        </p:sp>
      </p:grpSp>
      <p:pic>
        <p:nvPicPr>
          <p:cNvPr id="2" name="Picture 1">
            <a:extLst>
              <a:ext uri="{FF2B5EF4-FFF2-40B4-BE49-F238E27FC236}">
                <a16:creationId xmlns:a16="http://schemas.microsoft.com/office/drawing/2014/main" id="{751BBBF2-F805-4909-A708-72D1D6088404}"/>
              </a:ext>
            </a:extLst>
          </p:cNvPr>
          <p:cNvPicPr>
            <a:picLocks noChangeAspect="1"/>
          </p:cNvPicPr>
          <p:nvPr/>
        </p:nvPicPr>
        <p:blipFill>
          <a:blip r:embed="rId4"/>
          <a:stretch>
            <a:fillRect/>
          </a:stretch>
        </p:blipFill>
        <p:spPr>
          <a:xfrm>
            <a:off x="2959729" y="1905281"/>
            <a:ext cx="5986791" cy="2304488"/>
          </a:xfrm>
          <a:prstGeom prst="rect">
            <a:avLst/>
          </a:prstGeom>
        </p:spPr>
      </p:pic>
    </p:spTree>
    <p:extLst>
      <p:ext uri="{BB962C8B-B14F-4D97-AF65-F5344CB8AC3E}">
        <p14:creationId xmlns:p14="http://schemas.microsoft.com/office/powerpoint/2010/main" val="1066052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25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thiếu nhi vui nhộn cho bé- Tập thể dục buổi sáng">
            <a:hlinkClick r:id="" action="ppaction://media"/>
            <a:extLst>
              <a:ext uri="{FF2B5EF4-FFF2-40B4-BE49-F238E27FC236}">
                <a16:creationId xmlns:a16="http://schemas.microsoft.com/office/drawing/2014/main" id="{5BFD03F7-3C66-4F6C-A988-22E387A487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48089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3775D578-7257-E78B-5EB7-2ADB4A6DF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683" y="458999"/>
            <a:ext cx="5940000" cy="5940000"/>
          </a:xfrm>
          <a:prstGeom prst="rect">
            <a:avLst/>
          </a:prstGeom>
        </p:spPr>
      </p:pic>
      <p:sp>
        <p:nvSpPr>
          <p:cNvPr id="21" name="TextBox 20">
            <a:extLst>
              <a:ext uri="{FF2B5EF4-FFF2-40B4-BE49-F238E27FC236}">
                <a16:creationId xmlns:a16="http://schemas.microsoft.com/office/drawing/2014/main" id="{1516971F-D635-9217-39C3-19D1F1A52276}"/>
              </a:ext>
            </a:extLst>
          </p:cNvPr>
          <p:cNvSpPr txBox="1"/>
          <p:nvPr/>
        </p:nvSpPr>
        <p:spPr>
          <a:xfrm>
            <a:off x="3074668" y="1857538"/>
            <a:ext cx="5146430" cy="2400657"/>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rPr>
              <a:t>ÔN VIẾT CHỮ HOA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6000" b="1" kern="0" dirty="0">
                <a:solidFill>
                  <a:srgbClr val="FF5252"/>
                </a:solidFill>
                <a:effectLst>
                  <a:glow>
                    <a:srgbClr val="4472C4">
                      <a:alpha val="40000"/>
                    </a:srgbClr>
                  </a:glow>
                </a:effectLst>
                <a:latin typeface="HP001 4 hàng" panose="020B0603050302020204" pitchFamily="34" charset="0"/>
                <a:ea typeface="LNTH-LuoLuoNotangYuanTi 1" pitchFamily="2" charset="-128"/>
                <a:cs typeface="LNTH-LuoLuoNotangYuanTi 1" pitchFamily="2" charset="-128"/>
                <a:sym typeface="Arial"/>
              </a:rPr>
              <a:t>V, X</a:t>
            </a:r>
            <a:endParaRPr kumimoji="0" lang="en-US" sz="6000" b="1" i="0" u="none" strike="noStrike" kern="0" cap="none" spc="0" normalizeH="0" baseline="0" noProof="0" dirty="0">
              <a:ln>
                <a:noFill/>
              </a:ln>
              <a:solidFill>
                <a:srgbClr val="FF5252"/>
              </a:solidFill>
              <a:effectLst>
                <a:glow>
                  <a:srgbClr val="4472C4">
                    <a:alpha val="40000"/>
                  </a:srgbClr>
                </a:glow>
              </a:effectLst>
              <a:uLnTx/>
              <a:uFillTx/>
              <a:latin typeface="HP001 4 hàng" panose="020B0603050302020204" pitchFamily="34" charset="0"/>
              <a:ea typeface="LNTH-LuoLuoNotangYuanTi 1" pitchFamily="2" charset="-128"/>
              <a:cs typeface="LNTH-LuoLuoNotangYuanTi 1" pitchFamily="2" charset="-128"/>
              <a:sym typeface="Arial"/>
            </a:endParaRPr>
          </a:p>
        </p:txBody>
      </p:sp>
    </p:spTree>
    <p:extLst>
      <p:ext uri="{BB962C8B-B14F-4D97-AF65-F5344CB8AC3E}">
        <p14:creationId xmlns:p14="http://schemas.microsoft.com/office/powerpoint/2010/main" val="328648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heel(3)">
                                      <p:cBhvr>
                                        <p:cTn id="11" dur="750"/>
                                        <p:tgtEl>
                                          <p:spTgt spid="21"/>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3952587" cy="1044000"/>
            <a:chOff x="515999" y="0"/>
            <a:chExt cx="3952587"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4248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Cùng ôn tập</a:t>
              </a:r>
              <a:endParaRPr kumimoji="0" lang="en-US" sz="32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5533227" y="106810"/>
            <a:ext cx="3044096" cy="3312000"/>
            <a:chOff x="6135169" y="458999"/>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281765" y="1082915"/>
              <a:ext cx="275090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Nhắc</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lại</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chiều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độ</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và</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cấu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tạo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nét</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P001 5 hàng" panose="020B0603050302020204" pitchFamily="34" charset="0"/>
                  <a:ea typeface="+mn-ea"/>
                  <a:cs typeface="+mn-cs"/>
                </a:rPr>
                <a:t> V </a:t>
              </a:r>
            </a:p>
          </p:txBody>
        </p:sp>
      </p:grpSp>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6"/>
          <a:stretch>
            <a:fillRect/>
          </a:stretch>
        </p:blipFill>
        <p:spPr>
          <a:xfrm>
            <a:off x="8420024" y="1791000"/>
            <a:ext cx="2215936" cy="4608000"/>
          </a:xfrm>
          <a:prstGeom prst="rect">
            <a:avLst/>
          </a:prstGeom>
        </p:spPr>
      </p:pic>
      <p:pic>
        <p:nvPicPr>
          <p:cNvPr id="12" name="Picture 11">
            <a:extLst>
              <a:ext uri="{FF2B5EF4-FFF2-40B4-BE49-F238E27FC236}">
                <a16:creationId xmlns:a16="http://schemas.microsoft.com/office/drawing/2014/main" id="{7576CDD8-6254-47D6-B7BA-3F2B86D632B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67501" y="1994667"/>
            <a:ext cx="3711297" cy="3944997"/>
          </a:xfrm>
          <a:prstGeom prst="rect">
            <a:avLst/>
          </a:prstGeom>
        </p:spPr>
      </p:pic>
    </p:spTree>
    <p:extLst>
      <p:ext uri="{BB962C8B-B14F-4D97-AF65-F5344CB8AC3E}">
        <p14:creationId xmlns:p14="http://schemas.microsoft.com/office/powerpoint/2010/main" val="2910870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 presetClass="entr" presetSubtype="4" fill="hold" nodeType="afterEffect" p14:presetBounceEnd="40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40000">
                                          <p:cBhvr additive="base">
                                            <p:cTn id="11"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750" fill="hold"/>
                                            <p:tgtEl>
                                              <p:spTgt spid="23"/>
                                            </p:tgtEl>
                                            <p:attrNameLst>
                                              <p:attrName>ppt_x</p:attrName>
                                            </p:attrNameLst>
                                          </p:cBhvr>
                                          <p:tavLst>
                                            <p:tav tm="0">
                                              <p:val>
                                                <p:strVal val="#ppt_x"/>
                                              </p:val>
                                            </p:tav>
                                            <p:tav tm="100000">
                                              <p:val>
                                                <p:strVal val="#ppt_x"/>
                                              </p:val>
                                            </p:tav>
                                          </p:tavLst>
                                        </p:anim>
                                        <p:anim calcmode="lin" valueType="num">
                                          <p:cBhvr additive="base">
                                            <p:cTn id="12"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barn(inVertical)">
                                          <p:cBhvr>
                                            <p:cTn id="21" dur="500"/>
                                            <p:tgtEl>
                                              <p:spTgt spid="1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Effect transition="in" filter="barn(inVertical)">
                                          <p:cBhvr>
                                            <p:cTn id="26"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ea typeface="+mn-ea"/>
              <a:cs typeface="+mn-cs"/>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4513200" cy="1044000"/>
            <a:chOff x="515999" y="0"/>
            <a:chExt cx="4513200"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8" y="397669"/>
              <a:ext cx="31106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Cùng</a:t>
              </a:r>
              <a:r>
                <a:rPr kumimoji="0" lang="en-US" sz="3600" b="0"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rPr>
                <a:t> </a:t>
              </a:r>
              <a:r>
                <a:rPr kumimoji="0" lang="en-US" sz="3600" b="0"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quan</a:t>
              </a:r>
              <a:r>
                <a:rPr kumimoji="0" lang="en-US" sz="3600" b="0"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rPr>
                <a:t> </a:t>
              </a:r>
              <a:r>
                <a:rPr kumimoji="0" lang="en-US" sz="3600" b="0"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sát</a:t>
              </a:r>
              <a:endParaRPr kumimoji="0" lang="en-US" sz="3600" b="0"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7" name="Picture 6">
            <a:extLst>
              <a:ext uri="{FF2B5EF4-FFF2-40B4-BE49-F238E27FC236}">
                <a16:creationId xmlns:a16="http://schemas.microsoft.com/office/drawing/2014/main" id="{BC27EAA6-DE7B-4D51-AA6B-2F8E468B63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28151" y="1390650"/>
            <a:ext cx="3508285" cy="3729201"/>
          </a:xfrm>
          <a:prstGeom prst="rect">
            <a:avLst/>
          </a:prstGeom>
        </p:spPr>
      </p:pic>
      <p:cxnSp>
        <p:nvCxnSpPr>
          <p:cNvPr id="9" name="Straight Arrow Connector 8">
            <a:extLst>
              <a:ext uri="{FF2B5EF4-FFF2-40B4-BE49-F238E27FC236}">
                <a16:creationId xmlns:a16="http://schemas.microsoft.com/office/drawing/2014/main" id="{A2058889-4DD3-43F7-BAAD-DEF38E3BD4CF}"/>
              </a:ext>
            </a:extLst>
          </p:cNvPr>
          <p:cNvCxnSpPr>
            <a:cxnSpLocks/>
          </p:cNvCxnSpPr>
          <p:nvPr/>
        </p:nvCxnSpPr>
        <p:spPr>
          <a:xfrm>
            <a:off x="6527236" y="2914197"/>
            <a:ext cx="0" cy="1703066"/>
          </a:xfrm>
          <a:prstGeom prst="straightConnector1">
            <a:avLst/>
          </a:prstGeom>
          <a:noFill/>
          <a:ln w="19050" cap="flat" cmpd="sng" algn="ctr">
            <a:solidFill>
              <a:srgbClr val="434343"/>
            </a:solidFill>
            <a:prstDash val="solid"/>
            <a:headEnd type="triangle"/>
            <a:tailEnd type="triangle"/>
          </a:ln>
          <a:effectLst/>
        </p:spPr>
      </p:cxnSp>
      <p:sp>
        <p:nvSpPr>
          <p:cNvPr id="10" name="Rectangle 9">
            <a:extLst>
              <a:ext uri="{FF2B5EF4-FFF2-40B4-BE49-F238E27FC236}">
                <a16:creationId xmlns:a16="http://schemas.microsoft.com/office/drawing/2014/main" id="{CD77EA30-D8EF-4BDD-ACC4-5FDBA92B5D1C}"/>
              </a:ext>
            </a:extLst>
          </p:cNvPr>
          <p:cNvSpPr/>
          <p:nvPr/>
        </p:nvSpPr>
        <p:spPr>
          <a:xfrm>
            <a:off x="4509434" y="4710183"/>
            <a:ext cx="221521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rPr>
              <a:t>2 ô </a:t>
            </a:r>
            <a:r>
              <a:rPr kumimoji="0" lang="en-US" sz="2400" b="1" i="0" u="none" strike="noStrike" kern="0" cap="none" spc="0" normalizeH="0" baseline="0" noProof="0" dirty="0" err="1">
                <a:ln>
                  <a:noFill/>
                </a:ln>
                <a:solidFill>
                  <a:srgbClr val="F95858">
                    <a:lumMod val="75000"/>
                  </a:srgbClr>
                </a:solidFill>
                <a:effectLst/>
                <a:uLnTx/>
                <a:uFillTx/>
                <a:latin typeface="Arial" panose="020B0604020202020204" pitchFamily="34" charset="0"/>
                <a:cs typeface="Arial" panose="020B0604020202020204" pitchFamily="34" charset="0"/>
                <a:sym typeface="Arial"/>
              </a:rPr>
              <a:t>ly</a:t>
            </a:r>
            <a:r>
              <a:rPr kumimoji="0" lang="en-US" sz="24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rPr>
              <a:t> </a:t>
            </a:r>
            <a:r>
              <a:rPr kumimoji="0" lang="en-US" sz="2400" b="1" i="0" u="none" strike="noStrike" kern="0" cap="none" spc="0" normalizeH="0" baseline="0" noProof="0" dirty="0" err="1">
                <a:ln>
                  <a:noFill/>
                </a:ln>
                <a:solidFill>
                  <a:srgbClr val="F95858">
                    <a:lumMod val="75000"/>
                  </a:srgbClr>
                </a:solidFill>
                <a:effectLst/>
                <a:uLnTx/>
                <a:uFillTx/>
                <a:latin typeface="Arial" panose="020B0604020202020204" pitchFamily="34" charset="0"/>
                <a:cs typeface="Arial" panose="020B0604020202020204" pitchFamily="34" charset="0"/>
                <a:sym typeface="Arial"/>
              </a:rPr>
              <a:t>rưỡi</a:t>
            </a:r>
            <a:endParaRPr kumimoji="0" lang="en-US" sz="24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endParaRPr>
          </a:p>
        </p:txBody>
      </p:sp>
      <p:cxnSp>
        <p:nvCxnSpPr>
          <p:cNvPr id="11" name="Straight Arrow Connector 10">
            <a:extLst>
              <a:ext uri="{FF2B5EF4-FFF2-40B4-BE49-F238E27FC236}">
                <a16:creationId xmlns:a16="http://schemas.microsoft.com/office/drawing/2014/main" id="{7900EDAF-31B9-4341-B9DA-E5F2C8D6B649}"/>
              </a:ext>
            </a:extLst>
          </p:cNvPr>
          <p:cNvCxnSpPr>
            <a:cxnSpLocks/>
          </p:cNvCxnSpPr>
          <p:nvPr/>
        </p:nvCxnSpPr>
        <p:spPr>
          <a:xfrm flipH="1">
            <a:off x="4625979" y="4790972"/>
            <a:ext cx="1908171" cy="0"/>
          </a:xfrm>
          <a:prstGeom prst="straightConnector1">
            <a:avLst/>
          </a:prstGeom>
          <a:noFill/>
          <a:ln w="19050" cap="flat" cmpd="sng" algn="ctr">
            <a:solidFill>
              <a:srgbClr val="434343"/>
            </a:solidFill>
            <a:prstDash val="solid"/>
            <a:headEnd type="triangle"/>
            <a:tailEnd type="triangle"/>
          </a:ln>
          <a:effectLst/>
        </p:spPr>
      </p:cxnSp>
      <p:sp>
        <p:nvSpPr>
          <p:cNvPr id="12" name="Rectangle 11">
            <a:extLst>
              <a:ext uri="{FF2B5EF4-FFF2-40B4-BE49-F238E27FC236}">
                <a16:creationId xmlns:a16="http://schemas.microsoft.com/office/drawing/2014/main" id="{D58FD508-5C67-4678-9533-D23CF02EF578}"/>
              </a:ext>
            </a:extLst>
          </p:cNvPr>
          <p:cNvSpPr/>
          <p:nvPr/>
        </p:nvSpPr>
        <p:spPr>
          <a:xfrm>
            <a:off x="6485617" y="3518906"/>
            <a:ext cx="9092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rPr>
              <a:t>2 ô </a:t>
            </a:r>
            <a:r>
              <a:rPr kumimoji="0" lang="en-US" sz="2000" b="1" i="0" u="none" strike="noStrike" kern="0" cap="none" spc="0" normalizeH="0" baseline="0" noProof="0" dirty="0" err="1">
                <a:ln>
                  <a:noFill/>
                </a:ln>
                <a:solidFill>
                  <a:srgbClr val="F95858">
                    <a:lumMod val="75000"/>
                  </a:srgbClr>
                </a:solidFill>
                <a:effectLst/>
                <a:uLnTx/>
                <a:uFillTx/>
                <a:latin typeface="Arial" panose="020B0604020202020204" pitchFamily="34" charset="0"/>
                <a:cs typeface="Arial" panose="020B0604020202020204" pitchFamily="34" charset="0"/>
                <a:sym typeface="Arial"/>
              </a:rPr>
              <a:t>ly</a:t>
            </a:r>
            <a:r>
              <a:rPr kumimoji="0" lang="en-US" sz="20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F95858">
                    <a:lumMod val="75000"/>
                  </a:srgbClr>
                </a:solidFill>
                <a:effectLst/>
                <a:uLnTx/>
                <a:uFillTx/>
                <a:latin typeface="Arial" panose="020B0604020202020204" pitchFamily="34" charset="0"/>
                <a:cs typeface="Arial" panose="020B0604020202020204" pitchFamily="34" charset="0"/>
                <a:sym typeface="Arial"/>
              </a:rPr>
              <a:t>rưỡi</a:t>
            </a:r>
            <a:endParaRPr kumimoji="0" lang="en-US" sz="20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endParaRPr>
          </a:p>
        </p:txBody>
      </p:sp>
      <p:grpSp>
        <p:nvGrpSpPr>
          <p:cNvPr id="13" name="Group 12">
            <a:extLst>
              <a:ext uri="{FF2B5EF4-FFF2-40B4-BE49-F238E27FC236}">
                <a16:creationId xmlns:a16="http://schemas.microsoft.com/office/drawing/2014/main" id="{937E3299-6E67-4CD4-9E9D-AC3655FADF69}"/>
              </a:ext>
            </a:extLst>
          </p:cNvPr>
          <p:cNvGrpSpPr/>
          <p:nvPr/>
        </p:nvGrpSpPr>
        <p:grpSpPr>
          <a:xfrm>
            <a:off x="619125" y="2252007"/>
            <a:ext cx="4267200" cy="954107"/>
            <a:chOff x="-1017979" y="2197159"/>
            <a:chExt cx="4267200" cy="954107"/>
          </a:xfrm>
        </p:grpSpPr>
        <p:sp>
          <p:nvSpPr>
            <p:cNvPr id="14" name="Rectangle 13">
              <a:extLst>
                <a:ext uri="{FF2B5EF4-FFF2-40B4-BE49-F238E27FC236}">
                  <a16:creationId xmlns:a16="http://schemas.microsoft.com/office/drawing/2014/main" id="{D6A71F89-EE13-419E-B780-36BBDE23886A}"/>
                </a:ext>
              </a:extLst>
            </p:cNvPr>
            <p:cNvSpPr/>
            <p:nvPr/>
          </p:nvSpPr>
          <p:spPr>
            <a:xfrm>
              <a:off x="-1017979" y="2197159"/>
              <a:ext cx="3574741"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solidFill>
                    <a:srgbClr val="202124"/>
                  </a:solidFill>
                  <a:latin typeface="Arial" panose="020B0604020202020204" pitchFamily="34" charset="0"/>
                  <a:cs typeface="Arial" panose="020B0604020202020204" pitchFamily="34" charset="0"/>
                </a:rPr>
                <a:t>K</a:t>
              </a:r>
              <a:r>
                <a:rPr lang="vi-VN" sz="2800" b="1" i="0" dirty="0">
                  <a:solidFill>
                    <a:srgbClr val="202124"/>
                  </a:solidFill>
                  <a:effectLst/>
                  <a:latin typeface="Arial" panose="020B0604020202020204" pitchFamily="34" charset="0"/>
                  <a:cs typeface="Arial" panose="020B0604020202020204" pitchFamily="34" charset="0"/>
                </a:rPr>
                <a:t>ết hợp nét cong trái và lượn ngang</a:t>
              </a:r>
              <a:endParaRPr kumimoji="0" lang="en-US" sz="2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cxnSp>
          <p:nvCxnSpPr>
            <p:cNvPr id="15" name="Straight Arrow Connector 14">
              <a:extLst>
                <a:ext uri="{FF2B5EF4-FFF2-40B4-BE49-F238E27FC236}">
                  <a16:creationId xmlns:a16="http://schemas.microsoft.com/office/drawing/2014/main" id="{A3C37F0A-A8E2-4150-B102-B2576067A361}"/>
                </a:ext>
              </a:extLst>
            </p:cNvPr>
            <p:cNvCxnSpPr>
              <a:cxnSpLocks/>
              <a:stCxn id="14" idx="3"/>
            </p:cNvCxnSpPr>
            <p:nvPr/>
          </p:nvCxnSpPr>
          <p:spPr>
            <a:xfrm>
              <a:off x="2556762" y="2674213"/>
              <a:ext cx="692459" cy="157014"/>
            </a:xfrm>
            <a:prstGeom prst="straightConnector1">
              <a:avLst/>
            </a:prstGeom>
            <a:noFill/>
            <a:ln w="9525" cap="flat" cmpd="sng" algn="ctr">
              <a:solidFill>
                <a:srgbClr val="FF0000"/>
              </a:solidFill>
              <a:prstDash val="lgDash"/>
              <a:tailEnd type="triangle"/>
            </a:ln>
            <a:effectLst/>
          </p:spPr>
        </p:cxnSp>
      </p:grpSp>
      <p:grpSp>
        <p:nvGrpSpPr>
          <p:cNvPr id="21" name="Group 20">
            <a:extLst>
              <a:ext uri="{FF2B5EF4-FFF2-40B4-BE49-F238E27FC236}">
                <a16:creationId xmlns:a16="http://schemas.microsoft.com/office/drawing/2014/main" id="{FDB936A7-0AE4-4867-A09B-1660992899A8}"/>
              </a:ext>
            </a:extLst>
          </p:cNvPr>
          <p:cNvGrpSpPr/>
          <p:nvPr/>
        </p:nvGrpSpPr>
        <p:grpSpPr>
          <a:xfrm>
            <a:off x="5276850" y="2288721"/>
            <a:ext cx="6215649" cy="1416504"/>
            <a:chOff x="3639746" y="2233873"/>
            <a:chExt cx="6215649" cy="1416504"/>
          </a:xfrm>
        </p:grpSpPr>
        <p:sp>
          <p:nvSpPr>
            <p:cNvPr id="22" name="Rectangle 21">
              <a:extLst>
                <a:ext uri="{FF2B5EF4-FFF2-40B4-BE49-F238E27FC236}">
                  <a16:creationId xmlns:a16="http://schemas.microsoft.com/office/drawing/2014/main" id="{CE070222-A265-449D-8C1C-08F3CB248260}"/>
                </a:ext>
              </a:extLst>
            </p:cNvPr>
            <p:cNvSpPr/>
            <p:nvPr/>
          </p:nvSpPr>
          <p:spPr>
            <a:xfrm>
              <a:off x="6049570" y="2233873"/>
              <a:ext cx="3805825"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solidFill>
                    <a:srgbClr val="202124"/>
                  </a:solidFill>
                  <a:latin typeface="Arial" panose="020B0604020202020204" pitchFamily="34" charset="0"/>
                  <a:cs typeface="Arial" panose="020B0604020202020204" pitchFamily="34" charset="0"/>
                </a:rPr>
                <a:t>N</a:t>
              </a:r>
              <a:r>
                <a:rPr lang="vi-VN" sz="2800" b="1" i="0" dirty="0">
                  <a:solidFill>
                    <a:srgbClr val="202124"/>
                  </a:solidFill>
                  <a:effectLst/>
                  <a:latin typeface="Arial" panose="020B0604020202020204" pitchFamily="34" charset="0"/>
                  <a:cs typeface="Arial" panose="020B0604020202020204" pitchFamily="34" charset="0"/>
                </a:rPr>
                <a:t>ét thẳng đứng, hơi lượn ở hai đầu nét lượn dọc</a:t>
              </a:r>
              <a:endParaRPr kumimoji="0" lang="en-US" sz="2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cxnSp>
          <p:nvCxnSpPr>
            <p:cNvPr id="23" name="Straight Arrow Connector 22">
              <a:extLst>
                <a:ext uri="{FF2B5EF4-FFF2-40B4-BE49-F238E27FC236}">
                  <a16:creationId xmlns:a16="http://schemas.microsoft.com/office/drawing/2014/main" id="{54628D3A-5F70-4088-9A18-37154FCC1B6A}"/>
                </a:ext>
              </a:extLst>
            </p:cNvPr>
            <p:cNvCxnSpPr>
              <a:cxnSpLocks/>
            </p:cNvCxnSpPr>
            <p:nvPr/>
          </p:nvCxnSpPr>
          <p:spPr>
            <a:xfrm flipH="1">
              <a:off x="3639746" y="2966361"/>
              <a:ext cx="2253691" cy="684016"/>
            </a:xfrm>
            <a:prstGeom prst="straightConnector1">
              <a:avLst/>
            </a:prstGeom>
            <a:noFill/>
            <a:ln w="9525" cap="flat" cmpd="sng" algn="ctr">
              <a:solidFill>
                <a:srgbClr val="FF0000"/>
              </a:solidFill>
              <a:prstDash val="lgDash"/>
              <a:tailEnd type="triangle"/>
            </a:ln>
            <a:effectLst/>
          </p:spPr>
        </p:cxnSp>
      </p:grpSp>
      <p:grpSp>
        <p:nvGrpSpPr>
          <p:cNvPr id="24" name="Group 23">
            <a:extLst>
              <a:ext uri="{FF2B5EF4-FFF2-40B4-BE49-F238E27FC236}">
                <a16:creationId xmlns:a16="http://schemas.microsoft.com/office/drawing/2014/main" id="{CEB01ED4-265C-449E-B0AC-35165C28B9BA}"/>
              </a:ext>
            </a:extLst>
          </p:cNvPr>
          <p:cNvGrpSpPr/>
          <p:nvPr/>
        </p:nvGrpSpPr>
        <p:grpSpPr>
          <a:xfrm>
            <a:off x="5772150" y="3924300"/>
            <a:ext cx="6110875" cy="1271153"/>
            <a:chOff x="3744521" y="1916827"/>
            <a:chExt cx="6110875" cy="1271153"/>
          </a:xfrm>
        </p:grpSpPr>
        <p:sp>
          <p:nvSpPr>
            <p:cNvPr id="25" name="Rectangle 24">
              <a:extLst>
                <a:ext uri="{FF2B5EF4-FFF2-40B4-BE49-F238E27FC236}">
                  <a16:creationId xmlns:a16="http://schemas.microsoft.com/office/drawing/2014/main" id="{07422239-0DD9-45BE-B8B0-242BA17B7D5A}"/>
                </a:ext>
              </a:extLst>
            </p:cNvPr>
            <p:cNvSpPr/>
            <p:nvPr/>
          </p:nvSpPr>
          <p:spPr>
            <a:xfrm>
              <a:off x="5735246" y="2233873"/>
              <a:ext cx="412015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i="0" dirty="0">
                  <a:solidFill>
                    <a:srgbClr val="202124"/>
                  </a:solidFill>
                  <a:effectLst/>
                  <a:latin typeface="Arial" panose="020B0604020202020204" pitchFamily="34" charset="0"/>
                  <a:cs typeface="Arial" panose="020B0604020202020204" pitchFamily="34" charset="0"/>
                </a:rPr>
                <a:t>N</a:t>
              </a:r>
              <a:r>
                <a:rPr lang="vi-VN" sz="2800" b="1" i="0" dirty="0">
                  <a:solidFill>
                    <a:srgbClr val="202124"/>
                  </a:solidFill>
                  <a:effectLst/>
                  <a:latin typeface="Arial" panose="020B0604020202020204" pitchFamily="34" charset="0"/>
                  <a:cs typeface="Arial" panose="020B0604020202020204" pitchFamily="34" charset="0"/>
                </a:rPr>
                <a:t>ét móc xuôi phải, lượn ở phía dưới</a:t>
              </a:r>
              <a:endParaRPr kumimoji="0" lang="en-US" sz="2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cxnSp>
          <p:nvCxnSpPr>
            <p:cNvPr id="26" name="Straight Arrow Connector 25">
              <a:extLst>
                <a:ext uri="{FF2B5EF4-FFF2-40B4-BE49-F238E27FC236}">
                  <a16:creationId xmlns:a16="http://schemas.microsoft.com/office/drawing/2014/main" id="{89A8D159-3454-4017-9421-2F7640D9809A}"/>
                </a:ext>
              </a:extLst>
            </p:cNvPr>
            <p:cNvCxnSpPr>
              <a:cxnSpLocks/>
            </p:cNvCxnSpPr>
            <p:nvPr/>
          </p:nvCxnSpPr>
          <p:spPr>
            <a:xfrm flipH="1" flipV="1">
              <a:off x="3744521" y="1916827"/>
              <a:ext cx="2148916" cy="1049534"/>
            </a:xfrm>
            <a:prstGeom prst="straightConnector1">
              <a:avLst/>
            </a:prstGeom>
            <a:noFill/>
            <a:ln w="9525" cap="flat" cmpd="sng" algn="ctr">
              <a:solidFill>
                <a:srgbClr val="FF0000"/>
              </a:solidFill>
              <a:prstDash val="lgDash"/>
              <a:tailEnd type="triangle"/>
            </a:ln>
            <a:effectLst/>
          </p:spPr>
        </p:cxnSp>
      </p:grpSp>
    </p:spTree>
    <p:extLst>
      <p:ext uri="{BB962C8B-B14F-4D97-AF65-F5344CB8AC3E}">
        <p14:creationId xmlns:p14="http://schemas.microsoft.com/office/powerpoint/2010/main" val="49656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 hoa">
            <a:hlinkClick r:id="" action="ppaction://media"/>
            <a:extLst>
              <a:ext uri="{FF2B5EF4-FFF2-40B4-BE49-F238E27FC236}">
                <a16:creationId xmlns:a16="http://schemas.microsoft.com/office/drawing/2014/main" id="{08C787AB-9AC8-47EE-91BE-264DD15CD0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33921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6000" y="22901"/>
            <a:ext cx="3952586" cy="1044000"/>
            <a:chOff x="516000" y="22901"/>
            <a:chExt cx="3952586"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4248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Cùng ôn tập</a:t>
              </a:r>
              <a:endPar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6000" y="22901"/>
              <a:ext cx="1402550" cy="1044000"/>
            </a:xfrm>
            <a:prstGeom prst="rect">
              <a:avLst/>
            </a:prstGeom>
          </p:spPr>
        </p:pic>
      </p:gr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5561788" y="105804"/>
            <a:ext cx="3044096" cy="3312000"/>
            <a:chOff x="6163209" y="464523"/>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63209" y="464523"/>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281765" y="1082915"/>
              <a:ext cx="275090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Nhắc</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lại</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chiều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độ</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và</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cấu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tạo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nét</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P001 5 hàng" panose="020B0603050302020204" pitchFamily="34" charset="0"/>
                  <a:ea typeface="+mn-ea"/>
                  <a:cs typeface="+mn-cs"/>
                </a:rPr>
                <a:t> X</a:t>
              </a:r>
            </a:p>
          </p:txBody>
        </p:sp>
      </p:grpSp>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6"/>
          <a:stretch>
            <a:fillRect/>
          </a:stretch>
        </p:blipFill>
        <p:spPr>
          <a:xfrm>
            <a:off x="8420024" y="1791000"/>
            <a:ext cx="2215936" cy="4608000"/>
          </a:xfrm>
          <a:prstGeom prst="rect">
            <a:avLst/>
          </a:prstGeom>
        </p:spPr>
      </p:pic>
      <p:pic>
        <p:nvPicPr>
          <p:cNvPr id="11" name="Picture 10">
            <a:extLst>
              <a:ext uri="{FF2B5EF4-FFF2-40B4-BE49-F238E27FC236}">
                <a16:creationId xmlns:a16="http://schemas.microsoft.com/office/drawing/2014/main" id="{EBB89B5F-9A01-44EE-AB4C-158FB6860A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91593" y="1573755"/>
            <a:ext cx="3804282" cy="4040260"/>
          </a:xfrm>
          <a:prstGeom prst="rect">
            <a:avLst/>
          </a:prstGeom>
        </p:spPr>
      </p:pic>
    </p:spTree>
    <p:extLst>
      <p:ext uri="{BB962C8B-B14F-4D97-AF65-F5344CB8AC3E}">
        <p14:creationId xmlns:p14="http://schemas.microsoft.com/office/powerpoint/2010/main" val="2968685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ea typeface="+mn-ea"/>
              <a:cs typeface="+mn-cs"/>
            </a:endParaRPr>
          </a:p>
        </p:txBody>
      </p:sp>
      <p:pic>
        <p:nvPicPr>
          <p:cNvPr id="24" name="Picture 23">
            <a:extLst>
              <a:ext uri="{FF2B5EF4-FFF2-40B4-BE49-F238E27FC236}">
                <a16:creationId xmlns:a16="http://schemas.microsoft.com/office/drawing/2014/main" id="{7E5418FE-2D04-4BEA-80CC-B6B78E8429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98540" y="1228725"/>
            <a:ext cx="3800136" cy="4035857"/>
          </a:xfrm>
          <a:prstGeom prst="rect">
            <a:avLst/>
          </a:prstGeom>
        </p:spPr>
      </p:pic>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4312587" cy="1044000"/>
            <a:chOff x="515999" y="0"/>
            <a:chExt cx="4312587"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7201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Cùng</a:t>
              </a:r>
              <a:r>
                <a:rPr kumimoji="0" lang="en-US" sz="3200" b="1"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rPr>
                <a:t> </a:t>
              </a:r>
              <a:r>
                <a:rPr kumimoji="0" lang="en-US" sz="3200" b="1"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quan</a:t>
              </a:r>
              <a:r>
                <a:rPr kumimoji="0" lang="en-US" sz="3200" b="1"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rPr>
                <a:t> </a:t>
              </a:r>
              <a:r>
                <a:rPr kumimoji="0" lang="en-US" sz="3200" b="1"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sát</a:t>
              </a:r>
              <a:endParaRPr kumimoji="0" lang="en-US" sz="3200" b="1"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cxnSp>
        <p:nvCxnSpPr>
          <p:cNvPr id="8" name="Straight Arrow Connector 7">
            <a:extLst>
              <a:ext uri="{FF2B5EF4-FFF2-40B4-BE49-F238E27FC236}">
                <a16:creationId xmlns:a16="http://schemas.microsoft.com/office/drawing/2014/main" id="{FFD183D7-73D4-49FA-AEBA-43188FA5D917}"/>
              </a:ext>
            </a:extLst>
          </p:cNvPr>
          <p:cNvCxnSpPr>
            <a:cxnSpLocks/>
          </p:cNvCxnSpPr>
          <p:nvPr/>
        </p:nvCxnSpPr>
        <p:spPr>
          <a:xfrm>
            <a:off x="6065120" y="2809875"/>
            <a:ext cx="0" cy="1972677"/>
          </a:xfrm>
          <a:prstGeom prst="straightConnector1">
            <a:avLst/>
          </a:prstGeom>
          <a:ln w="28575">
            <a:solidFill>
              <a:schemeClr val="tx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DC53A1-B632-4F74-8107-D47F8C8D9113}"/>
              </a:ext>
            </a:extLst>
          </p:cNvPr>
          <p:cNvSpPr/>
          <p:nvPr/>
        </p:nvSpPr>
        <p:spPr>
          <a:xfrm>
            <a:off x="6200657" y="3636720"/>
            <a:ext cx="1153647"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40909"/>
                </a:solidFill>
                <a:effectLst/>
                <a:uLnTx/>
                <a:uFillTx/>
                <a:ea typeface="+mn-ea"/>
                <a:cs typeface="Calibri" panose="020F0502020204030204" pitchFamily="34" charset="0"/>
              </a:rPr>
              <a:t>2 ô </a:t>
            </a:r>
            <a:r>
              <a:rPr kumimoji="0" lang="en-US" sz="2400" b="1" i="0" u="none" strike="noStrike" kern="1200" cap="none" spc="0" normalizeH="0" baseline="0" noProof="0" dirty="0" err="1">
                <a:ln>
                  <a:noFill/>
                </a:ln>
                <a:solidFill>
                  <a:srgbClr val="F40909"/>
                </a:solidFill>
                <a:effectLst/>
                <a:uLnTx/>
                <a:uFillTx/>
                <a:ea typeface="+mn-ea"/>
                <a:cs typeface="Calibri" panose="020F0502020204030204" pitchFamily="34" charset="0"/>
              </a:rPr>
              <a:t>ly</a:t>
            </a:r>
            <a:r>
              <a:rPr kumimoji="0" lang="en-US" sz="2400" b="1" i="0" u="none" strike="noStrike" kern="1200" cap="none" spc="0" normalizeH="0" baseline="0" noProof="0" dirty="0">
                <a:ln>
                  <a:noFill/>
                </a:ln>
                <a:solidFill>
                  <a:srgbClr val="F40909"/>
                </a:solidFill>
                <a:effectLst/>
                <a:uLnTx/>
                <a:uFillTx/>
                <a:ea typeface="+mn-ea"/>
                <a:cs typeface="Calibri" panose="020F0502020204030204" pitchFamily="34" charset="0"/>
              </a:rPr>
              <a:t> </a:t>
            </a:r>
            <a:r>
              <a:rPr kumimoji="0" lang="en-US" sz="2400" b="1" i="0" u="none" strike="noStrike" kern="1200" cap="none" spc="0" normalizeH="0" baseline="0" noProof="0" dirty="0" err="1">
                <a:ln>
                  <a:noFill/>
                </a:ln>
                <a:solidFill>
                  <a:srgbClr val="F40909"/>
                </a:solidFill>
                <a:effectLst/>
                <a:uLnTx/>
                <a:uFillTx/>
                <a:ea typeface="+mn-ea"/>
                <a:cs typeface="Calibri" panose="020F0502020204030204" pitchFamily="34" charset="0"/>
              </a:rPr>
              <a:t>rưỡi</a:t>
            </a:r>
            <a:endParaRPr kumimoji="0" lang="vi-VN" sz="2400" b="1" i="0" u="none" strike="noStrike" kern="1200" cap="none" spc="0" normalizeH="0" baseline="0" noProof="0" dirty="0">
              <a:ln>
                <a:noFill/>
              </a:ln>
              <a:solidFill>
                <a:srgbClr val="F40909"/>
              </a:solidFill>
              <a:effectLst/>
              <a:uLnTx/>
              <a:uFillTx/>
              <a:ea typeface="+mn-ea"/>
              <a:cs typeface="Calibri" panose="020F0502020204030204" pitchFamily="34" charset="0"/>
            </a:endParaRPr>
          </a:p>
        </p:txBody>
      </p:sp>
      <p:cxnSp>
        <p:nvCxnSpPr>
          <p:cNvPr id="11" name="Straight Arrow Connector 10">
            <a:extLst>
              <a:ext uri="{FF2B5EF4-FFF2-40B4-BE49-F238E27FC236}">
                <a16:creationId xmlns:a16="http://schemas.microsoft.com/office/drawing/2014/main" id="{49E46163-54C8-41D8-80AD-DF3EB1A4DB86}"/>
              </a:ext>
            </a:extLst>
          </p:cNvPr>
          <p:cNvCxnSpPr>
            <a:cxnSpLocks/>
          </p:cNvCxnSpPr>
          <p:nvPr/>
        </p:nvCxnSpPr>
        <p:spPr>
          <a:xfrm flipH="1">
            <a:off x="4322936" y="4839702"/>
            <a:ext cx="1649239" cy="0"/>
          </a:xfrm>
          <a:prstGeom prst="straightConnector1">
            <a:avLst/>
          </a:prstGeom>
          <a:ln w="28575">
            <a:solidFill>
              <a:schemeClr val="tx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26FC2D8-EA46-46A0-A0BB-3CAE7D8AA8FA}"/>
              </a:ext>
            </a:extLst>
          </p:cNvPr>
          <p:cNvSpPr/>
          <p:nvPr/>
        </p:nvSpPr>
        <p:spPr>
          <a:xfrm>
            <a:off x="2081781" y="2040178"/>
            <a:ext cx="1665744"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dirty="0" err="1">
                <a:solidFill>
                  <a:srgbClr val="000000"/>
                </a:solidFill>
                <a:effectLst/>
              </a:rPr>
              <a:t>gồm</a:t>
            </a:r>
            <a:r>
              <a:rPr lang="en-US" sz="2800" b="0" i="0" dirty="0">
                <a:solidFill>
                  <a:srgbClr val="000000"/>
                </a:solidFill>
                <a:effectLst/>
              </a:rPr>
              <a:t> </a:t>
            </a:r>
            <a:r>
              <a:rPr lang="en-US" sz="2800" b="0" i="0" dirty="0" err="1">
                <a:solidFill>
                  <a:srgbClr val="000000"/>
                </a:solidFill>
                <a:effectLst/>
              </a:rPr>
              <a:t>nét</a:t>
            </a:r>
            <a:r>
              <a:rPr lang="en-US" sz="2800" b="0" i="0" dirty="0">
                <a:solidFill>
                  <a:srgbClr val="000000"/>
                </a:solidFill>
                <a:effectLst/>
              </a:rPr>
              <a:t> </a:t>
            </a:r>
            <a:r>
              <a:rPr lang="en-US" sz="2800" b="0" i="0" dirty="0" err="1">
                <a:solidFill>
                  <a:srgbClr val="000000"/>
                </a:solidFill>
                <a:effectLst/>
              </a:rPr>
              <a:t>cong</a:t>
            </a:r>
            <a:r>
              <a:rPr lang="en-US" sz="2800" b="0" i="0" dirty="0">
                <a:solidFill>
                  <a:srgbClr val="000000"/>
                </a:solidFill>
                <a:effectLst/>
              </a:rPr>
              <a:t> </a:t>
            </a:r>
            <a:r>
              <a:rPr lang="en-US" sz="2800" b="0" i="0" dirty="0" err="1">
                <a:solidFill>
                  <a:srgbClr val="000000"/>
                </a:solidFill>
                <a:effectLst/>
              </a:rPr>
              <a:t>phải</a:t>
            </a:r>
            <a:r>
              <a:rPr lang="en-US" sz="2800" b="0" i="0" dirty="0">
                <a:solidFill>
                  <a:srgbClr val="000000"/>
                </a:solidFill>
                <a:effectLst/>
              </a:rPr>
              <a:t> </a:t>
            </a:r>
            <a:r>
              <a:rPr lang="en-US" sz="2800" b="0" i="0" dirty="0" err="1">
                <a:solidFill>
                  <a:srgbClr val="000000"/>
                </a:solidFill>
                <a:effectLst/>
              </a:rPr>
              <a:t>và</a:t>
            </a:r>
            <a:r>
              <a:rPr lang="en-US" sz="2800" b="0" i="0" dirty="0">
                <a:solidFill>
                  <a:srgbClr val="000000"/>
                </a:solidFill>
                <a:effectLst/>
              </a:rPr>
              <a:t> </a:t>
            </a:r>
            <a:r>
              <a:rPr lang="en-US" sz="2800" b="0" i="0" dirty="0" err="1">
                <a:solidFill>
                  <a:srgbClr val="000000"/>
                </a:solidFill>
                <a:effectLst/>
              </a:rPr>
              <a:t>nét</a:t>
            </a:r>
            <a:r>
              <a:rPr lang="en-US" sz="2800" b="0" i="0" dirty="0">
                <a:solidFill>
                  <a:srgbClr val="000000"/>
                </a:solidFill>
                <a:effectLst/>
              </a:rPr>
              <a:t> </a:t>
            </a:r>
            <a:r>
              <a:rPr lang="en-US" sz="2800" b="0" i="0" dirty="0" err="1">
                <a:solidFill>
                  <a:srgbClr val="000000"/>
                </a:solidFill>
                <a:effectLst/>
              </a:rPr>
              <a:t>cong</a:t>
            </a:r>
            <a:r>
              <a:rPr lang="en-US" sz="2800" b="0" i="0" dirty="0">
                <a:solidFill>
                  <a:srgbClr val="000000"/>
                </a:solidFill>
                <a:effectLst/>
              </a:rPr>
              <a:t> </a:t>
            </a:r>
            <a:r>
              <a:rPr lang="en-US" sz="2800" b="0" i="0" dirty="0" err="1">
                <a:solidFill>
                  <a:srgbClr val="000000"/>
                </a:solidFill>
                <a:effectLst/>
              </a:rPr>
              <a:t>trái</a:t>
            </a:r>
            <a:r>
              <a:rPr lang="en-US" sz="2800" b="0" i="0" dirty="0">
                <a:solidFill>
                  <a:srgbClr val="000000"/>
                </a:solidFill>
                <a:effectLst/>
              </a:rPr>
              <a:t>.</a:t>
            </a:r>
            <a:endParaRPr kumimoji="0" lang="en-US" sz="2800" b="1" i="0" u="none" strike="noStrike" kern="1200" cap="none" spc="0" normalizeH="0" baseline="0" noProof="0" dirty="0">
              <a:ln>
                <a:noFill/>
              </a:ln>
              <a:solidFill>
                <a:srgbClr val="7030A0"/>
              </a:solidFill>
              <a:effectLst/>
              <a:uLnTx/>
              <a:uFillTx/>
              <a:ea typeface="+mn-ea"/>
              <a:cs typeface="Calibri" panose="020F0502020204030204" pitchFamily="34" charset="0"/>
            </a:endParaRPr>
          </a:p>
        </p:txBody>
      </p:sp>
      <p:cxnSp>
        <p:nvCxnSpPr>
          <p:cNvPr id="14" name="Straight Arrow Connector 13">
            <a:extLst>
              <a:ext uri="{FF2B5EF4-FFF2-40B4-BE49-F238E27FC236}">
                <a16:creationId xmlns:a16="http://schemas.microsoft.com/office/drawing/2014/main" id="{1BEE8B96-85C5-420F-AA70-D5E096BF719C}"/>
              </a:ext>
            </a:extLst>
          </p:cNvPr>
          <p:cNvCxnSpPr/>
          <p:nvPr/>
        </p:nvCxnSpPr>
        <p:spPr>
          <a:xfrm>
            <a:off x="3134949" y="2400104"/>
            <a:ext cx="1268115" cy="700386"/>
          </a:xfrm>
          <a:prstGeom prst="straightConnector1">
            <a:avLst/>
          </a:prstGeom>
          <a:ln w="12700">
            <a:solidFill>
              <a:schemeClr val="accent5">
                <a:lumMod val="5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7688252-37E4-A0B9-2F34-F383B7F21A04}"/>
              </a:ext>
            </a:extLst>
          </p:cNvPr>
          <p:cNvSpPr/>
          <p:nvPr/>
        </p:nvSpPr>
        <p:spPr>
          <a:xfrm>
            <a:off x="4686182" y="4989270"/>
            <a:ext cx="115364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40909"/>
                </a:solidFill>
                <a:effectLst/>
                <a:uLnTx/>
                <a:uFillTx/>
                <a:ea typeface="+mn-ea"/>
                <a:cs typeface="Calibri" panose="020F0502020204030204" pitchFamily="34" charset="0"/>
              </a:rPr>
              <a:t>2 ô </a:t>
            </a:r>
            <a:r>
              <a:rPr kumimoji="0" lang="en-US" sz="2400" b="1" i="0" u="none" strike="noStrike" kern="1200" cap="none" spc="0" normalizeH="0" baseline="0" noProof="0" dirty="0" err="1">
                <a:ln>
                  <a:noFill/>
                </a:ln>
                <a:solidFill>
                  <a:srgbClr val="F40909"/>
                </a:solidFill>
                <a:effectLst/>
                <a:uLnTx/>
                <a:uFillTx/>
                <a:ea typeface="+mn-ea"/>
                <a:cs typeface="Calibri" panose="020F0502020204030204" pitchFamily="34" charset="0"/>
              </a:rPr>
              <a:t>ly</a:t>
            </a:r>
            <a:endParaRPr kumimoji="0" lang="vi-VN" sz="2400" b="1" i="0" u="none" strike="noStrike" kern="1200" cap="none" spc="0" normalizeH="0" baseline="0" noProof="0" dirty="0">
              <a:ln>
                <a:noFill/>
              </a:ln>
              <a:solidFill>
                <a:srgbClr val="F40909"/>
              </a:solidFill>
              <a:effectLst/>
              <a:uLnTx/>
              <a:uFillTx/>
              <a:ea typeface="+mn-ea"/>
              <a:cs typeface="Calibri" panose="020F0502020204030204" pitchFamily="34" charset="0"/>
            </a:endParaRPr>
          </a:p>
        </p:txBody>
      </p:sp>
    </p:spTree>
    <p:extLst>
      <p:ext uri="{BB962C8B-B14F-4D97-AF65-F5344CB8AC3E}">
        <p14:creationId xmlns:p14="http://schemas.microsoft.com/office/powerpoint/2010/main" val="1424629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2"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433</Words>
  <Application>Microsoft Office PowerPoint</Application>
  <PresentationFormat>Widescreen</PresentationFormat>
  <Paragraphs>57</Paragraphs>
  <Slides>21</Slides>
  <Notes>1</Notes>
  <HiddenSlides>0</HiddenSlides>
  <MMClips>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21</vt:i4>
      </vt:variant>
    </vt:vector>
  </HeadingPairs>
  <TitlesOfParts>
    <vt:vector size="34" baseType="lpstr">
      <vt:lpstr>Arial</vt:lpstr>
      <vt:lpstr>Calibri</vt:lpstr>
      <vt:lpstr>Calibri Light</vt:lpstr>
      <vt:lpstr>Cambria</vt:lpstr>
      <vt:lpstr>HP001</vt:lpstr>
      <vt:lpstr>HP001 4 hàng</vt:lpstr>
      <vt:lpstr>HP001 5 hàng</vt:lpstr>
      <vt:lpstr>LNTH-Dinomiko</vt:lpstr>
      <vt:lpstr>LNTH-LuoLuoNotangYuanTi 1</vt:lpstr>
      <vt:lpstr>Times New Roman</vt:lpstr>
      <vt:lpstr>UTM French Vanilla</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20</cp:revision>
  <dcterms:created xsi:type="dcterms:W3CDTF">2023-01-08T06:39:11Z</dcterms:created>
  <dcterms:modified xsi:type="dcterms:W3CDTF">2023-03-23T02:19:20Z</dcterms:modified>
</cp:coreProperties>
</file>