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323" r:id="rId3"/>
    <p:sldId id="331" r:id="rId4"/>
    <p:sldId id="338" r:id="rId5"/>
    <p:sldId id="339" r:id="rId6"/>
    <p:sldId id="340" r:id="rId7"/>
    <p:sldId id="324" r:id="rId8"/>
    <p:sldId id="258" r:id="rId9"/>
    <p:sldId id="341" r:id="rId10"/>
    <p:sldId id="342" r:id="rId11"/>
    <p:sldId id="327" r:id="rId12"/>
    <p:sldId id="343" r:id="rId13"/>
    <p:sldId id="334" r:id="rId14"/>
    <p:sldId id="344" r:id="rId15"/>
    <p:sldId id="335" r:id="rId16"/>
    <p:sldId id="336" r:id="rId17"/>
    <p:sldId id="329" r:id="rId18"/>
    <p:sldId id="284" r:id="rId19"/>
  </p:sldIdLst>
  <p:sldSz cx="12192000" cy="6858000"/>
  <p:notesSz cx="6858000" cy="9144000"/>
  <p:embeddedFontLst>
    <p:embeddedFont>
      <p:font typeface="#9Slide07 SVNBeachwood Sans" pitchFamily="2" charset="0"/>
      <p:bold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andara" panose="020E0502030303020204" pitchFamily="34" charset="0"/>
      <p:regular r:id="rId28"/>
      <p:bold r:id="rId29"/>
      <p:italic r:id="rId30"/>
      <p:boldItalic r:id="rId31"/>
    </p:embeddedFont>
    <p:embeddedFont>
      <p:font typeface="Georgia" panose="02040502050405020303" pitchFamily="18" charset="0"/>
      <p:regular r:id="rId32"/>
      <p:bold r:id="rId33"/>
      <p:italic r:id="rId34"/>
      <p:boldItalic r:id="rId35"/>
    </p:embeddedFont>
    <p:embeddedFont>
      <p:font typeface="HP001 4 hàng" panose="020B0603050302020204" pitchFamily="34" charset="0"/>
      <p:regular r:id="rId36"/>
      <p:bold r:id="rId37"/>
    </p:embeddedFont>
    <p:embeddedFont>
      <p:font typeface="iCiel Cadena" panose="02000503000000020004" charset="0"/>
      <p:bold r:id="rId38"/>
    </p:embeddedFont>
    <p:embeddedFont>
      <p:font typeface="Segoe UI Black" panose="020B0A02040204020203" pitchFamily="34" charset="0"/>
      <p:bold r:id="rId39"/>
      <p:boldItalic r:id="rId40"/>
    </p:embeddedFont>
    <p:embeddedFont>
      <p:font typeface="UTM Cookies" panose="02040603050506020204" pitchFamily="18" charset="0"/>
      <p:regular r:id="rId41"/>
    </p:embeddedFont>
    <p:embeddedFont>
      <p:font typeface="UVN Banh Mi" pitchFamily="2" charset="0"/>
      <p:regular r:id="rId42"/>
    </p:embeddedFont>
    <p:embeddedFont>
      <p:font typeface="UVN Da Lat" panose="03060902030302020204" pitchFamily="66"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 initials="Bap" lastIdx="1" clrIdx="0">
    <p:extLst>
      <p:ext uri="{19B8F6BF-5375-455C-9EA6-DF929625EA0E}">
        <p15:presenceInfo xmlns:p15="http://schemas.microsoft.com/office/powerpoint/2012/main" userId="Ba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4700"/>
    <a:srgbClr val="FAF6ED"/>
    <a:srgbClr val="FF558E"/>
    <a:srgbClr val="9F7AFE"/>
    <a:srgbClr val="FFF5F3"/>
    <a:srgbClr val="FFED8B"/>
    <a:srgbClr val="FFEAAC"/>
    <a:srgbClr val="F7CA4F"/>
    <a:srgbClr val="FFA3C2"/>
    <a:srgbClr val="FFB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95" autoAdjust="0"/>
  </p:normalViewPr>
  <p:slideViewPr>
    <p:cSldViewPr>
      <p:cViewPr>
        <p:scale>
          <a:sx n="60" d="100"/>
          <a:sy n="60" d="100"/>
        </p:scale>
        <p:origin x="276" y="48"/>
      </p:cViewPr>
      <p:guideLst/>
    </p:cSldViewPr>
  </p:slideViewPr>
  <p:notesTextViewPr>
    <p:cViewPr>
      <p:scale>
        <a:sx n="1" d="1"/>
        <a:sy n="1" d="1"/>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88BA0-3ECB-4EC5-B475-7AE560D2535D}" type="datetimeFigureOut">
              <a:rPr lang="en-US" smtClean="0"/>
              <a:t>8/28/2022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86AB8-6C17-4552-8B07-77DB6E0C8979}" type="slidenum">
              <a:rPr lang="en-US" smtClean="0"/>
              <a:t>‹#›</a:t>
            </a:fld>
            <a:endParaRPr lang="en-US"/>
          </a:p>
        </p:txBody>
      </p:sp>
    </p:spTree>
    <p:extLst>
      <p:ext uri="{BB962C8B-B14F-4D97-AF65-F5344CB8AC3E}">
        <p14:creationId xmlns:p14="http://schemas.microsoft.com/office/powerpoint/2010/main" val="46472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70582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4211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0203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7472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3932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056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6086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60982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1568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63918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8/28/2022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3593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8/28/2022</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681218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7.xml"/><Relationship Id="rId7" Type="http://schemas.openxmlformats.org/officeDocument/2006/relationships/image" Target="../media/image1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EEDFEE64-E266-4A2A-BDC3-0A8C1007460A}"/>
              </a:ext>
            </a:extLst>
          </p:cNvPr>
          <p:cNvGrpSpPr/>
          <p:nvPr/>
        </p:nvGrpSpPr>
        <p:grpSpPr>
          <a:xfrm>
            <a:off x="1828799" y="1186190"/>
            <a:ext cx="8534402" cy="5166909"/>
            <a:chOff x="1828799" y="1186190"/>
            <a:chExt cx="8534402" cy="5166909"/>
          </a:xfrm>
        </p:grpSpPr>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0" name="Picture 9">
              <a:extLst>
                <a:ext uri="{FF2B5EF4-FFF2-40B4-BE49-F238E27FC236}">
                  <a16:creationId xmlns:a16="http://schemas.microsoft.com/office/drawing/2014/main" id="{F49AEC24-D0E5-4CE9-84DC-757BCB7C679F}"/>
                </a:ext>
              </a:extLst>
            </p:cNvPr>
            <p:cNvPicPr>
              <a:picLocks noChangeAspect="1"/>
            </p:cNvPicPr>
            <p:nvPr/>
          </p:nvPicPr>
          <p:blipFill>
            <a:blip r:embed="rId4"/>
            <a:stretch>
              <a:fillRect/>
            </a:stretch>
          </p:blipFill>
          <p:spPr>
            <a:xfrm>
              <a:off x="3381022" y="1186190"/>
              <a:ext cx="5429956" cy="959556"/>
            </a:xfrm>
            <a:prstGeom prst="rect">
              <a:avLst/>
            </a:prstGeom>
          </p:spPr>
        </p:pic>
        <p:sp>
          <p:nvSpPr>
            <p:cNvPr id="14" name="TextBox 13">
              <a:extLst>
                <a:ext uri="{FF2B5EF4-FFF2-40B4-BE49-F238E27FC236}">
                  <a16:creationId xmlns:a16="http://schemas.microsoft.com/office/drawing/2014/main" id="{E6B0A731-31FE-41EB-A22E-107C348379F7}"/>
                </a:ext>
              </a:extLst>
            </p:cNvPr>
            <p:cNvSpPr txBox="1"/>
            <p:nvPr/>
          </p:nvSpPr>
          <p:spPr>
            <a:xfrm>
              <a:off x="4404700" y="1305580"/>
              <a:ext cx="3376502" cy="523220"/>
            </a:xfrm>
            <a:prstGeom prst="rect">
              <a:avLst/>
            </a:prstGeom>
            <a:noFill/>
          </p:spPr>
          <p:txBody>
            <a:bodyPr wrap="none" rtlCol="0">
              <a:spAutoFit/>
            </a:bodyPr>
            <a:lstStyle/>
            <a:p>
              <a:pPr algn="ctr"/>
              <a:r>
                <a:rPr lang="en-US" sz="2800" dirty="0">
                  <a:solidFill>
                    <a:schemeClr val="bg1"/>
                  </a:solidFill>
                  <a:latin typeface="iCiel Cadena" panose="02000503000000020004" pitchFamily="50" charset="0"/>
                </a:rPr>
                <a:t>TỰ NHIÊN VÀ XÃ HỘI</a:t>
              </a:r>
            </a:p>
          </p:txBody>
        </p:sp>
      </p:grpSp>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5"/>
          <a:stretch>
            <a:fillRect/>
          </a:stretch>
        </p:blipFill>
        <p:spPr>
          <a:xfrm>
            <a:off x="620344" y="2151686"/>
            <a:ext cx="2225724" cy="4478262"/>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6"/>
          <a:stretch>
            <a:fillRect/>
          </a:stretch>
        </p:blipFill>
        <p:spPr>
          <a:xfrm>
            <a:off x="9347074" y="1991380"/>
            <a:ext cx="2456917" cy="4361719"/>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7"/>
          <a:stretch>
            <a:fillRect/>
          </a:stretch>
        </p:blipFill>
        <p:spPr>
          <a:xfrm>
            <a:off x="3772374" y="5334277"/>
            <a:ext cx="4797778" cy="1399822"/>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3623348" y="2489797"/>
            <a:ext cx="5076536" cy="523220"/>
          </a:xfrm>
          <a:prstGeom prst="rect">
            <a:avLst/>
          </a:prstGeom>
          <a:noFill/>
        </p:spPr>
        <p:txBody>
          <a:bodyPr wrap="square" rtlCol="0">
            <a:spAutoFit/>
          </a:bodyPr>
          <a:lstStyle/>
          <a:p>
            <a:pPr algn="ctr"/>
            <a:r>
              <a:rPr lang="en-US" sz="2800" dirty="0">
                <a:solidFill>
                  <a:schemeClr val="tx1">
                    <a:lumMod val="65000"/>
                    <a:lumOff val="35000"/>
                  </a:schemeClr>
                </a:solidFill>
                <a:latin typeface="iCiel Cadena" panose="02000503000000020004" pitchFamily="50" charset="0"/>
              </a:rPr>
              <a:t>CHỦ ĐỀ: </a:t>
            </a:r>
            <a:r>
              <a:rPr lang="en-US" sz="2800" dirty="0" err="1">
                <a:solidFill>
                  <a:schemeClr val="tx1">
                    <a:lumMod val="65000"/>
                    <a:lumOff val="35000"/>
                  </a:schemeClr>
                </a:solidFill>
                <a:latin typeface="iCiel Cadena" panose="02000503000000020004" pitchFamily="50" charset="0"/>
              </a:rPr>
              <a:t>Cộng</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đồng</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địa</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phương</a:t>
            </a:r>
            <a:endParaRPr lang="en-US" sz="2800" dirty="0">
              <a:solidFill>
                <a:schemeClr val="tx1">
                  <a:lumMod val="65000"/>
                  <a:lumOff val="35000"/>
                </a:schemeClr>
              </a:solidFill>
              <a:latin typeface="iCiel Cadena" panose="02000503000000020004" pitchFamily="50" charset="0"/>
            </a:endParaRPr>
          </a:p>
        </p:txBody>
      </p:sp>
      <p:sp>
        <p:nvSpPr>
          <p:cNvPr id="16" name="TextBox 15">
            <a:extLst>
              <a:ext uri="{FF2B5EF4-FFF2-40B4-BE49-F238E27FC236}">
                <a16:creationId xmlns:a16="http://schemas.microsoft.com/office/drawing/2014/main" id="{46831CB7-4E9D-4A43-85B2-A1E9391F2FA8}"/>
              </a:ext>
            </a:extLst>
          </p:cNvPr>
          <p:cNvSpPr txBox="1"/>
          <p:nvPr/>
        </p:nvSpPr>
        <p:spPr>
          <a:xfrm>
            <a:off x="2696543" y="395035"/>
            <a:ext cx="6798914" cy="523220"/>
          </a:xfrm>
          <a:prstGeom prst="rect">
            <a:avLst/>
          </a:prstGeom>
          <a:noFill/>
        </p:spPr>
        <p:txBody>
          <a:bodyPr wrap="none" rtlCol="0">
            <a:spAutoFit/>
          </a:bodyPr>
          <a:lstStyle/>
          <a:p>
            <a:pPr algn="ctr"/>
            <a:r>
              <a:rPr lang="en-US" sz="2800" dirty="0" err="1">
                <a:solidFill>
                  <a:schemeClr val="tx1">
                    <a:lumMod val="65000"/>
                    <a:lumOff val="35000"/>
                  </a:schemeClr>
                </a:solidFill>
                <a:latin typeface="iCiel Cadena" panose="02000503000000020004" pitchFamily="50" charset="0"/>
              </a:rPr>
              <a:t>Thứ</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ngày</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tháng</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năm</a:t>
            </a:r>
            <a:r>
              <a:rPr lang="en-US" sz="2800" dirty="0">
                <a:solidFill>
                  <a:schemeClr val="tx1">
                    <a:lumMod val="65000"/>
                    <a:lumOff val="35000"/>
                  </a:schemeClr>
                </a:solidFill>
                <a:latin typeface="iCiel Cadena" panose="02000503000000020004" pitchFamily="50" charset="0"/>
              </a:rPr>
              <a:t> 2022</a:t>
            </a:r>
          </a:p>
        </p:txBody>
      </p:sp>
      <p:sp>
        <p:nvSpPr>
          <p:cNvPr id="13" name="TextBox 12">
            <a:extLst>
              <a:ext uri="{FF2B5EF4-FFF2-40B4-BE49-F238E27FC236}">
                <a16:creationId xmlns:a16="http://schemas.microsoft.com/office/drawing/2014/main" id="{9C973DFC-CCF2-2928-2DC2-DE1146ACE8DD}"/>
              </a:ext>
            </a:extLst>
          </p:cNvPr>
          <p:cNvSpPr txBox="1"/>
          <p:nvPr/>
        </p:nvSpPr>
        <p:spPr>
          <a:xfrm>
            <a:off x="2145322" y="3192408"/>
            <a:ext cx="7895257" cy="2246769"/>
          </a:xfrm>
          <a:prstGeom prst="rect">
            <a:avLst/>
          </a:prstGeom>
          <a:noFill/>
        </p:spPr>
        <p:txBody>
          <a:bodyPr wrap="square" rtlCol="0">
            <a:spAutoFit/>
          </a:bodyPr>
          <a:lstStyle/>
          <a:p>
            <a:pPr algn="ctr"/>
            <a:r>
              <a:rPr lang="en-US" sz="3600" dirty="0" err="1">
                <a:solidFill>
                  <a:srgbClr val="FFC000"/>
                </a:solidFill>
                <a:latin typeface="iCiel Cadena" panose="02000503000000020004" pitchFamily="50" charset="0"/>
              </a:rPr>
              <a:t>Tuần</a:t>
            </a:r>
            <a:r>
              <a:rPr lang="en-US" sz="3600" dirty="0">
                <a:solidFill>
                  <a:srgbClr val="FFC000"/>
                </a:solidFill>
                <a:latin typeface="iCiel Cadena" panose="02000503000000020004" pitchFamily="50" charset="0"/>
              </a:rPr>
              <a:t> 15</a:t>
            </a:r>
            <a:endParaRPr lang="en-US" sz="3600" dirty="0">
              <a:solidFill>
                <a:schemeClr val="accent5"/>
              </a:solidFill>
              <a:latin typeface="iCiel Cadena" panose="02000503000000020004" pitchFamily="50" charset="0"/>
            </a:endParaRPr>
          </a:p>
          <a:p>
            <a:pPr algn="ctr"/>
            <a:r>
              <a:rPr lang="vi-VN" sz="3600" dirty="0">
                <a:solidFill>
                  <a:schemeClr val="accent5"/>
                </a:solidFill>
                <a:latin typeface="iCiel Cadena" panose="02000503000000020004" pitchFamily="50" charset="0"/>
              </a:rPr>
              <a:t>ÔN TẬP CHỦ ĐỀ </a:t>
            </a:r>
            <a:endParaRPr lang="en-US" sz="3600" dirty="0">
              <a:solidFill>
                <a:schemeClr val="accent5"/>
              </a:solidFill>
              <a:latin typeface="iCiel Cadena" panose="02000503000000020004" pitchFamily="50" charset="0"/>
            </a:endParaRPr>
          </a:p>
          <a:p>
            <a:pPr algn="ctr"/>
            <a:r>
              <a:rPr lang="vi-VN" sz="3600" dirty="0">
                <a:solidFill>
                  <a:schemeClr val="accent5"/>
                </a:solidFill>
                <a:latin typeface="iCiel Cadena" panose="02000503000000020004" pitchFamily="50" charset="0"/>
              </a:rPr>
              <a:t>CỘNG ĐỒNG, ĐỊA PHƯƠNG </a:t>
            </a:r>
            <a:endParaRPr lang="en-US" sz="3600" dirty="0">
              <a:solidFill>
                <a:schemeClr val="accent5"/>
              </a:solidFill>
              <a:latin typeface="iCiel Cadena" panose="02000503000000020004" pitchFamily="50" charset="0"/>
            </a:endParaRPr>
          </a:p>
          <a:p>
            <a:pPr algn="ctr"/>
            <a:r>
              <a:rPr lang="vi-VN" sz="3200" i="1" dirty="0">
                <a:solidFill>
                  <a:schemeClr val="accent5"/>
                </a:solidFill>
                <a:latin typeface="iCiel Cadena" panose="02000503000000020004" pitchFamily="50" charset="0"/>
              </a:rPr>
              <a:t>(tiết 2) </a:t>
            </a:r>
            <a:r>
              <a:rPr lang="en-US" sz="3200" i="1" dirty="0">
                <a:solidFill>
                  <a:schemeClr val="accent5"/>
                </a:solidFill>
                <a:latin typeface="iCiel Cadena" panose="02000503000000020004" pitchFamily="50" charset="0"/>
              </a:rPr>
              <a:t>  </a:t>
            </a:r>
          </a:p>
        </p:txBody>
      </p:sp>
    </p:spTree>
    <p:extLst>
      <p:ext uri="{BB962C8B-B14F-4D97-AF65-F5344CB8AC3E}">
        <p14:creationId xmlns:p14="http://schemas.microsoft.com/office/powerpoint/2010/main" val="3156556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path" presetSubtype="0" repeatCount="indefinite" accel="50000" decel="50000" autoRev="1" fill="hold" nodeType="afterEffect">
                                  <p:stCondLst>
                                    <p:cond delay="0"/>
                                  </p:stCondLst>
                                  <p:childTnLst>
                                    <p:animMotion origin="layout" path="M 2.5E-6 3.7037E-6 L -0.00651 0.05347 " pathEditMode="relative" rAng="0" ptsTypes="AA">
                                      <p:cBhvr>
                                        <p:cTn id="23" dur="2750" fill="hold"/>
                                        <p:tgtEl>
                                          <p:spTgt spid="7"/>
                                        </p:tgtEl>
                                        <p:attrNameLst>
                                          <p:attrName>ppt_x</p:attrName>
                                          <p:attrName>ppt_y</p:attrName>
                                        </p:attrNameLst>
                                      </p:cBhvr>
                                      <p:rCtr x="-326" y="2662"/>
                                    </p:animMotion>
                                  </p:childTnLst>
                                </p:cTn>
                              </p:par>
                              <p:par>
                                <p:cTn id="24" presetID="42" presetClass="path" presetSubtype="0" repeatCount="indefinite" accel="50000" decel="50000" autoRev="1" fill="hold" nodeType="withEffect">
                                  <p:stCondLst>
                                    <p:cond delay="0"/>
                                  </p:stCondLst>
                                  <p:childTnLst>
                                    <p:animMotion origin="layout" path="M 2.08333E-6 -3.33333E-6 L -0.00651 0.05348 " pathEditMode="relative" rAng="0" ptsTypes="AA">
                                      <p:cBhvr>
                                        <p:cTn id="25" dur="2750" fill="hold"/>
                                        <p:tgtEl>
                                          <p:spTgt spid="8"/>
                                        </p:tgtEl>
                                        <p:attrNameLst>
                                          <p:attrName>ppt_x</p:attrName>
                                          <p:attrName>ppt_y</p:attrName>
                                        </p:attrNameLst>
                                      </p:cBhvr>
                                      <p:rCtr x="-326" y="2662"/>
                                    </p:animMotion>
                                  </p:childTnLst>
                                </p:cTn>
                              </p:par>
                              <p:par>
                                <p:cTn id="26" presetID="53" presetClass="entr" presetSubtype="52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5;p13">
            <a:extLst>
              <a:ext uri="{FF2B5EF4-FFF2-40B4-BE49-F238E27FC236}">
                <a16:creationId xmlns:a16="http://schemas.microsoft.com/office/drawing/2014/main" id="{3EF7C0FD-026D-A095-7EB3-4A55A831C9B4}"/>
              </a:ext>
            </a:extLst>
          </p:cNvPr>
          <p:cNvPicPr preferRelativeResize="0"/>
          <p:nvPr/>
        </p:nvPicPr>
        <p:blipFill>
          <a:blip r:embed="rId2">
            <a:alphaModFix/>
          </a:blip>
          <a:stretch>
            <a:fillRect/>
          </a:stretch>
        </p:blipFill>
        <p:spPr>
          <a:xfrm>
            <a:off x="0" y="1"/>
            <a:ext cx="12192001" cy="6858000"/>
          </a:xfrm>
          <a:prstGeom prst="rect">
            <a:avLst/>
          </a:prstGeom>
          <a:noFill/>
          <a:ln>
            <a:noFill/>
          </a:ln>
        </p:spPr>
      </p:pic>
      <p:pic>
        <p:nvPicPr>
          <p:cNvPr id="3" name="Google Shape;56;p13">
            <a:extLst>
              <a:ext uri="{FF2B5EF4-FFF2-40B4-BE49-F238E27FC236}">
                <a16:creationId xmlns:a16="http://schemas.microsoft.com/office/drawing/2014/main" id="{052AEACB-768F-5001-D84E-3B4EB913E7C1}"/>
              </a:ext>
            </a:extLst>
          </p:cNvPr>
          <p:cNvPicPr preferRelativeResize="0"/>
          <p:nvPr/>
        </p:nvPicPr>
        <p:blipFill>
          <a:blip r:embed="rId3">
            <a:alphaModFix/>
          </a:blip>
          <a:stretch>
            <a:fillRect/>
          </a:stretch>
        </p:blipFill>
        <p:spPr>
          <a:xfrm>
            <a:off x="321438" y="1055084"/>
            <a:ext cx="2116968" cy="2316093"/>
          </a:xfrm>
          <a:prstGeom prst="rect">
            <a:avLst/>
          </a:prstGeom>
          <a:noFill/>
          <a:ln>
            <a:noFill/>
          </a:ln>
        </p:spPr>
      </p:pic>
      <p:pic>
        <p:nvPicPr>
          <p:cNvPr id="4" name="Google Shape;59;p13">
            <a:extLst>
              <a:ext uri="{FF2B5EF4-FFF2-40B4-BE49-F238E27FC236}">
                <a16:creationId xmlns:a16="http://schemas.microsoft.com/office/drawing/2014/main" id="{18E71D41-FC40-2A15-F899-B92A220FE540}"/>
              </a:ext>
            </a:extLst>
          </p:cNvPr>
          <p:cNvPicPr preferRelativeResize="0"/>
          <p:nvPr/>
        </p:nvPicPr>
        <p:blipFill>
          <a:blip r:embed="rId4">
            <a:alphaModFix/>
          </a:blip>
          <a:stretch>
            <a:fillRect/>
          </a:stretch>
        </p:blipFill>
        <p:spPr>
          <a:xfrm>
            <a:off x="-90200" y="1"/>
            <a:ext cx="2762768" cy="1036033"/>
          </a:xfrm>
          <a:prstGeom prst="rect">
            <a:avLst/>
          </a:prstGeom>
          <a:noFill/>
          <a:ln>
            <a:noFill/>
          </a:ln>
        </p:spPr>
      </p:pic>
      <p:pic>
        <p:nvPicPr>
          <p:cNvPr id="5" name="Google Shape;60;p13">
            <a:extLst>
              <a:ext uri="{FF2B5EF4-FFF2-40B4-BE49-F238E27FC236}">
                <a16:creationId xmlns:a16="http://schemas.microsoft.com/office/drawing/2014/main" id="{FE919B0A-C9CE-A924-F8CD-8B2FDC8EC45A}"/>
              </a:ext>
            </a:extLst>
          </p:cNvPr>
          <p:cNvPicPr preferRelativeResize="0"/>
          <p:nvPr/>
        </p:nvPicPr>
        <p:blipFill>
          <a:blip r:embed="rId4">
            <a:alphaModFix/>
          </a:blip>
          <a:stretch>
            <a:fillRect/>
          </a:stretch>
        </p:blipFill>
        <p:spPr>
          <a:xfrm>
            <a:off x="2530467" y="1"/>
            <a:ext cx="2762768" cy="1036033"/>
          </a:xfrm>
          <a:prstGeom prst="rect">
            <a:avLst/>
          </a:prstGeom>
          <a:noFill/>
          <a:ln>
            <a:noFill/>
          </a:ln>
        </p:spPr>
      </p:pic>
      <p:pic>
        <p:nvPicPr>
          <p:cNvPr id="6" name="Google Shape;61;p13">
            <a:extLst>
              <a:ext uri="{FF2B5EF4-FFF2-40B4-BE49-F238E27FC236}">
                <a16:creationId xmlns:a16="http://schemas.microsoft.com/office/drawing/2014/main" id="{EB3D3BB2-75BE-9C42-31B8-03318C6780A4}"/>
              </a:ext>
            </a:extLst>
          </p:cNvPr>
          <p:cNvPicPr preferRelativeResize="0"/>
          <p:nvPr/>
        </p:nvPicPr>
        <p:blipFill>
          <a:blip r:embed="rId4">
            <a:alphaModFix/>
          </a:blip>
          <a:stretch>
            <a:fillRect/>
          </a:stretch>
        </p:blipFill>
        <p:spPr>
          <a:xfrm>
            <a:off x="6808567" y="1"/>
            <a:ext cx="2762768" cy="1036033"/>
          </a:xfrm>
          <a:prstGeom prst="rect">
            <a:avLst/>
          </a:prstGeom>
          <a:noFill/>
          <a:ln>
            <a:noFill/>
          </a:ln>
        </p:spPr>
      </p:pic>
      <p:pic>
        <p:nvPicPr>
          <p:cNvPr id="7" name="Google Shape;62;p13">
            <a:extLst>
              <a:ext uri="{FF2B5EF4-FFF2-40B4-BE49-F238E27FC236}">
                <a16:creationId xmlns:a16="http://schemas.microsoft.com/office/drawing/2014/main" id="{13CF952A-7634-7B1F-37B8-14CDB3336828}"/>
              </a:ext>
            </a:extLst>
          </p:cNvPr>
          <p:cNvPicPr preferRelativeResize="0"/>
          <p:nvPr/>
        </p:nvPicPr>
        <p:blipFill>
          <a:blip r:embed="rId4">
            <a:alphaModFix/>
          </a:blip>
          <a:stretch>
            <a:fillRect/>
          </a:stretch>
        </p:blipFill>
        <p:spPr>
          <a:xfrm>
            <a:off x="9429233" y="1"/>
            <a:ext cx="2762768" cy="1036033"/>
          </a:xfrm>
          <a:prstGeom prst="rect">
            <a:avLst/>
          </a:prstGeom>
          <a:noFill/>
          <a:ln>
            <a:noFill/>
          </a:ln>
        </p:spPr>
      </p:pic>
      <p:pic>
        <p:nvPicPr>
          <p:cNvPr id="8" name="Google Shape;64;p13">
            <a:extLst>
              <a:ext uri="{FF2B5EF4-FFF2-40B4-BE49-F238E27FC236}">
                <a16:creationId xmlns:a16="http://schemas.microsoft.com/office/drawing/2014/main" id="{479EE3D8-562E-2F04-EF42-0E84484E4C22}"/>
              </a:ext>
            </a:extLst>
          </p:cNvPr>
          <p:cNvPicPr preferRelativeResize="0"/>
          <p:nvPr/>
        </p:nvPicPr>
        <p:blipFill>
          <a:blip r:embed="rId5">
            <a:alphaModFix/>
          </a:blip>
          <a:stretch>
            <a:fillRect/>
          </a:stretch>
        </p:blipFill>
        <p:spPr>
          <a:xfrm>
            <a:off x="140584" y="3705967"/>
            <a:ext cx="2330733" cy="2330733"/>
          </a:xfrm>
          <a:prstGeom prst="rect">
            <a:avLst/>
          </a:prstGeom>
          <a:noFill/>
          <a:ln>
            <a:noFill/>
          </a:ln>
        </p:spPr>
      </p:pic>
      <p:sp>
        <p:nvSpPr>
          <p:cNvPr id="9" name="Google Shape;95;p14">
            <a:extLst>
              <a:ext uri="{FF2B5EF4-FFF2-40B4-BE49-F238E27FC236}">
                <a16:creationId xmlns:a16="http://schemas.microsoft.com/office/drawing/2014/main" id="{B08E9268-AD60-87E0-ECAD-C669290CA5A6}"/>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 name="Google Shape;81;p14">
            <a:extLst>
              <a:ext uri="{FF2B5EF4-FFF2-40B4-BE49-F238E27FC236}">
                <a16:creationId xmlns:a16="http://schemas.microsoft.com/office/drawing/2014/main" id="{7713544C-B0A6-8D91-845E-28FBA1B986F5}"/>
              </a:ext>
            </a:extLst>
          </p:cNvPr>
          <p:cNvPicPr preferRelativeResize="0"/>
          <p:nvPr/>
        </p:nvPicPr>
        <p:blipFill>
          <a:blip r:embed="rId6">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11" name="Google Shape;82;p14">
            <a:extLst>
              <a:ext uri="{FF2B5EF4-FFF2-40B4-BE49-F238E27FC236}">
                <a16:creationId xmlns:a16="http://schemas.microsoft.com/office/drawing/2014/main" id="{8ABD893A-E52D-80BC-C69D-AD0EC8ED83E6}"/>
              </a:ext>
            </a:extLst>
          </p:cNvPr>
          <p:cNvPicPr preferRelativeResize="0"/>
          <p:nvPr/>
        </p:nvPicPr>
        <p:blipFill rotWithShape="1">
          <a:blip r:embed="rId7">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2" name="Picture 11">
            <a:extLst>
              <a:ext uri="{FF2B5EF4-FFF2-40B4-BE49-F238E27FC236}">
                <a16:creationId xmlns:a16="http://schemas.microsoft.com/office/drawing/2014/main" id="{4C850BC9-4C01-C471-BC40-DA9A0D3055C6}"/>
              </a:ext>
            </a:extLst>
          </p:cNvPr>
          <p:cNvPicPr>
            <a:picLocks noChangeAspect="1"/>
          </p:cNvPicPr>
          <p:nvPr/>
        </p:nvPicPr>
        <p:blipFill>
          <a:blip r:embed="rId8"/>
          <a:stretch>
            <a:fillRect/>
          </a:stretch>
        </p:blipFill>
        <p:spPr>
          <a:xfrm>
            <a:off x="3746668" y="2063475"/>
            <a:ext cx="5092052" cy="685466"/>
          </a:xfrm>
          <a:prstGeom prst="rect">
            <a:avLst/>
          </a:prstGeom>
        </p:spPr>
      </p:pic>
      <p:pic>
        <p:nvPicPr>
          <p:cNvPr id="17" name="Picture 16">
            <a:extLst>
              <a:ext uri="{FF2B5EF4-FFF2-40B4-BE49-F238E27FC236}">
                <a16:creationId xmlns:a16="http://schemas.microsoft.com/office/drawing/2014/main" id="{50DD57DD-0076-7C0C-F8F4-6BB11561BE94}"/>
              </a:ext>
            </a:extLst>
          </p:cNvPr>
          <p:cNvPicPr>
            <a:picLocks noChangeAspect="1"/>
          </p:cNvPicPr>
          <p:nvPr/>
        </p:nvPicPr>
        <p:blipFill>
          <a:blip r:embed="rId9"/>
          <a:stretch>
            <a:fillRect/>
          </a:stretch>
        </p:blipFill>
        <p:spPr>
          <a:xfrm>
            <a:off x="7306989" y="3240193"/>
            <a:ext cx="3063463" cy="3046189"/>
          </a:xfrm>
          <a:prstGeom prst="rect">
            <a:avLst/>
          </a:prstGeom>
        </p:spPr>
      </p:pic>
      <p:pic>
        <p:nvPicPr>
          <p:cNvPr id="18" name="Picture 17">
            <a:extLst>
              <a:ext uri="{FF2B5EF4-FFF2-40B4-BE49-F238E27FC236}">
                <a16:creationId xmlns:a16="http://schemas.microsoft.com/office/drawing/2014/main" id="{1D4E191C-2BDA-E973-086F-E4021E36036D}"/>
              </a:ext>
            </a:extLst>
          </p:cNvPr>
          <p:cNvPicPr>
            <a:picLocks noChangeAspect="1"/>
          </p:cNvPicPr>
          <p:nvPr/>
        </p:nvPicPr>
        <p:blipFill>
          <a:blip r:embed="rId10"/>
          <a:stretch>
            <a:fillRect/>
          </a:stretch>
        </p:blipFill>
        <p:spPr>
          <a:xfrm rot="21147133">
            <a:off x="2167516" y="3251650"/>
            <a:ext cx="3293395" cy="3023277"/>
          </a:xfrm>
          <a:prstGeom prst="rect">
            <a:avLst/>
          </a:prstGeom>
        </p:spPr>
      </p:pic>
    </p:spTree>
    <p:extLst>
      <p:ext uri="{BB962C8B-B14F-4D97-AF65-F5344CB8AC3E}">
        <p14:creationId xmlns:p14="http://schemas.microsoft.com/office/powerpoint/2010/main" val="26330394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219201" y="1586659"/>
            <a:ext cx="7386320"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1901653" y="2673389"/>
            <a:ext cx="644877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Vận</a:t>
            </a:r>
            <a:r>
              <a:rPr kumimoji="0" lang="en-US" sz="7200" b="0" i="0" u="none" strike="noStrike" kern="1200" cap="none" spc="0" normalizeH="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 </a:t>
            </a:r>
            <a:r>
              <a:rPr kumimoji="0" lang="en-US" sz="7200" b="0" i="0" u="none" strike="noStrike" kern="1200" cap="none" spc="0" normalizeH="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dụng</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7580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1CDE2-63A4-30F1-4969-BB24AE8FCFA3}"/>
              </a:ext>
            </a:extLst>
          </p:cNvPr>
          <p:cNvPicPr>
            <a:picLocks noChangeAspect="1"/>
          </p:cNvPicPr>
          <p:nvPr/>
        </p:nvPicPr>
        <p:blipFill>
          <a:blip r:embed="rId2"/>
          <a:stretch>
            <a:fillRect/>
          </a:stretch>
        </p:blipFill>
        <p:spPr>
          <a:xfrm>
            <a:off x="-1" y="159494"/>
            <a:ext cx="12489377" cy="6698506"/>
          </a:xfrm>
          <a:prstGeom prst="rect">
            <a:avLst/>
          </a:prstGeom>
        </p:spPr>
      </p:pic>
    </p:spTree>
    <p:extLst>
      <p:ext uri="{BB962C8B-B14F-4D97-AF65-F5344CB8AC3E}">
        <p14:creationId xmlns:p14="http://schemas.microsoft.com/office/powerpoint/2010/main" val="880424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7" name="Group 6">
            <a:extLst>
              <a:ext uri="{FF2B5EF4-FFF2-40B4-BE49-F238E27FC236}">
                <a16:creationId xmlns:a16="http://schemas.microsoft.com/office/drawing/2014/main" id="{B18DB4AF-5CBF-A0EA-6EF8-44E9EC7E04B3}"/>
              </a:ext>
            </a:extLst>
          </p:cNvPr>
          <p:cNvGrpSpPr/>
          <p:nvPr/>
        </p:nvGrpSpPr>
        <p:grpSpPr>
          <a:xfrm>
            <a:off x="1828800" y="1524000"/>
            <a:ext cx="8779618" cy="1301472"/>
            <a:chOff x="2421782" y="353641"/>
            <a:chExt cx="8025318" cy="1627559"/>
          </a:xfrm>
        </p:grpSpPr>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21782" y="353641"/>
              <a:ext cx="8025318" cy="1627559"/>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2724426" y="456802"/>
              <a:ext cx="7409235" cy="1214371"/>
            </a:xfrm>
            <a:prstGeom prst="rect">
              <a:avLst/>
            </a:prstGeom>
            <a:noFill/>
          </p:spPr>
          <p:txBody>
            <a:bodyPr wrap="square" rtlCol="0">
              <a:spAutoFit/>
            </a:bodyPr>
            <a:lstStyle/>
            <a:p>
              <a:pPr algn="ctr">
                <a:lnSpc>
                  <a:spcPct val="118000"/>
                </a:lnSpc>
              </a:pPr>
              <a:r>
                <a:rPr lang="en-US" sz="3200" b="1" dirty="0" err="1">
                  <a:solidFill>
                    <a:srgbClr val="FFC000"/>
                  </a:solidFill>
                  <a:latin typeface="Arial" panose="020B0604020202020204" pitchFamily="34" charset="0"/>
                  <a:cs typeface="Arial" panose="020B0604020202020204" pitchFamily="34" charset="0"/>
                </a:rPr>
                <a:t>Hãy</a:t>
              </a:r>
              <a:r>
                <a:rPr lang="en-US" sz="3200" b="1" dirty="0">
                  <a:solidFill>
                    <a:srgbClr val="FFC000"/>
                  </a:solidFill>
                  <a:latin typeface="Arial" panose="020B0604020202020204" pitchFamily="34" charset="0"/>
                  <a:cs typeface="Arial" panose="020B0604020202020204" pitchFamily="34" charset="0"/>
                </a:rPr>
                <a:t> </a:t>
              </a:r>
              <a:r>
                <a:rPr lang="en-US" sz="3200" b="1" dirty="0" err="1">
                  <a:solidFill>
                    <a:srgbClr val="FFC000"/>
                  </a:solidFill>
                  <a:latin typeface="Arial" panose="020B0604020202020204" pitchFamily="34" charset="0"/>
                  <a:cs typeface="Arial" panose="020B0604020202020204" pitchFamily="34" charset="0"/>
                </a:rPr>
                <a:t>nêu</a:t>
              </a:r>
              <a:r>
                <a:rPr lang="en-US" sz="3200" b="1" dirty="0">
                  <a:solidFill>
                    <a:srgbClr val="FFC000"/>
                  </a:solidFill>
                  <a:latin typeface="Arial" panose="020B0604020202020204" pitchFamily="34" charset="0"/>
                  <a:cs typeface="Arial" panose="020B0604020202020204" pitchFamily="34" charset="0"/>
                </a:rPr>
                <a:t> </a:t>
              </a:r>
              <a:r>
                <a:rPr lang="vi-VN" sz="3200" b="1" dirty="0">
                  <a:solidFill>
                    <a:srgbClr val="FFC000"/>
                  </a:solidFill>
                </a:rPr>
                <a:t>một số việc làm để tiêu dùng tiết kiệm, bảo vệ môi trường.</a:t>
              </a:r>
              <a:endParaRPr lang="en-US" sz="3200" b="1" dirty="0">
                <a:solidFill>
                  <a:srgbClr val="FFC000"/>
                </a:solidFill>
              </a:endParaRPr>
            </a:p>
          </p:txBody>
        </p:sp>
      </p:grpSp>
      <p:pic>
        <p:nvPicPr>
          <p:cNvPr id="15" name="Picture 14">
            <a:extLst>
              <a:ext uri="{FF2B5EF4-FFF2-40B4-BE49-F238E27FC236}">
                <a16:creationId xmlns:a16="http://schemas.microsoft.com/office/drawing/2014/main" id="{BD5DAE58-A03E-F463-D4F2-532CFCB10F8F}"/>
              </a:ext>
            </a:extLst>
          </p:cNvPr>
          <p:cNvPicPr>
            <a:picLocks noChangeAspect="1"/>
          </p:cNvPicPr>
          <p:nvPr/>
        </p:nvPicPr>
        <p:blipFill>
          <a:blip r:embed="rId4"/>
          <a:stretch>
            <a:fillRect/>
          </a:stretch>
        </p:blipFill>
        <p:spPr>
          <a:xfrm>
            <a:off x="8991600" y="3050900"/>
            <a:ext cx="2803322" cy="3581672"/>
          </a:xfrm>
          <a:prstGeom prst="rect">
            <a:avLst/>
          </a:prstGeom>
        </p:spPr>
      </p:pic>
    </p:spTree>
    <p:extLst>
      <p:ext uri="{BB962C8B-B14F-4D97-AF65-F5344CB8AC3E}">
        <p14:creationId xmlns:p14="http://schemas.microsoft.com/office/powerpoint/2010/main" val="1285149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88C76FA-8799-E591-6513-0FB783008270}"/>
              </a:ext>
            </a:extLst>
          </p:cNvPr>
          <p:cNvGrpSpPr/>
          <p:nvPr/>
        </p:nvGrpSpPr>
        <p:grpSpPr>
          <a:xfrm>
            <a:off x="8964" y="8539"/>
            <a:ext cx="12183035" cy="6849461"/>
            <a:chOff x="8964" y="8539"/>
            <a:chExt cx="12183035" cy="6849461"/>
          </a:xfrm>
        </p:grpSpPr>
        <p:pic>
          <p:nvPicPr>
            <p:cNvPr id="11" name="Picture 10">
              <a:extLst>
                <a:ext uri="{FF2B5EF4-FFF2-40B4-BE49-F238E27FC236}">
                  <a16:creationId xmlns:a16="http://schemas.microsoft.com/office/drawing/2014/main" id="{3A005086-E147-DE1C-1AFC-AF21331D5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 y="8539"/>
              <a:ext cx="12183035" cy="6849461"/>
            </a:xfrm>
            <a:prstGeom prst="rect">
              <a:avLst/>
            </a:prstGeom>
          </p:spPr>
        </p:pic>
        <p:sp>
          <p:nvSpPr>
            <p:cNvPr id="20" name="Rectangle 19">
              <a:extLst>
                <a:ext uri="{FF2B5EF4-FFF2-40B4-BE49-F238E27FC236}">
                  <a16:creationId xmlns:a16="http://schemas.microsoft.com/office/drawing/2014/main" id="{5EEE9691-74EC-5E87-D798-CCB63BFBD63A}"/>
                </a:ext>
              </a:extLst>
            </p:cNvPr>
            <p:cNvSpPr/>
            <p:nvPr/>
          </p:nvSpPr>
          <p:spPr>
            <a:xfrm>
              <a:off x="6019800" y="1600200"/>
              <a:ext cx="228598" cy="268892"/>
            </a:xfrm>
            <a:prstGeom prst="rect">
              <a:avLst/>
            </a:prstGeom>
            <a:solidFill>
              <a:srgbClr val="FA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0" name="Rectangle 4099">
              <a:extLst>
                <a:ext uri="{FF2B5EF4-FFF2-40B4-BE49-F238E27FC236}">
                  <a16:creationId xmlns:a16="http://schemas.microsoft.com/office/drawing/2014/main" id="{42B56EC4-1DBC-8982-55A4-FCC77BBEEFA6}"/>
                </a:ext>
              </a:extLst>
            </p:cNvPr>
            <p:cNvSpPr/>
            <p:nvPr/>
          </p:nvSpPr>
          <p:spPr>
            <a:xfrm>
              <a:off x="5809589" y="4880073"/>
              <a:ext cx="509361" cy="290196"/>
            </a:xfrm>
            <a:prstGeom prst="rect">
              <a:avLst/>
            </a:prstGeom>
            <a:solidFill>
              <a:srgbClr val="FA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1" name="Rectangle 4100">
              <a:extLst>
                <a:ext uri="{FF2B5EF4-FFF2-40B4-BE49-F238E27FC236}">
                  <a16:creationId xmlns:a16="http://schemas.microsoft.com/office/drawing/2014/main" id="{C0762AF0-D6EA-2566-E62D-0F451B037B25}"/>
                </a:ext>
              </a:extLst>
            </p:cNvPr>
            <p:cNvSpPr/>
            <p:nvPr/>
          </p:nvSpPr>
          <p:spPr>
            <a:xfrm>
              <a:off x="4555830" y="5053989"/>
              <a:ext cx="4054769" cy="1771638"/>
            </a:xfrm>
            <a:prstGeom prst="rect">
              <a:avLst/>
            </a:prstGeom>
            <a:solidFill>
              <a:srgbClr val="FA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2" name="Rectangle 4101">
              <a:extLst>
                <a:ext uri="{FF2B5EF4-FFF2-40B4-BE49-F238E27FC236}">
                  <a16:creationId xmlns:a16="http://schemas.microsoft.com/office/drawing/2014/main" id="{9C06B04E-ACC4-3F2B-5342-396F81BCB503}"/>
                </a:ext>
              </a:extLst>
            </p:cNvPr>
            <p:cNvSpPr/>
            <p:nvPr/>
          </p:nvSpPr>
          <p:spPr>
            <a:xfrm>
              <a:off x="4641747" y="23608"/>
              <a:ext cx="2606970" cy="1584369"/>
            </a:xfrm>
            <a:prstGeom prst="rect">
              <a:avLst/>
            </a:prstGeom>
            <a:solidFill>
              <a:srgbClr val="FAF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B18DB4AF-5CBF-A0EA-6EF8-44E9EC7E04B3}"/>
              </a:ext>
            </a:extLst>
          </p:cNvPr>
          <p:cNvGrpSpPr/>
          <p:nvPr/>
        </p:nvGrpSpPr>
        <p:grpSpPr>
          <a:xfrm>
            <a:off x="0" y="-3810000"/>
            <a:ext cx="10988378" cy="1100862"/>
            <a:chOff x="2724426" y="339361"/>
            <a:chExt cx="7613728" cy="1376686"/>
          </a:xfrm>
        </p:grpSpPr>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4426" y="339361"/>
              <a:ext cx="7613728" cy="942671"/>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2928919" y="501676"/>
              <a:ext cx="7409235" cy="1214371"/>
            </a:xfrm>
            <a:prstGeom prst="rect">
              <a:avLst/>
            </a:prstGeom>
            <a:noFill/>
          </p:spPr>
          <p:txBody>
            <a:bodyPr wrap="square" rtlCol="0">
              <a:spAutoFit/>
            </a:bodyPr>
            <a:lstStyle/>
            <a:p>
              <a:pPr algn="ctr">
                <a:lnSpc>
                  <a:spcPct val="118000"/>
                </a:lnSpc>
              </a:pPr>
              <a:r>
                <a:rPr lang="en-US" sz="2400" b="1" dirty="0" err="1">
                  <a:solidFill>
                    <a:srgbClr val="FFC000"/>
                  </a:solidFill>
                  <a:latin typeface="Arial" panose="020B0604020202020204" pitchFamily="34" charset="0"/>
                  <a:cs typeface="Arial" panose="020B0604020202020204" pitchFamily="34" charset="0"/>
                </a:rPr>
                <a:t>Hãy</a:t>
              </a:r>
              <a:r>
                <a:rPr lang="en-US" sz="2400" b="1" dirty="0">
                  <a:solidFill>
                    <a:srgbClr val="FFC000"/>
                  </a:solidFill>
                  <a:latin typeface="Arial" panose="020B0604020202020204" pitchFamily="34" charset="0"/>
                  <a:cs typeface="Arial" panose="020B0604020202020204" pitchFamily="34" charset="0"/>
                </a:rPr>
                <a:t> </a:t>
              </a:r>
              <a:r>
                <a:rPr lang="en-US" sz="2400" b="1" dirty="0" err="1">
                  <a:solidFill>
                    <a:srgbClr val="FFC000"/>
                  </a:solidFill>
                  <a:latin typeface="Arial" panose="020B0604020202020204" pitchFamily="34" charset="0"/>
                  <a:cs typeface="Arial" panose="020B0604020202020204" pitchFamily="34" charset="0"/>
                </a:rPr>
                <a:t>nêu</a:t>
              </a:r>
              <a:r>
                <a:rPr lang="en-US" sz="2400" b="1" dirty="0">
                  <a:solidFill>
                    <a:srgbClr val="FFC000"/>
                  </a:solidFill>
                  <a:latin typeface="Arial" panose="020B0604020202020204" pitchFamily="34" charset="0"/>
                  <a:cs typeface="Arial" panose="020B0604020202020204" pitchFamily="34" charset="0"/>
                </a:rPr>
                <a:t> </a:t>
              </a:r>
              <a:r>
                <a:rPr lang="vi-VN" sz="2400" b="1" dirty="0">
                  <a:solidFill>
                    <a:srgbClr val="FFC000"/>
                  </a:solidFill>
                </a:rPr>
                <a:t>một số việc làm để tiêu dùng tiết kiệm, bảo vệ môi trường.</a:t>
              </a:r>
              <a:endParaRPr lang="en-US" sz="2400" b="1" dirty="0">
                <a:solidFill>
                  <a:srgbClr val="FFC000"/>
                </a:solidFill>
              </a:endParaRPr>
            </a:p>
          </p:txBody>
        </p:sp>
      </p:grpSp>
      <p:pic>
        <p:nvPicPr>
          <p:cNvPr id="15" name="Picture 14">
            <a:extLst>
              <a:ext uri="{FF2B5EF4-FFF2-40B4-BE49-F238E27FC236}">
                <a16:creationId xmlns:a16="http://schemas.microsoft.com/office/drawing/2014/main" id="{BD5DAE58-A03E-F463-D4F2-532CFCB10F8F}"/>
              </a:ext>
            </a:extLst>
          </p:cNvPr>
          <p:cNvPicPr>
            <a:picLocks noChangeAspect="1"/>
          </p:cNvPicPr>
          <p:nvPr/>
        </p:nvPicPr>
        <p:blipFill>
          <a:blip r:embed="rId4"/>
          <a:stretch>
            <a:fillRect/>
          </a:stretch>
        </p:blipFill>
        <p:spPr>
          <a:xfrm>
            <a:off x="19583400" y="3606885"/>
            <a:ext cx="1479087" cy="1889760"/>
          </a:xfrm>
          <a:prstGeom prst="rect">
            <a:avLst/>
          </a:prstGeom>
        </p:spPr>
      </p:pic>
      <p:sp>
        <p:nvSpPr>
          <p:cNvPr id="8" name="Freeform: Shape 7">
            <a:extLst>
              <a:ext uri="{FF2B5EF4-FFF2-40B4-BE49-F238E27FC236}">
                <a16:creationId xmlns:a16="http://schemas.microsoft.com/office/drawing/2014/main" id="{2160A028-297D-124F-5FC6-A3A3EBF0742E}"/>
              </a:ext>
            </a:extLst>
          </p:cNvPr>
          <p:cNvSpPr/>
          <p:nvPr/>
        </p:nvSpPr>
        <p:spPr>
          <a:xfrm>
            <a:off x="18342245" y="1964871"/>
            <a:ext cx="1241155" cy="2928257"/>
          </a:xfrm>
          <a:custGeom>
            <a:avLst/>
            <a:gdLst>
              <a:gd name="connsiteX0" fmla="*/ 0 w 1241155"/>
              <a:gd name="connsiteY0" fmla="*/ 2928257 h 2928257"/>
              <a:gd name="connsiteX1" fmla="*/ 1208314 w 1241155"/>
              <a:gd name="connsiteY1" fmla="*/ 816429 h 2928257"/>
              <a:gd name="connsiteX2" fmla="*/ 925286 w 1241155"/>
              <a:gd name="connsiteY2" fmla="*/ 544286 h 2928257"/>
              <a:gd name="connsiteX3" fmla="*/ 1219200 w 1241155"/>
              <a:gd name="connsiteY3" fmla="*/ 0 h 2928257"/>
            </a:gdLst>
            <a:ahLst/>
            <a:cxnLst>
              <a:cxn ang="0">
                <a:pos x="connsiteX0" y="connsiteY0"/>
              </a:cxn>
              <a:cxn ang="0">
                <a:pos x="connsiteX1" y="connsiteY1"/>
              </a:cxn>
              <a:cxn ang="0">
                <a:pos x="connsiteX2" y="connsiteY2"/>
              </a:cxn>
              <a:cxn ang="0">
                <a:pos x="connsiteX3" y="connsiteY3"/>
              </a:cxn>
            </a:cxnLst>
            <a:rect l="l" t="t" r="r" b="b"/>
            <a:pathLst>
              <a:path w="1241155" h="2928257">
                <a:moveTo>
                  <a:pt x="0" y="2928257"/>
                </a:moveTo>
                <a:cubicBezTo>
                  <a:pt x="527050" y="2071007"/>
                  <a:pt x="1054100" y="1213758"/>
                  <a:pt x="1208314" y="816429"/>
                </a:cubicBezTo>
                <a:cubicBezTo>
                  <a:pt x="1362528" y="419100"/>
                  <a:pt x="923472" y="680357"/>
                  <a:pt x="925286" y="544286"/>
                </a:cubicBezTo>
                <a:cubicBezTo>
                  <a:pt x="927100" y="408215"/>
                  <a:pt x="1073150" y="204107"/>
                  <a:pt x="1219200" y="0"/>
                </a:cubicBezTo>
              </a:path>
            </a:pathLst>
          </a:cu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5E6BFAF-931A-A6A1-5BC8-C2FFA25F9587}"/>
              </a:ext>
            </a:extLst>
          </p:cNvPr>
          <p:cNvSpPr txBox="1"/>
          <p:nvPr/>
        </p:nvSpPr>
        <p:spPr>
          <a:xfrm>
            <a:off x="4234114" y="2744858"/>
            <a:ext cx="3810000" cy="1477328"/>
          </a:xfrm>
          <a:prstGeom prst="rect">
            <a:avLst/>
          </a:prstGeom>
          <a:noFill/>
        </p:spPr>
        <p:txBody>
          <a:bodyPr wrap="square" rtlCol="0">
            <a:spAutoFit/>
          </a:bodyPr>
          <a:lstStyle/>
          <a:p>
            <a:pPr algn="ctr"/>
            <a:r>
              <a:rPr lang="en-US" sz="3000" b="1" dirty="0" err="1">
                <a:solidFill>
                  <a:srgbClr val="FF0000"/>
                </a:solidFill>
                <a:latin typeface="HP001 4 hàng" panose="020B0603050302020204" pitchFamily="34" charset="0"/>
              </a:rPr>
              <a:t>Một</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số</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việc</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làm</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để</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tiêu</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dùng</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tiết</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kiệm</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và</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bảo</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vệ</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môi</a:t>
            </a:r>
            <a:r>
              <a:rPr lang="en-US" sz="3000" b="1" dirty="0">
                <a:solidFill>
                  <a:srgbClr val="FF0000"/>
                </a:solidFill>
                <a:latin typeface="HP001 4 hàng" panose="020B0603050302020204" pitchFamily="34" charset="0"/>
              </a:rPr>
              <a:t> </a:t>
            </a:r>
            <a:r>
              <a:rPr lang="en-US" sz="3000" b="1" dirty="0" err="1">
                <a:solidFill>
                  <a:srgbClr val="FF0000"/>
                </a:solidFill>
                <a:latin typeface="HP001 4 hàng" panose="020B0603050302020204" pitchFamily="34" charset="0"/>
              </a:rPr>
              <a:t>trường</a:t>
            </a:r>
            <a:endParaRPr lang="en-US" sz="3000" b="1" dirty="0">
              <a:solidFill>
                <a:srgbClr val="FF0000"/>
              </a:solidFill>
              <a:latin typeface="HP001 4 hàng" panose="020B0603050302020204" pitchFamily="34" charset="0"/>
            </a:endParaRPr>
          </a:p>
        </p:txBody>
      </p:sp>
      <p:grpSp>
        <p:nvGrpSpPr>
          <p:cNvPr id="16" name="Group 15">
            <a:extLst>
              <a:ext uri="{FF2B5EF4-FFF2-40B4-BE49-F238E27FC236}">
                <a16:creationId xmlns:a16="http://schemas.microsoft.com/office/drawing/2014/main" id="{B608B0C8-F679-B4EA-21E0-AF9B2CF61DE2}"/>
              </a:ext>
            </a:extLst>
          </p:cNvPr>
          <p:cNvGrpSpPr/>
          <p:nvPr/>
        </p:nvGrpSpPr>
        <p:grpSpPr>
          <a:xfrm>
            <a:off x="295131" y="355598"/>
            <a:ext cx="4260699" cy="2011326"/>
            <a:chOff x="152400" y="76200"/>
            <a:chExt cx="4260699" cy="2011326"/>
          </a:xfrm>
        </p:grpSpPr>
        <p:sp>
          <p:nvSpPr>
            <p:cNvPr id="14" name="Cloud 13">
              <a:extLst>
                <a:ext uri="{FF2B5EF4-FFF2-40B4-BE49-F238E27FC236}">
                  <a16:creationId xmlns:a16="http://schemas.microsoft.com/office/drawing/2014/main" id="{2B52745C-C823-506B-94CA-A70B19FAB4F0}"/>
                </a:ext>
              </a:extLst>
            </p:cNvPr>
            <p:cNvSpPr/>
            <p:nvPr/>
          </p:nvSpPr>
          <p:spPr>
            <a:xfrm>
              <a:off x="152400" y="76200"/>
              <a:ext cx="4260699" cy="2011326"/>
            </a:xfrm>
            <a:prstGeom prst="clou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7059CF5-6FCA-7059-1335-86E0F000FB7A}"/>
                </a:ext>
              </a:extLst>
            </p:cNvPr>
            <p:cNvSpPr txBox="1"/>
            <p:nvPr/>
          </p:nvSpPr>
          <p:spPr>
            <a:xfrm>
              <a:off x="449114" y="574031"/>
              <a:ext cx="3667269" cy="1015663"/>
            </a:xfrm>
            <a:prstGeom prst="rect">
              <a:avLst/>
            </a:prstGeom>
            <a:noFill/>
          </p:spPr>
          <p:txBody>
            <a:bodyPr wrap="square" rtlCol="0">
              <a:spAutoFit/>
            </a:bodyPr>
            <a:lstStyle/>
            <a:p>
              <a:pPr algn="ctr"/>
              <a:r>
                <a:rPr lang="en-US" sz="3000" b="1" dirty="0" err="1">
                  <a:solidFill>
                    <a:srgbClr val="002060"/>
                  </a:solidFill>
                  <a:latin typeface="HP001 4 hàng" panose="020B0603050302020204" pitchFamily="34" charset="0"/>
                </a:rPr>
                <a:t>Sử</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dụng</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tiết</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kiệm</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thức</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ăn</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đồ</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uống</a:t>
              </a:r>
              <a:endParaRPr lang="en-US" sz="3000" b="1" dirty="0">
                <a:solidFill>
                  <a:srgbClr val="002060"/>
                </a:solidFill>
                <a:latin typeface="HP001 4 hàng" panose="020B0603050302020204" pitchFamily="34" charset="0"/>
              </a:endParaRPr>
            </a:p>
          </p:txBody>
        </p:sp>
      </p:grpSp>
      <p:grpSp>
        <p:nvGrpSpPr>
          <p:cNvPr id="17" name="Group 16">
            <a:extLst>
              <a:ext uri="{FF2B5EF4-FFF2-40B4-BE49-F238E27FC236}">
                <a16:creationId xmlns:a16="http://schemas.microsoft.com/office/drawing/2014/main" id="{3F2D983E-ADE9-1EF8-4758-BC39EAE44350}"/>
              </a:ext>
            </a:extLst>
          </p:cNvPr>
          <p:cNvGrpSpPr/>
          <p:nvPr/>
        </p:nvGrpSpPr>
        <p:grpSpPr>
          <a:xfrm>
            <a:off x="6248400" y="152304"/>
            <a:ext cx="5724669" cy="2011326"/>
            <a:chOff x="-244770" y="-131658"/>
            <a:chExt cx="4800600" cy="2582261"/>
          </a:xfrm>
        </p:grpSpPr>
        <p:sp>
          <p:nvSpPr>
            <p:cNvPr id="18" name="Cloud 17">
              <a:extLst>
                <a:ext uri="{FF2B5EF4-FFF2-40B4-BE49-F238E27FC236}">
                  <a16:creationId xmlns:a16="http://schemas.microsoft.com/office/drawing/2014/main" id="{4B3F1C7D-A0BB-6F31-7292-3A2384245F3B}"/>
                </a:ext>
              </a:extLst>
            </p:cNvPr>
            <p:cNvSpPr/>
            <p:nvPr/>
          </p:nvSpPr>
          <p:spPr>
            <a:xfrm>
              <a:off x="-244770" y="-131658"/>
              <a:ext cx="4800600" cy="2582261"/>
            </a:xfrm>
            <a:prstGeom prst="cloud">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A76DD7-FA4A-3478-B788-05FE9476DC27}"/>
                </a:ext>
              </a:extLst>
            </p:cNvPr>
            <p:cNvSpPr txBox="1"/>
            <p:nvPr/>
          </p:nvSpPr>
          <p:spPr>
            <a:xfrm>
              <a:off x="394053" y="287735"/>
              <a:ext cx="3522953" cy="1938992"/>
            </a:xfrm>
            <a:prstGeom prst="rect">
              <a:avLst/>
            </a:prstGeom>
            <a:noFill/>
            <a:ln>
              <a:noFill/>
            </a:ln>
          </p:spPr>
          <p:txBody>
            <a:bodyPr wrap="square" rtlCol="0">
              <a:spAutoFit/>
            </a:bodyPr>
            <a:lstStyle/>
            <a:p>
              <a:pPr algn="ctr"/>
              <a:r>
                <a:rPr lang="en-US" sz="3000" b="1" dirty="0">
                  <a:solidFill>
                    <a:schemeClr val="accent6">
                      <a:lumMod val="50000"/>
                    </a:schemeClr>
                  </a:solidFill>
                  <a:latin typeface="HP001 4 hàng" panose="020B0603050302020204" pitchFamily="34" charset="0"/>
                </a:rPr>
                <a:t>S</a:t>
              </a:r>
              <a:r>
                <a:rPr lang="vi-VN" sz="3000" b="1" dirty="0">
                  <a:solidFill>
                    <a:schemeClr val="accent6">
                      <a:lumMod val="50000"/>
                    </a:schemeClr>
                  </a:solidFill>
                  <a:latin typeface="HP001 4 hàng" panose="020B0603050302020204" pitchFamily="34" charset="0"/>
                </a:rPr>
                <a:t>ử dụng đồ dùng ở trong nhà một cách cẩn thận để tránh hư hỏng</a:t>
              </a:r>
              <a:r>
                <a:rPr lang="en-US" sz="3000" b="1" dirty="0">
                  <a:solidFill>
                    <a:schemeClr val="accent6">
                      <a:lumMod val="50000"/>
                    </a:schemeClr>
                  </a:solidFill>
                  <a:latin typeface="HP001 4 hàng" panose="020B0603050302020204" pitchFamily="34" charset="0"/>
                </a:rPr>
                <a:t> </a:t>
              </a:r>
            </a:p>
          </p:txBody>
        </p:sp>
      </p:grpSp>
      <p:grpSp>
        <p:nvGrpSpPr>
          <p:cNvPr id="22" name="Group 21">
            <a:extLst>
              <a:ext uri="{FF2B5EF4-FFF2-40B4-BE49-F238E27FC236}">
                <a16:creationId xmlns:a16="http://schemas.microsoft.com/office/drawing/2014/main" id="{75182B7D-3B0B-4A34-7874-3DF147292196}"/>
              </a:ext>
            </a:extLst>
          </p:cNvPr>
          <p:cNvGrpSpPr/>
          <p:nvPr/>
        </p:nvGrpSpPr>
        <p:grpSpPr>
          <a:xfrm>
            <a:off x="107012" y="2441202"/>
            <a:ext cx="2946346" cy="2110563"/>
            <a:chOff x="152400" y="76200"/>
            <a:chExt cx="4260699" cy="2011326"/>
          </a:xfrm>
        </p:grpSpPr>
        <p:sp>
          <p:nvSpPr>
            <p:cNvPr id="23" name="Cloud 22">
              <a:extLst>
                <a:ext uri="{FF2B5EF4-FFF2-40B4-BE49-F238E27FC236}">
                  <a16:creationId xmlns:a16="http://schemas.microsoft.com/office/drawing/2014/main" id="{59444AF7-7215-4171-4274-CF00B28911E8}"/>
                </a:ext>
              </a:extLst>
            </p:cNvPr>
            <p:cNvSpPr/>
            <p:nvPr/>
          </p:nvSpPr>
          <p:spPr>
            <a:xfrm>
              <a:off x="152400" y="76200"/>
              <a:ext cx="4260699" cy="2011326"/>
            </a:xfrm>
            <a:prstGeom prst="cloud">
              <a:avLst/>
            </a:prstGeom>
            <a:solidFill>
              <a:schemeClr val="bg1"/>
            </a:solidFill>
            <a:ln w="28575">
              <a:solidFill>
                <a:srgbClr val="9F7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DFF2A65-1D27-B402-9C9C-AC05A3509857}"/>
                </a:ext>
              </a:extLst>
            </p:cNvPr>
            <p:cNvSpPr txBox="1"/>
            <p:nvPr/>
          </p:nvSpPr>
          <p:spPr>
            <a:xfrm>
              <a:off x="480200" y="683630"/>
              <a:ext cx="3667269" cy="967907"/>
            </a:xfrm>
            <a:prstGeom prst="rect">
              <a:avLst/>
            </a:prstGeom>
            <a:noFill/>
          </p:spPr>
          <p:txBody>
            <a:bodyPr wrap="square" rtlCol="0">
              <a:spAutoFit/>
            </a:bodyPr>
            <a:lstStyle/>
            <a:p>
              <a:pPr algn="ctr"/>
              <a:r>
                <a:rPr lang="en-US" sz="3000" b="1" dirty="0" err="1">
                  <a:solidFill>
                    <a:srgbClr val="002060"/>
                  </a:solidFill>
                  <a:latin typeface="HP001 4 hàng" panose="020B0603050302020204" pitchFamily="34" charset="0"/>
                </a:rPr>
                <a:t>Sử</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dụng</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điện</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tiết</a:t>
              </a:r>
              <a:r>
                <a:rPr lang="en-US" sz="3000" b="1" dirty="0">
                  <a:solidFill>
                    <a:srgbClr val="002060"/>
                  </a:solidFill>
                  <a:latin typeface="HP001 4 hàng" panose="020B0603050302020204" pitchFamily="34" charset="0"/>
                </a:rPr>
                <a:t> </a:t>
              </a:r>
              <a:r>
                <a:rPr lang="en-US" sz="3000" b="1" dirty="0" err="1">
                  <a:solidFill>
                    <a:srgbClr val="002060"/>
                  </a:solidFill>
                  <a:latin typeface="HP001 4 hàng" panose="020B0603050302020204" pitchFamily="34" charset="0"/>
                </a:rPr>
                <a:t>kiệm</a:t>
              </a:r>
              <a:r>
                <a:rPr lang="en-US" sz="3000" b="1" dirty="0">
                  <a:solidFill>
                    <a:srgbClr val="002060"/>
                  </a:solidFill>
                  <a:latin typeface="HP001 4 hàng" panose="020B0603050302020204" pitchFamily="34" charset="0"/>
                </a:rPr>
                <a:t> </a:t>
              </a:r>
            </a:p>
          </p:txBody>
        </p:sp>
      </p:grpSp>
      <p:grpSp>
        <p:nvGrpSpPr>
          <p:cNvPr id="25" name="Group 24">
            <a:extLst>
              <a:ext uri="{FF2B5EF4-FFF2-40B4-BE49-F238E27FC236}">
                <a16:creationId xmlns:a16="http://schemas.microsoft.com/office/drawing/2014/main" id="{99E115CA-6030-29CC-9D04-CB95DCF13A17}"/>
              </a:ext>
            </a:extLst>
          </p:cNvPr>
          <p:cNvGrpSpPr/>
          <p:nvPr/>
        </p:nvGrpSpPr>
        <p:grpSpPr>
          <a:xfrm>
            <a:off x="159404" y="4460680"/>
            <a:ext cx="4720519" cy="2071930"/>
            <a:chOff x="-247993" y="-366876"/>
            <a:chExt cx="4310039" cy="3116435"/>
          </a:xfrm>
        </p:grpSpPr>
        <p:sp>
          <p:nvSpPr>
            <p:cNvPr id="26" name="Cloud 25">
              <a:extLst>
                <a:ext uri="{FF2B5EF4-FFF2-40B4-BE49-F238E27FC236}">
                  <a16:creationId xmlns:a16="http://schemas.microsoft.com/office/drawing/2014/main" id="{5C578E13-871E-C097-331A-A5CA26569EC5}"/>
                </a:ext>
              </a:extLst>
            </p:cNvPr>
            <p:cNvSpPr/>
            <p:nvPr/>
          </p:nvSpPr>
          <p:spPr>
            <a:xfrm>
              <a:off x="-247993" y="-366876"/>
              <a:ext cx="4310039" cy="3116435"/>
            </a:xfrm>
            <a:prstGeom prst="cloud">
              <a:avLst/>
            </a:prstGeom>
            <a:solidFill>
              <a:schemeClr val="bg1"/>
            </a:solidFill>
            <a:ln w="28575">
              <a:solidFill>
                <a:srgbClr val="FF55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2C98615-7512-FA8C-5AE9-BDBB393E3821}"/>
                </a:ext>
              </a:extLst>
            </p:cNvPr>
            <p:cNvSpPr txBox="1"/>
            <p:nvPr/>
          </p:nvSpPr>
          <p:spPr>
            <a:xfrm>
              <a:off x="321628" y="192149"/>
              <a:ext cx="3522953" cy="2222081"/>
            </a:xfrm>
            <a:prstGeom prst="rect">
              <a:avLst/>
            </a:prstGeom>
            <a:noFill/>
            <a:ln>
              <a:noFill/>
            </a:ln>
          </p:spPr>
          <p:txBody>
            <a:bodyPr wrap="square" rtlCol="0">
              <a:spAutoFit/>
            </a:bodyPr>
            <a:lstStyle/>
            <a:p>
              <a:pPr algn="ctr"/>
              <a:r>
                <a:rPr lang="en-US" sz="3000" b="1" dirty="0">
                  <a:solidFill>
                    <a:schemeClr val="accent6">
                      <a:lumMod val="50000"/>
                    </a:schemeClr>
                  </a:solidFill>
                  <a:latin typeface="HP001 4 hàng" panose="020B0603050302020204" pitchFamily="34" charset="0"/>
                </a:rPr>
                <a:t>K</a:t>
              </a:r>
              <a:r>
                <a:rPr lang="vi-VN" sz="3000" b="1" dirty="0">
                  <a:solidFill>
                    <a:schemeClr val="accent6">
                      <a:lumMod val="50000"/>
                    </a:schemeClr>
                  </a:solidFill>
                  <a:latin typeface="HP001 4 hàng" panose="020B0603050302020204" pitchFamily="34" charset="0"/>
                </a:rPr>
                <a:t>hông mua các đồ dùng, đồ chơi không cần thiết</a:t>
              </a:r>
              <a:endParaRPr lang="en-US" sz="3000" b="1" dirty="0">
                <a:solidFill>
                  <a:schemeClr val="accent6">
                    <a:lumMod val="50000"/>
                  </a:schemeClr>
                </a:solidFill>
                <a:latin typeface="HP001 4 hàng" panose="020B0603050302020204" pitchFamily="34" charset="0"/>
              </a:endParaRPr>
            </a:p>
          </p:txBody>
        </p:sp>
      </p:grpSp>
      <p:grpSp>
        <p:nvGrpSpPr>
          <p:cNvPr id="28" name="Group 27">
            <a:extLst>
              <a:ext uri="{FF2B5EF4-FFF2-40B4-BE49-F238E27FC236}">
                <a16:creationId xmlns:a16="http://schemas.microsoft.com/office/drawing/2014/main" id="{08293BC2-6FAC-C915-E9C3-A72570C3F05F}"/>
              </a:ext>
            </a:extLst>
          </p:cNvPr>
          <p:cNvGrpSpPr/>
          <p:nvPr/>
        </p:nvGrpSpPr>
        <p:grpSpPr>
          <a:xfrm>
            <a:off x="8755765" y="2303885"/>
            <a:ext cx="3269779" cy="1999292"/>
            <a:chOff x="-1262" y="-41690"/>
            <a:chExt cx="4213892" cy="2774551"/>
          </a:xfrm>
        </p:grpSpPr>
        <p:sp>
          <p:nvSpPr>
            <p:cNvPr id="29" name="Cloud 28">
              <a:extLst>
                <a:ext uri="{FF2B5EF4-FFF2-40B4-BE49-F238E27FC236}">
                  <a16:creationId xmlns:a16="http://schemas.microsoft.com/office/drawing/2014/main" id="{9B425CC1-322F-9CA4-93E4-421300476A5C}"/>
                </a:ext>
              </a:extLst>
            </p:cNvPr>
            <p:cNvSpPr/>
            <p:nvPr/>
          </p:nvSpPr>
          <p:spPr>
            <a:xfrm>
              <a:off x="-1262" y="-41690"/>
              <a:ext cx="4213892" cy="2774551"/>
            </a:xfrm>
            <a:prstGeom prst="cloud">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4E230B3-C4A0-0C12-266C-0225EE72AAB5}"/>
                </a:ext>
              </a:extLst>
            </p:cNvPr>
            <p:cNvSpPr txBox="1"/>
            <p:nvPr/>
          </p:nvSpPr>
          <p:spPr>
            <a:xfrm>
              <a:off x="418038" y="511324"/>
              <a:ext cx="3162298" cy="2050187"/>
            </a:xfrm>
            <a:prstGeom prst="rect">
              <a:avLst/>
            </a:prstGeom>
            <a:noFill/>
            <a:ln>
              <a:noFill/>
            </a:ln>
          </p:spPr>
          <p:txBody>
            <a:bodyPr wrap="square" rtlCol="0">
              <a:spAutoFit/>
            </a:bodyPr>
            <a:lstStyle/>
            <a:p>
              <a:pPr algn="ctr"/>
              <a:r>
                <a:rPr lang="en-US" sz="3000" b="1" dirty="0" err="1">
                  <a:solidFill>
                    <a:schemeClr val="accent6">
                      <a:lumMod val="50000"/>
                    </a:schemeClr>
                  </a:solidFill>
                  <a:latin typeface="HP001 4 hàng" panose="020B0603050302020204" pitchFamily="34" charset="0"/>
                </a:rPr>
                <a:t>Tái</a:t>
              </a:r>
              <a:r>
                <a:rPr lang="en-US" sz="3000" b="1" dirty="0">
                  <a:solidFill>
                    <a:schemeClr val="accent6">
                      <a:lumMod val="50000"/>
                    </a:schemeClr>
                  </a:solidFill>
                  <a:latin typeface="HP001 4 hàng" panose="020B0603050302020204" pitchFamily="34" charset="0"/>
                </a:rPr>
                <a:t> s</a:t>
              </a:r>
              <a:r>
                <a:rPr lang="vi-VN" sz="3000" b="1" dirty="0">
                  <a:solidFill>
                    <a:schemeClr val="accent6">
                      <a:lumMod val="50000"/>
                    </a:schemeClr>
                  </a:solidFill>
                  <a:latin typeface="HP001 4 hàng" panose="020B0603050302020204" pitchFamily="34" charset="0"/>
                </a:rPr>
                <a:t>ử dụng: hạn chế túi ni-lông</a:t>
              </a:r>
              <a:endParaRPr lang="en-US" sz="3000" b="1" dirty="0">
                <a:solidFill>
                  <a:schemeClr val="accent6">
                    <a:lumMod val="50000"/>
                  </a:schemeClr>
                </a:solidFill>
                <a:latin typeface="HP001 4 hàng" panose="020B0603050302020204" pitchFamily="34" charset="0"/>
              </a:endParaRPr>
            </a:p>
          </p:txBody>
        </p:sp>
      </p:grpSp>
      <p:grpSp>
        <p:nvGrpSpPr>
          <p:cNvPr id="31" name="Group 30">
            <a:extLst>
              <a:ext uri="{FF2B5EF4-FFF2-40B4-BE49-F238E27FC236}">
                <a16:creationId xmlns:a16="http://schemas.microsoft.com/office/drawing/2014/main" id="{BFE2F235-7F38-271E-01D8-455D166509FE}"/>
              </a:ext>
            </a:extLst>
          </p:cNvPr>
          <p:cNvGrpSpPr/>
          <p:nvPr/>
        </p:nvGrpSpPr>
        <p:grpSpPr>
          <a:xfrm>
            <a:off x="6257257" y="4502139"/>
            <a:ext cx="5715811" cy="2429282"/>
            <a:chOff x="-624777" y="-41691"/>
            <a:chExt cx="5218783" cy="3653937"/>
          </a:xfrm>
        </p:grpSpPr>
        <p:sp>
          <p:nvSpPr>
            <p:cNvPr id="4096" name="Cloud 4095">
              <a:extLst>
                <a:ext uri="{FF2B5EF4-FFF2-40B4-BE49-F238E27FC236}">
                  <a16:creationId xmlns:a16="http://schemas.microsoft.com/office/drawing/2014/main" id="{A4847CE7-F8A0-C09D-B4F5-6BD13DFB8CE7}"/>
                </a:ext>
              </a:extLst>
            </p:cNvPr>
            <p:cNvSpPr/>
            <p:nvPr/>
          </p:nvSpPr>
          <p:spPr>
            <a:xfrm>
              <a:off x="-624777" y="-41691"/>
              <a:ext cx="5218783" cy="3507991"/>
            </a:xfrm>
            <a:prstGeom prst="cloud">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7" name="TextBox 4096">
              <a:extLst>
                <a:ext uri="{FF2B5EF4-FFF2-40B4-BE49-F238E27FC236}">
                  <a16:creationId xmlns:a16="http://schemas.microsoft.com/office/drawing/2014/main" id="{6162524A-B18E-CB2E-2522-34CB667C6407}"/>
                </a:ext>
              </a:extLst>
            </p:cNvPr>
            <p:cNvSpPr txBox="1"/>
            <p:nvPr/>
          </p:nvSpPr>
          <p:spPr>
            <a:xfrm>
              <a:off x="-298242" y="695766"/>
              <a:ext cx="4557626" cy="2916480"/>
            </a:xfrm>
            <a:prstGeom prst="rect">
              <a:avLst/>
            </a:prstGeom>
            <a:noFill/>
            <a:ln>
              <a:noFill/>
            </a:ln>
          </p:spPr>
          <p:txBody>
            <a:bodyPr wrap="square" rtlCol="0">
              <a:spAutoFit/>
            </a:bodyPr>
            <a:lstStyle/>
            <a:p>
              <a:pPr algn="ctr"/>
              <a:r>
                <a:rPr lang="en-US" sz="3000" b="1" dirty="0" err="1">
                  <a:solidFill>
                    <a:schemeClr val="accent6">
                      <a:lumMod val="50000"/>
                    </a:schemeClr>
                  </a:solidFill>
                  <a:latin typeface="HP001 4 hàng" panose="020B0603050302020204" pitchFamily="34" charset="0"/>
                </a:rPr>
                <a:t>Sử</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dụng</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các</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bộ</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phận</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của</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thực</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vật</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để</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làm</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thức</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ăn</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cho</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vật</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nuôi</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hoặc</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làm</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phân</a:t>
              </a:r>
              <a:r>
                <a:rPr lang="en-US" sz="3000" b="1" dirty="0">
                  <a:solidFill>
                    <a:schemeClr val="accent6">
                      <a:lumMod val="50000"/>
                    </a:schemeClr>
                  </a:solidFill>
                  <a:latin typeface="HP001 4 hàng" panose="020B0603050302020204" pitchFamily="34" charset="0"/>
                </a:rPr>
                <a:t> </a:t>
              </a:r>
              <a:r>
                <a:rPr lang="en-US" sz="3000" b="1" dirty="0" err="1">
                  <a:solidFill>
                    <a:schemeClr val="accent6">
                      <a:lumMod val="50000"/>
                    </a:schemeClr>
                  </a:solidFill>
                  <a:latin typeface="HP001 4 hàng" panose="020B0603050302020204" pitchFamily="34" charset="0"/>
                </a:rPr>
                <a:t>bón</a:t>
              </a:r>
              <a:r>
                <a:rPr lang="en-US" sz="3000" b="1" dirty="0">
                  <a:solidFill>
                    <a:schemeClr val="accent6">
                      <a:lumMod val="50000"/>
                    </a:schemeClr>
                  </a:solidFill>
                  <a:latin typeface="HP001 4 hàng" panose="020B0603050302020204" pitchFamily="34" charset="0"/>
                </a:rPr>
                <a:t>.</a:t>
              </a:r>
            </a:p>
          </p:txBody>
        </p:sp>
      </p:grpSp>
    </p:spTree>
    <p:extLst>
      <p:ext uri="{BB962C8B-B14F-4D97-AF65-F5344CB8AC3E}">
        <p14:creationId xmlns:p14="http://schemas.microsoft.com/office/powerpoint/2010/main" val="12729222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200" y="135745"/>
            <a:ext cx="10843486" cy="14478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10134600" y="4267200"/>
            <a:ext cx="1699487" cy="2455055"/>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143000" y="304800"/>
            <a:ext cx="10210800" cy="1003993"/>
          </a:xfrm>
          <a:prstGeom prst="rect">
            <a:avLst/>
          </a:prstGeom>
          <a:noFill/>
        </p:spPr>
        <p:txBody>
          <a:bodyPr wrap="square" rtlCol="0">
            <a:spAutoFit/>
          </a:bodyPr>
          <a:lstStyle/>
          <a:p>
            <a:pPr algn="just">
              <a:lnSpc>
                <a:spcPct val="118000"/>
              </a:lnSpc>
            </a:pPr>
            <a:r>
              <a:rPr lang="vi-VN" sz="2600" b="1" dirty="0">
                <a:solidFill>
                  <a:srgbClr val="FFC000"/>
                </a:solidFill>
              </a:rPr>
              <a:t>Giới thiệu được một trong số sản phẩm của địa phương dựa trên các thông tin tranh ảnh, vật thật,... sưu tầm được.</a:t>
            </a:r>
            <a:endParaRPr lang="en-US" sz="2600" b="1" dirty="0">
              <a:solidFill>
                <a:srgbClr val="FFC000"/>
              </a:solidFill>
            </a:endParaRPr>
          </a:p>
        </p:txBody>
      </p:sp>
      <p:grpSp>
        <p:nvGrpSpPr>
          <p:cNvPr id="8" name="Group 7">
            <a:extLst>
              <a:ext uri="{FF2B5EF4-FFF2-40B4-BE49-F238E27FC236}">
                <a16:creationId xmlns:a16="http://schemas.microsoft.com/office/drawing/2014/main" id="{47F6C958-5F2F-4CAD-6773-43CA802F5E7E}"/>
              </a:ext>
            </a:extLst>
          </p:cNvPr>
          <p:cNvGrpSpPr/>
          <p:nvPr/>
        </p:nvGrpSpPr>
        <p:grpSpPr>
          <a:xfrm>
            <a:off x="-18498" y="1981200"/>
            <a:ext cx="3904698" cy="753277"/>
            <a:chOff x="-1" y="76200"/>
            <a:chExt cx="3154463" cy="757106"/>
          </a:xfrm>
        </p:grpSpPr>
        <p:sp>
          <p:nvSpPr>
            <p:cNvPr id="9" name="Arrow: Pentagon 1">
              <a:extLst>
                <a:ext uri="{FF2B5EF4-FFF2-40B4-BE49-F238E27FC236}">
                  <a16:creationId xmlns:a16="http://schemas.microsoft.com/office/drawing/2014/main" id="{B5565704-70CF-8485-8526-37FAEC11C156}"/>
                </a:ext>
              </a:extLst>
            </p:cNvPr>
            <p:cNvSpPr/>
            <p:nvPr/>
          </p:nvSpPr>
          <p:spPr>
            <a:xfrm>
              <a:off x="-1" y="76200"/>
              <a:ext cx="3154463" cy="757106"/>
            </a:xfrm>
            <a:custGeom>
              <a:avLst/>
              <a:gdLst>
                <a:gd name="connsiteX0" fmla="*/ 0 w 3048000"/>
                <a:gd name="connsiteY0" fmla="*/ 0 h 1219200"/>
                <a:gd name="connsiteX1" fmla="*/ 2480926 w 3048000"/>
                <a:gd name="connsiteY1" fmla="*/ 0 h 1219200"/>
                <a:gd name="connsiteX2" fmla="*/ 3048000 w 3048000"/>
                <a:gd name="connsiteY2" fmla="*/ 609600 h 1219200"/>
                <a:gd name="connsiteX3" fmla="*/ 2480926 w 3048000"/>
                <a:gd name="connsiteY3" fmla="*/ 1219200 h 1219200"/>
                <a:gd name="connsiteX4" fmla="*/ 0 w 3048000"/>
                <a:gd name="connsiteY4" fmla="*/ 1219200 h 1219200"/>
                <a:gd name="connsiteX5" fmla="*/ 0 w 3048000"/>
                <a:gd name="connsiteY5" fmla="*/ 0 h 1219200"/>
                <a:gd name="connsiteX0" fmla="*/ 0 w 2480926"/>
                <a:gd name="connsiteY0" fmla="*/ 0 h 1219200"/>
                <a:gd name="connsiteX1" fmla="*/ 2480926 w 2480926"/>
                <a:gd name="connsiteY1" fmla="*/ 0 h 1219200"/>
                <a:gd name="connsiteX2" fmla="*/ 1793358 w 2480926"/>
                <a:gd name="connsiteY2" fmla="*/ 662763 h 1219200"/>
                <a:gd name="connsiteX3" fmla="*/ 2480926 w 2480926"/>
                <a:gd name="connsiteY3" fmla="*/ 1219200 h 1219200"/>
                <a:gd name="connsiteX4" fmla="*/ 0 w 2480926"/>
                <a:gd name="connsiteY4" fmla="*/ 1219200 h 1219200"/>
                <a:gd name="connsiteX5" fmla="*/ 0 w 2480926"/>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926" h="1219200">
                  <a:moveTo>
                    <a:pt x="0" y="0"/>
                  </a:moveTo>
                  <a:lnTo>
                    <a:pt x="2480926" y="0"/>
                  </a:lnTo>
                  <a:lnTo>
                    <a:pt x="1793358" y="662763"/>
                  </a:lnTo>
                  <a:lnTo>
                    <a:pt x="2480926" y="1219200"/>
                  </a:lnTo>
                  <a:lnTo>
                    <a:pt x="0" y="1219200"/>
                  </a:lnTo>
                  <a:lnTo>
                    <a:pt x="0" y="0"/>
                  </a:lnTo>
                  <a:close/>
                </a:path>
              </a:pathLst>
            </a:custGeom>
            <a:solidFill>
              <a:srgbClr val="FFE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9A9B450C-12E6-A03F-4423-171458EB0710}"/>
                </a:ext>
              </a:extLst>
            </p:cNvPr>
            <p:cNvSpPr txBox="1"/>
            <p:nvPr/>
          </p:nvSpPr>
          <p:spPr>
            <a:xfrm>
              <a:off x="170983" y="191813"/>
              <a:ext cx="2286000" cy="525879"/>
            </a:xfrm>
            <a:prstGeom prst="rect">
              <a:avLst/>
            </a:prstGeom>
            <a:noFill/>
          </p:spPr>
          <p:txBody>
            <a:bodyPr wrap="square" rtlCol="0">
              <a:spAutoFit/>
            </a:bodyPr>
            <a:lstStyle/>
            <a:p>
              <a:r>
                <a:rPr lang="en-US" sz="2800" b="1" dirty="0" err="1">
                  <a:solidFill>
                    <a:schemeClr val="bg2">
                      <a:lumMod val="25000"/>
                    </a:schemeClr>
                  </a:solidFill>
                  <a:latin typeface="UVN Da Lat" panose="03060902030302020204" pitchFamily="66" charset="0"/>
                </a:rPr>
                <a:t>Tiêu</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chí</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đánh</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giá</a:t>
              </a:r>
              <a:endParaRPr lang="en-US" sz="2800" b="1" dirty="0">
                <a:solidFill>
                  <a:schemeClr val="bg2">
                    <a:lumMod val="25000"/>
                  </a:schemeClr>
                </a:solidFill>
                <a:latin typeface="UVN Da Lat" panose="03060902030302020204" pitchFamily="66" charset="0"/>
              </a:endParaRPr>
            </a:p>
          </p:txBody>
        </p:sp>
      </p:grpSp>
      <p:grpSp>
        <p:nvGrpSpPr>
          <p:cNvPr id="12" name="Group 11">
            <a:extLst>
              <a:ext uri="{FF2B5EF4-FFF2-40B4-BE49-F238E27FC236}">
                <a16:creationId xmlns:a16="http://schemas.microsoft.com/office/drawing/2014/main" id="{0D3C707E-2592-AA7F-E353-5CA8C89A414F}"/>
              </a:ext>
            </a:extLst>
          </p:cNvPr>
          <p:cNvGrpSpPr/>
          <p:nvPr/>
        </p:nvGrpSpPr>
        <p:grpSpPr>
          <a:xfrm>
            <a:off x="1384005" y="2963077"/>
            <a:ext cx="8405088" cy="3505200"/>
            <a:chOff x="1384005" y="2963077"/>
            <a:chExt cx="8405088" cy="3505200"/>
          </a:xfrm>
        </p:grpSpPr>
        <p:sp>
          <p:nvSpPr>
            <p:cNvPr id="11" name="Rectangle: Rounded Corners 10">
              <a:extLst>
                <a:ext uri="{FF2B5EF4-FFF2-40B4-BE49-F238E27FC236}">
                  <a16:creationId xmlns:a16="http://schemas.microsoft.com/office/drawing/2014/main" id="{9EF62E76-81C1-2C7B-2336-5588BC275FAE}"/>
                </a:ext>
              </a:extLst>
            </p:cNvPr>
            <p:cNvSpPr/>
            <p:nvPr/>
          </p:nvSpPr>
          <p:spPr>
            <a:xfrm>
              <a:off x="1384005" y="2963077"/>
              <a:ext cx="8405088" cy="3505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8AA5A4-2A4F-5545-6461-E1BA3FE15E4B}"/>
                </a:ext>
              </a:extLst>
            </p:cNvPr>
            <p:cNvSpPr txBox="1"/>
            <p:nvPr/>
          </p:nvSpPr>
          <p:spPr>
            <a:xfrm>
              <a:off x="1933851" y="3429000"/>
              <a:ext cx="7086600" cy="2530180"/>
            </a:xfrm>
            <a:prstGeom prst="rect">
              <a:avLst/>
            </a:prstGeom>
            <a:noFill/>
          </p:spPr>
          <p:txBody>
            <a:bodyPr wrap="square">
              <a:spAutoFit/>
            </a:bodyPr>
            <a:lstStyle/>
            <a:p>
              <a:pPr marL="285750" indent="-285750" algn="just">
                <a:lnSpc>
                  <a:spcPct val="115000"/>
                </a:lnSpc>
                <a:buFont typeface="Arial" panose="020B0604020202020204" pitchFamily="34" charset="0"/>
                <a:buChar char="•"/>
              </a:pPr>
              <a:r>
                <a:rPr lang="en-US" sz="2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vi-VN"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ên sản phẩm; </a:t>
              </a:r>
              <a:endPar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N</a:t>
              </a:r>
              <a:r>
                <a:rPr lang="vi-VN"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ơi sản xuất hay làm ra sản phẩm đó; </a:t>
              </a:r>
              <a:endPar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800"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L</a:t>
              </a:r>
              <a:r>
                <a:rPr lang="vi-VN"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ợi ích của sản phẩm; </a:t>
              </a:r>
              <a:endPar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a:t>
              </a:r>
              <a:r>
                <a:rPr lang="vi-VN"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ặc trưng của sản phẩm trên cơ sở các thông tin, hình ảnh mà HS sưu tầm được.</a:t>
              </a:r>
              <a:endParaRPr lang="en-US" sz="28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53496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430" y="233419"/>
            <a:ext cx="10957370" cy="235738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10784332" y="501676"/>
            <a:ext cx="1260476" cy="182086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173400" y="478069"/>
            <a:ext cx="9300924" cy="1807931"/>
          </a:xfrm>
          <a:prstGeom prst="rect">
            <a:avLst/>
          </a:prstGeom>
          <a:noFill/>
        </p:spPr>
        <p:txBody>
          <a:bodyPr wrap="square" rtlCol="0">
            <a:spAutoFit/>
          </a:bodyPr>
          <a:lstStyle/>
          <a:p>
            <a:pPr algn="just">
              <a:lnSpc>
                <a:spcPct val="118000"/>
              </a:lnSpc>
            </a:pPr>
            <a:r>
              <a:rPr lang="en-US" sz="2400" b="1" dirty="0" err="1">
                <a:solidFill>
                  <a:srgbClr val="FFC000"/>
                </a:solidFill>
              </a:rPr>
              <a:t>Xử</a:t>
            </a:r>
            <a:r>
              <a:rPr lang="en-US" sz="2400" b="1" dirty="0">
                <a:solidFill>
                  <a:srgbClr val="FFC000"/>
                </a:solidFill>
              </a:rPr>
              <a:t> </a:t>
            </a:r>
            <a:r>
              <a:rPr lang="en-US" sz="2400" b="1" dirty="0" err="1">
                <a:solidFill>
                  <a:srgbClr val="FFC000"/>
                </a:solidFill>
              </a:rPr>
              <a:t>lý</a:t>
            </a:r>
            <a:r>
              <a:rPr lang="en-US" sz="2400" b="1" dirty="0">
                <a:solidFill>
                  <a:srgbClr val="FFC000"/>
                </a:solidFill>
              </a:rPr>
              <a:t> </a:t>
            </a:r>
            <a:r>
              <a:rPr lang="en-US" sz="2400" b="1" dirty="0" err="1">
                <a:solidFill>
                  <a:srgbClr val="FFC000"/>
                </a:solidFill>
              </a:rPr>
              <a:t>tình</a:t>
            </a:r>
            <a:r>
              <a:rPr lang="en-US" sz="2400" b="1" dirty="0">
                <a:solidFill>
                  <a:srgbClr val="FFC000"/>
                </a:solidFill>
              </a:rPr>
              <a:t> </a:t>
            </a:r>
            <a:r>
              <a:rPr lang="en-US" sz="2400" b="1" dirty="0" err="1">
                <a:solidFill>
                  <a:srgbClr val="FFC000"/>
                </a:solidFill>
              </a:rPr>
              <a:t>huống</a:t>
            </a:r>
            <a:r>
              <a:rPr lang="en-US" sz="2400" b="1" dirty="0">
                <a:solidFill>
                  <a:srgbClr val="FFC000"/>
                </a:solidFill>
              </a:rPr>
              <a:t>:</a:t>
            </a:r>
          </a:p>
          <a:p>
            <a:pPr algn="just">
              <a:lnSpc>
                <a:spcPct val="118000"/>
              </a:lnSpc>
            </a:pPr>
            <a:r>
              <a:rPr lang="vi-VN" sz="2400" dirty="0">
                <a:solidFill>
                  <a:schemeClr val="accent1">
                    <a:lumMod val="75000"/>
                  </a:schemeClr>
                </a:solidFill>
                <a:latin typeface="+mj-lt"/>
              </a:rPr>
              <a:t>Hoa nhìn thấy em trai đang chơi đồ chơi trên sàn nhà, đèn bàn học và ti vi đang bật nhưng không có người học bài hay người xem ti vi</a:t>
            </a:r>
            <a:r>
              <a:rPr lang="en-US" sz="2400" dirty="0">
                <a:solidFill>
                  <a:schemeClr val="accent1">
                    <a:lumMod val="75000"/>
                  </a:schemeClr>
                </a:solidFill>
                <a:latin typeface="+mj-lt"/>
              </a:rPr>
              <a:t>.</a:t>
            </a:r>
          </a:p>
          <a:p>
            <a:pPr algn="just">
              <a:lnSpc>
                <a:spcPct val="118000"/>
              </a:lnSpc>
            </a:pP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Nếu</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em</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là</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Hoa</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em</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sẽ</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làm</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gì</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khi</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đó</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C45CCF03-7E3C-E941-DDAD-0B9DFF1D4CFA}"/>
              </a:ext>
            </a:extLst>
          </p:cNvPr>
          <p:cNvPicPr>
            <a:picLocks noChangeAspect="1"/>
          </p:cNvPicPr>
          <p:nvPr/>
        </p:nvPicPr>
        <p:blipFill>
          <a:blip r:embed="rId5"/>
          <a:stretch>
            <a:fillRect/>
          </a:stretch>
        </p:blipFill>
        <p:spPr>
          <a:xfrm>
            <a:off x="381000" y="3264283"/>
            <a:ext cx="4343400" cy="2615433"/>
          </a:xfrm>
          <a:prstGeom prst="rect">
            <a:avLst/>
          </a:prstGeom>
        </p:spPr>
      </p:pic>
      <p:grpSp>
        <p:nvGrpSpPr>
          <p:cNvPr id="8" name="Group 7">
            <a:extLst>
              <a:ext uri="{FF2B5EF4-FFF2-40B4-BE49-F238E27FC236}">
                <a16:creationId xmlns:a16="http://schemas.microsoft.com/office/drawing/2014/main" id="{7B7D5ED8-6475-B081-9440-150EE36808A9}"/>
              </a:ext>
            </a:extLst>
          </p:cNvPr>
          <p:cNvGrpSpPr/>
          <p:nvPr/>
        </p:nvGrpSpPr>
        <p:grpSpPr>
          <a:xfrm>
            <a:off x="5247167" y="2880322"/>
            <a:ext cx="6512442" cy="3315674"/>
            <a:chOff x="1384005" y="2963077"/>
            <a:chExt cx="8405088" cy="3505200"/>
          </a:xfrm>
        </p:grpSpPr>
        <p:sp>
          <p:nvSpPr>
            <p:cNvPr id="9" name="Rectangle: Rounded Corners 8">
              <a:extLst>
                <a:ext uri="{FF2B5EF4-FFF2-40B4-BE49-F238E27FC236}">
                  <a16:creationId xmlns:a16="http://schemas.microsoft.com/office/drawing/2014/main" id="{FF11DB6A-B2B4-2823-68F0-B307A85C0ABF}"/>
                </a:ext>
              </a:extLst>
            </p:cNvPr>
            <p:cNvSpPr/>
            <p:nvPr/>
          </p:nvSpPr>
          <p:spPr>
            <a:xfrm>
              <a:off x="1384005" y="2963077"/>
              <a:ext cx="8405088" cy="3505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B0EC303-0794-B061-E065-379CB637BFDC}"/>
                </a:ext>
              </a:extLst>
            </p:cNvPr>
            <p:cNvSpPr txBox="1"/>
            <p:nvPr/>
          </p:nvSpPr>
          <p:spPr>
            <a:xfrm>
              <a:off x="1657313" y="3591756"/>
              <a:ext cx="7858472" cy="2150962"/>
            </a:xfrm>
            <a:prstGeom prst="rect">
              <a:avLst/>
            </a:prstGeom>
            <a:noFill/>
          </p:spPr>
          <p:txBody>
            <a:bodyPr wrap="square">
              <a:spAutoFit/>
            </a:bodyPr>
            <a:lstStyle/>
            <a:p>
              <a:pPr algn="just">
                <a:lnSpc>
                  <a:spcPct val="115000"/>
                </a:lnSpc>
              </a:pP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trai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tắt</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tắt</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tắt</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đèn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lãng</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phí</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tiền</a:t>
              </a:r>
              <a:r>
                <a:rPr lang="en-US" sz="2800" b="1" dirty="0">
                  <a:solidFill>
                    <a:srgbClr val="C647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1479652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3"/>
          <a:stretch>
            <a:fillRect/>
          </a:stretch>
        </p:blipFill>
        <p:spPr>
          <a:xfrm>
            <a:off x="590576" y="2480849"/>
            <a:ext cx="4038600" cy="4044880"/>
          </a:xfrm>
          <a:prstGeom prst="rect">
            <a:avLst/>
          </a:prstGeom>
        </p:spPr>
      </p:pic>
      <p:grpSp>
        <p:nvGrpSpPr>
          <p:cNvPr id="15" name="Group 14">
            <a:extLst>
              <a:ext uri="{FF2B5EF4-FFF2-40B4-BE49-F238E27FC236}">
                <a16:creationId xmlns:a16="http://schemas.microsoft.com/office/drawing/2014/main" id="{44006AC3-16D2-4A74-87D4-4F91FB05F757}"/>
              </a:ext>
            </a:extLst>
          </p:cNvPr>
          <p:cNvGrpSpPr/>
          <p:nvPr/>
        </p:nvGrpSpPr>
        <p:grpSpPr>
          <a:xfrm>
            <a:off x="4211597" y="918749"/>
            <a:ext cx="7120405" cy="3124200"/>
            <a:chOff x="4436414" y="1551563"/>
            <a:chExt cx="7327378" cy="4327762"/>
          </a:xfrm>
        </p:grpSpPr>
        <p:sp>
          <p:nvSpPr>
            <p:cNvPr id="16" name="Rectangle: Diagonal Corners Rounded 15">
              <a:extLst>
                <a:ext uri="{FF2B5EF4-FFF2-40B4-BE49-F238E27FC236}">
                  <a16:creationId xmlns:a16="http://schemas.microsoft.com/office/drawing/2014/main" id="{BC3944D7-32E0-4A4A-B993-DB413703505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EB7E186-BE47-4E74-8843-B0262F4F29BC}"/>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528142F-AC1E-4F8B-977E-003797E3D3E6}"/>
              </a:ext>
            </a:extLst>
          </p:cNvPr>
          <p:cNvSpPr txBox="1"/>
          <p:nvPr/>
        </p:nvSpPr>
        <p:spPr>
          <a:xfrm>
            <a:off x="4390321" y="1403631"/>
            <a:ext cx="6595499" cy="2154436"/>
          </a:xfrm>
          <a:prstGeom prst="rect">
            <a:avLst/>
          </a:prstGeom>
          <a:noFill/>
        </p:spPr>
        <p:txBody>
          <a:bodyPr wrap="square">
            <a:spAutoFit/>
          </a:bodyPr>
          <a:lstStyle/>
          <a:p>
            <a:pPr algn="ctr"/>
            <a:r>
              <a:rPr lang="en-US" sz="3800" b="1" dirty="0" err="1"/>
              <a:t>Định</a:t>
            </a:r>
            <a:r>
              <a:rPr lang="en-US" sz="3800" b="1" dirty="0"/>
              <a:t> </a:t>
            </a:r>
            <a:r>
              <a:rPr lang="en-US" sz="3800" b="1" dirty="0" err="1"/>
              <a:t>hướng</a:t>
            </a:r>
            <a:r>
              <a:rPr lang="en-US" sz="3800" b="1" dirty="0"/>
              <a:t> </a:t>
            </a:r>
            <a:r>
              <a:rPr lang="en-US" sz="3800" b="1" dirty="0" err="1"/>
              <a:t>học</a:t>
            </a:r>
            <a:r>
              <a:rPr lang="en-US" sz="3800" b="1" dirty="0"/>
              <a:t> </a:t>
            </a:r>
            <a:r>
              <a:rPr lang="en-US" sz="3800" b="1" dirty="0" err="1"/>
              <a:t>tập</a:t>
            </a:r>
            <a:endParaRPr lang="en-US" sz="3800" b="1" dirty="0"/>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Cùng</a:t>
            </a:r>
            <a:r>
              <a:rPr lang="en-US" sz="3200" dirty="0">
                <a:solidFill>
                  <a:srgbClr val="FF0000"/>
                </a:solidFill>
                <a:latin typeface="Arial" panose="020B0604020202020204" pitchFamily="34" charset="0"/>
                <a:cs typeface="Arial" panose="020B0604020202020204" pitchFamily="34" charset="0"/>
              </a:rPr>
              <a:t> chia </a:t>
            </a:r>
            <a:r>
              <a:rPr lang="en-US" sz="3200" dirty="0" err="1">
                <a:solidFill>
                  <a:srgbClr val="FF0000"/>
                </a:solidFill>
                <a:latin typeface="Arial" panose="020B0604020202020204" pitchFamily="34" charset="0"/>
                <a:cs typeface="Arial" panose="020B0604020202020204" pitchFamily="34" charset="0"/>
              </a:rPr>
              <a:t>sẻ</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tiêu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dùng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tiết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kiệm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bảo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vệ</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môi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trường</a:t>
            </a:r>
            <a:r>
              <a:rPr lang="en-US" sz="32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5858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2"/>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1947" y="1524000"/>
            <a:ext cx="6068105" cy="3410101"/>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365147" y="696520"/>
            <a:ext cx="3339249" cy="671873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8686800" y="635284"/>
            <a:ext cx="3505200" cy="6222716"/>
          </a:xfrm>
          <a:prstGeom prst="rect">
            <a:avLst/>
          </a:prstGeom>
        </p:spPr>
      </p:pic>
      <p:pic>
        <p:nvPicPr>
          <p:cNvPr id="3" name="Picture 2">
            <a:extLst>
              <a:ext uri="{FF2B5EF4-FFF2-40B4-BE49-F238E27FC236}">
                <a16:creationId xmlns:a16="http://schemas.microsoft.com/office/drawing/2014/main" id="{C8E250A4-E69C-490F-8A59-BABFFA7D04D6}"/>
              </a:ext>
            </a:extLst>
          </p:cNvPr>
          <p:cNvPicPr>
            <a:picLocks noChangeAspect="1"/>
          </p:cNvPicPr>
          <p:nvPr/>
        </p:nvPicPr>
        <p:blipFill>
          <a:blip r:embed="rId6"/>
          <a:stretch>
            <a:fillRect/>
          </a:stretch>
        </p:blipFill>
        <p:spPr>
          <a:xfrm>
            <a:off x="3462299" y="2167018"/>
            <a:ext cx="5267401" cy="2523963"/>
          </a:xfrm>
          <a:prstGeom prst="rect">
            <a:avLst/>
          </a:prstGeom>
        </p:spPr>
      </p:pic>
    </p:spTree>
    <p:extLst>
      <p:ext uri="{BB962C8B-B14F-4D97-AF65-F5344CB8AC3E}">
        <p14:creationId xmlns:p14="http://schemas.microsoft.com/office/powerpoint/2010/main" val="291796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4.81481E-6 L 0.0207 0.07523 " pathEditMode="relative" rAng="0" ptsTypes="AA">
                                      <p:cBhvr>
                                        <p:cTn id="6" dur="2500" fill="hold"/>
                                        <p:tgtEl>
                                          <p:spTgt spid="7"/>
                                        </p:tgtEl>
                                        <p:attrNameLst>
                                          <p:attrName>ppt_x</p:attrName>
                                          <p:attrName>ppt_y</p:attrName>
                                        </p:attrNameLst>
                                      </p:cBhvr>
                                      <p:rCtr x="1029" y="3750"/>
                                    </p:animMotion>
                                  </p:childTnLst>
                                </p:cTn>
                              </p:par>
                              <p:par>
                                <p:cTn id="7" presetID="42" presetClass="path" presetSubtype="0" repeatCount="indefinite" accel="50000" decel="50000" autoRev="1" fill="hold" nodeType="withEffect">
                                  <p:stCondLst>
                                    <p:cond delay="0"/>
                                  </p:stCondLst>
                                  <p:childTnLst>
                                    <p:animMotion origin="layout" path="M 1.11022E-16 3.7037E-6 L -0.025 -0.0463 " pathEditMode="relative" rAng="0" ptsTypes="AA">
                                      <p:cBhvr>
                                        <p:cTn id="8" dur="2500" fill="hold"/>
                                        <p:tgtEl>
                                          <p:spTgt spid="8"/>
                                        </p:tgtEl>
                                        <p:attrNameLst>
                                          <p:attrName>ppt_x</p:attrName>
                                          <p:attrName>ppt_y</p:attrName>
                                        </p:attrNameLst>
                                      </p:cBhvr>
                                      <p:rCtr x="-1250" y="-2315"/>
                                    </p:animMotion>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sp>
        <p:nvSpPr>
          <p:cNvPr id="2" name="TextBox 1">
            <a:extLst>
              <a:ext uri="{FF2B5EF4-FFF2-40B4-BE49-F238E27FC236}">
                <a16:creationId xmlns:a16="http://schemas.microsoft.com/office/drawing/2014/main" id="{4E3A047E-76DB-4743-92B6-259D7FFCA051}"/>
              </a:ext>
            </a:extLst>
          </p:cNvPr>
          <p:cNvSpPr txBox="1"/>
          <p:nvPr/>
        </p:nvSpPr>
        <p:spPr>
          <a:xfrm>
            <a:off x="2438400" y="1582512"/>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Khởi</a:t>
            </a:r>
            <a:r>
              <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 </a:t>
            </a: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động</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endParaRPr>
          </a:p>
        </p:txBody>
      </p:sp>
      <p:sp>
        <p:nvSpPr>
          <p:cNvPr id="15" name="TextBox 14">
            <a:extLst>
              <a:ext uri="{FF2B5EF4-FFF2-40B4-BE49-F238E27FC236}">
                <a16:creationId xmlns:a16="http://schemas.microsoft.com/office/drawing/2014/main" id="{6D1B948B-BB21-9EC7-B062-B3150A7ECFF1}"/>
              </a:ext>
            </a:extLst>
          </p:cNvPr>
          <p:cNvSpPr txBox="1"/>
          <p:nvPr/>
        </p:nvSpPr>
        <p:spPr>
          <a:xfrm>
            <a:off x="152400" y="2966477"/>
            <a:ext cx="951268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B050"/>
                </a:solidFill>
                <a:effectLst>
                  <a:glow rad="228600">
                    <a:srgbClr val="FFC000">
                      <a:satMod val="175000"/>
                      <a:alpha val="40000"/>
                    </a:srgbClr>
                  </a:glow>
                </a:effectLst>
                <a:uLnTx/>
                <a:uFillTx/>
                <a:latin typeface="#9Slide07 SVNBeachwood Sans" pitchFamily="2" charset="0"/>
              </a:rPr>
              <a:t>Trò</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 </a:t>
            </a:r>
            <a:r>
              <a:rPr kumimoji="0" lang="en-US" sz="6600" b="0" i="0" u="none" strike="noStrike" kern="1200" cap="none" spc="0" normalizeH="0" noProof="0" dirty="0" err="1">
                <a:ln>
                  <a:noFill/>
                </a:ln>
                <a:solidFill>
                  <a:srgbClr val="00B050"/>
                </a:solidFill>
                <a:effectLst>
                  <a:glow rad="228600">
                    <a:srgbClr val="FFC000">
                      <a:satMod val="175000"/>
                      <a:alpha val="40000"/>
                    </a:srgbClr>
                  </a:glow>
                </a:effectLst>
                <a:uLnTx/>
                <a:uFillTx/>
                <a:latin typeface="#9Slide07 SVNBeachwood Sans" pitchFamily="2" charset="0"/>
              </a:rPr>
              <a:t>chơi</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a:t>
            </a:r>
            <a:r>
              <a:rPr kumimoji="0" lang="en-US" sz="6600" b="0" i="0" u="none" strike="noStrike" kern="1200" cap="none" spc="0" normalizeH="0" noProof="0" dirty="0" err="1">
                <a:ln>
                  <a:noFill/>
                </a:ln>
                <a:solidFill>
                  <a:srgbClr val="00B050"/>
                </a:solidFill>
                <a:effectLst>
                  <a:glow rad="228600">
                    <a:srgbClr val="FFC000">
                      <a:satMod val="175000"/>
                      <a:alpha val="40000"/>
                    </a:srgbClr>
                  </a:glow>
                </a:effectLst>
                <a:uLnTx/>
                <a:uFillTx/>
                <a:latin typeface="#9Slide07 SVNBeachwood Sans" pitchFamily="2" charset="0"/>
              </a:rPr>
              <a:t>Hộp</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 </a:t>
            </a:r>
            <a:r>
              <a:rPr kumimoji="0" lang="en-US" sz="6600" b="0" i="0" u="none" strike="noStrike" kern="1200" cap="none" spc="0" normalizeH="0" noProof="0" dirty="0" err="1">
                <a:ln>
                  <a:noFill/>
                </a:ln>
                <a:solidFill>
                  <a:srgbClr val="00B050"/>
                </a:solidFill>
                <a:effectLst>
                  <a:glow rad="228600">
                    <a:srgbClr val="FFC000">
                      <a:satMod val="175000"/>
                      <a:alpha val="40000"/>
                    </a:srgbClr>
                  </a:glow>
                </a:effectLst>
                <a:uLnTx/>
                <a:uFillTx/>
                <a:latin typeface="#9Slide07 SVNBeachwood Sans" pitchFamily="2" charset="0"/>
              </a:rPr>
              <a:t>quà</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 may </a:t>
            </a:r>
            <a:r>
              <a:rPr kumimoji="0" lang="en-US" sz="6600" b="0" i="0" u="none" strike="noStrike" kern="1200" cap="none" spc="0" normalizeH="0" noProof="0" dirty="0" err="1">
                <a:ln>
                  <a:noFill/>
                </a:ln>
                <a:solidFill>
                  <a:srgbClr val="00B050"/>
                </a:solidFill>
                <a:effectLst>
                  <a:glow rad="228600">
                    <a:srgbClr val="FFC000">
                      <a:satMod val="175000"/>
                      <a:alpha val="40000"/>
                    </a:srgbClr>
                  </a:glow>
                </a:effectLst>
                <a:uLnTx/>
                <a:uFillTx/>
                <a:latin typeface="#9Slide07 SVNBeachwood Sans" pitchFamily="2" charset="0"/>
              </a:rPr>
              <a:t>mắn</a:t>
            </a:r>
            <a:r>
              <a:rPr kumimoji="0" lang="en-US" sz="6600" b="0" i="0" u="none" strike="noStrike" kern="1200" cap="none" spc="0" normalizeH="0" noProof="0" dirty="0">
                <a:ln>
                  <a:noFill/>
                </a:ln>
                <a:solidFill>
                  <a:srgbClr val="00B050"/>
                </a:solidFill>
                <a:effectLst>
                  <a:glow rad="228600">
                    <a:srgbClr val="FFC000">
                      <a:satMod val="175000"/>
                      <a:alpha val="40000"/>
                    </a:srgbClr>
                  </a:glow>
                </a:effectLst>
                <a:uLnTx/>
                <a:uFillTx/>
                <a:latin typeface="#9Slide07 SVNBeachwood Sans" pitchFamily="2" charset="0"/>
              </a:rPr>
              <a:t>”</a:t>
            </a:r>
            <a:endParaRPr kumimoji="0" lang="en-US" sz="6600" b="0" i="0" u="none" strike="noStrike" kern="1200" cap="none" spc="0" normalizeH="0" baseline="0" noProof="0" dirty="0">
              <a:ln>
                <a:noFill/>
              </a:ln>
              <a:solidFill>
                <a:srgbClr val="00B050"/>
              </a:solidFill>
              <a:effectLst>
                <a:glow rad="228600">
                  <a:srgbClr val="FFC000">
                    <a:satMod val="175000"/>
                    <a:alpha val="40000"/>
                  </a:srgbClr>
                </a:glow>
              </a:effectLst>
              <a:uLnTx/>
              <a:uFillTx/>
              <a:latin typeface="#9Slide07 SVNBeachwood Sans" pitchFamily="2" charset="0"/>
            </a:endParaRPr>
          </a:p>
        </p:txBody>
      </p:sp>
      <p:pic>
        <p:nvPicPr>
          <p:cNvPr id="6" name="Picture 5">
            <a:extLst>
              <a:ext uri="{FF2B5EF4-FFF2-40B4-BE49-F238E27FC236}">
                <a16:creationId xmlns:a16="http://schemas.microsoft.com/office/drawing/2014/main" id="{E59F8F6F-49C6-5BDB-193C-81B68E2D9A61}"/>
              </a:ext>
            </a:extLst>
          </p:cNvPr>
          <p:cNvPicPr>
            <a:picLocks noChangeAspect="1"/>
          </p:cNvPicPr>
          <p:nvPr/>
        </p:nvPicPr>
        <p:blipFill>
          <a:blip r:embed="rId4"/>
          <a:stretch>
            <a:fillRect/>
          </a:stretch>
        </p:blipFill>
        <p:spPr>
          <a:xfrm>
            <a:off x="8328771" y="869346"/>
            <a:ext cx="3070576" cy="5451137"/>
          </a:xfrm>
          <a:prstGeom prst="rect">
            <a:avLst/>
          </a:prstGeom>
        </p:spPr>
      </p:pic>
    </p:spTree>
    <p:extLst>
      <p:ext uri="{BB962C8B-B14F-4D97-AF65-F5344CB8AC3E}">
        <p14:creationId xmlns:p14="http://schemas.microsoft.com/office/powerpoint/2010/main" val="324032584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path" presetSubtype="0" repeatCount="indefinite" accel="50000" decel="50000" autoRev="1" fill="hold" nodeType="withEffect">
                                  <p:stCondLst>
                                    <p:cond delay="0"/>
                                  </p:stCondLst>
                                  <p:childTnLst>
                                    <p:animMotion origin="layout" path="M -4.375E-6 -4.07407E-6 L -0.00651 0.05348 " pathEditMode="relative" rAng="0" ptsTypes="AA">
                                      <p:cBhvr>
                                        <p:cTn id="10" dur="2750" fill="hold"/>
                                        <p:tgtEl>
                                          <p:spTgt spid="6"/>
                                        </p:tgtEl>
                                        <p:attrNameLst>
                                          <p:attrName>ppt_x</p:attrName>
                                          <p:attrName>ppt_y</p:attrName>
                                        </p:attrNameLst>
                                      </p:cBhvr>
                                      <p:rCtr x="-326" y="2662"/>
                                    </p:animMotion>
                                  </p:childTnLst>
                                </p:cTn>
                              </p:par>
                              <p:par>
                                <p:cTn id="11" presetID="4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5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1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2B9C073-46EE-D271-1D16-793125FE9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34595"/>
            <a:ext cx="12192000" cy="8127187"/>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381000" y="226814"/>
            <a:ext cx="9601200" cy="1830586"/>
            <a:chOff x="152400" y="344063"/>
            <a:chExt cx="8534400" cy="1637137"/>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344063"/>
              <a:ext cx="8534400" cy="1637137"/>
            </a:xfrm>
            <a:prstGeom prst="round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340659" y="625890"/>
              <a:ext cx="8272354" cy="1073483"/>
            </a:xfrm>
            <a:prstGeom prst="rect">
              <a:avLst/>
            </a:prstGeom>
            <a:noFill/>
          </p:spPr>
          <p:txBody>
            <a:bodyPr wrap="square" rtlCol="0">
              <a:spAutoFit/>
            </a:bodyPr>
            <a:lstStyle/>
            <a:p>
              <a:r>
                <a:rPr lang="en-US" sz="2400" dirty="0">
                  <a:solidFill>
                    <a:schemeClr val="accent3">
                      <a:lumMod val="50000"/>
                    </a:schemeClr>
                  </a:solidFill>
                  <a:effectLst/>
                  <a:latin typeface="Candara" panose="020E0502030303020204" pitchFamily="34" charset="0"/>
                  <a:ea typeface="Times New Roman" panose="02020603050405020304" pitchFamily="18" charset="0"/>
                </a:rPr>
                <a:t>Xin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chào</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nhỏ</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tớ</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là</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hộp</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quà</a:t>
              </a:r>
              <a:r>
                <a:rPr lang="en-US" sz="2400" dirty="0">
                  <a:solidFill>
                    <a:schemeClr val="accent3">
                      <a:lumMod val="50000"/>
                    </a:schemeClr>
                  </a:solidFill>
                  <a:effectLst/>
                  <a:latin typeface="Candara" panose="020E0502030303020204" pitchFamily="34" charset="0"/>
                  <a:ea typeface="Times New Roman" panose="02020603050405020304" pitchFamily="18" charset="0"/>
                </a:rPr>
                <a:t> may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mắn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đáng</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yêu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p>
            <a:p>
              <a:r>
                <a:rPr lang="en-US" sz="2400" dirty="0" err="1">
                  <a:solidFill>
                    <a:schemeClr val="accent3">
                      <a:lumMod val="50000"/>
                    </a:schemeClr>
                  </a:solidFill>
                  <a:effectLst/>
                  <a:latin typeface="Candara" panose="020E0502030303020204" pitchFamily="34" charset="0"/>
                  <a:ea typeface="Times New Roman" panose="02020603050405020304" pitchFamily="18" charset="0"/>
                </a:rPr>
                <a:t>Tớ</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muốn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phỏng</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vấn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nhỏ</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một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vài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điều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để</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hoàn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thành</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dự</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Môi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trường</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xanh</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hãy</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giúp</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tớ</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nhé</a:t>
              </a:r>
              <a:r>
                <a:rPr lang="en-US" sz="2400" dirty="0">
                  <a:solidFill>
                    <a:schemeClr val="accent3">
                      <a:lumMod val="50000"/>
                    </a:schemeClr>
                  </a:solidFill>
                  <a:effectLst/>
                  <a:latin typeface="Candara" panose="020E0502030303020204" pitchFamily="34" charset="0"/>
                  <a:ea typeface="Times New Roman" panose="02020603050405020304" pitchFamily="18" charset="0"/>
                </a:rPr>
                <a:t>!</a:t>
              </a:r>
              <a:endParaRPr lang="en-US" sz="2800" dirty="0">
                <a:solidFill>
                  <a:schemeClr val="accent3">
                    <a:lumMod val="50000"/>
                  </a:schemeClr>
                </a:solidFill>
                <a:latin typeface="UVN Banh Mi" pitchFamily="2" charset="0"/>
              </a:endParaRPr>
            </a:p>
          </p:txBody>
        </p:sp>
      </p:grpSp>
      <p:pic>
        <p:nvPicPr>
          <p:cNvPr id="33" name="Picture 32">
            <a:extLst>
              <a:ext uri="{FF2B5EF4-FFF2-40B4-BE49-F238E27FC236}">
                <a16:creationId xmlns:a16="http://schemas.microsoft.com/office/drawing/2014/main" id="{6B00DDCC-9124-FE6B-1FE8-6E10DF1B5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438400"/>
            <a:ext cx="3825234" cy="3825234"/>
          </a:xfrm>
          <a:prstGeom prst="rect">
            <a:avLst/>
          </a:prstGeom>
        </p:spPr>
      </p:pic>
      <p:pic>
        <p:nvPicPr>
          <p:cNvPr id="36" name="background cute">
            <a:hlinkClick r:id="" action="ppaction://media"/>
            <a:extLst>
              <a:ext uri="{FF2B5EF4-FFF2-40B4-BE49-F238E27FC236}">
                <a16:creationId xmlns:a16="http://schemas.microsoft.com/office/drawing/2014/main" id="{3566CBAE-4757-2E78-5D42-B37A5F466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4512158"/>
            <a:ext cx="406400" cy="406400"/>
          </a:xfrm>
          <a:prstGeom prst="rect">
            <a:avLst/>
          </a:prstGeom>
        </p:spPr>
      </p:pic>
    </p:spTree>
    <p:extLst>
      <p:ext uri="{BB962C8B-B14F-4D97-AF65-F5344CB8AC3E}">
        <p14:creationId xmlns:p14="http://schemas.microsoft.com/office/powerpoint/2010/main" val="574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32" presetClass="emph" presetSubtype="0" repeatCount="4000" fill="hold" nodeType="after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par>
                                <p:cTn id="21" presetID="2" presetClass="entr" presetSubtype="1" decel="100000" fill="hold" nodeType="withEffect">
                                  <p:stCondLst>
                                    <p:cond delay="0"/>
                                  </p:stCondLst>
                                  <p:childTnLst>
                                    <p:set>
                                      <p:cBhvr>
                                        <p:cTn id="22" dur="1" fill="hold">
                                          <p:stCondLst>
                                            <p:cond delay="0"/>
                                          </p:stCondLst>
                                        </p:cTn>
                                        <p:tgtEl>
                                          <p:spTgt spid="1029"/>
                                        </p:tgtEl>
                                        <p:attrNameLst>
                                          <p:attrName>style.visibility</p:attrName>
                                        </p:attrNameLst>
                                      </p:cBhvr>
                                      <p:to>
                                        <p:strVal val="visible"/>
                                      </p:to>
                                    </p:set>
                                    <p:anim calcmode="lin" valueType="num">
                                      <p:cBhvr additive="base">
                                        <p:cTn id="23" dur="2250" fill="hold"/>
                                        <p:tgtEl>
                                          <p:spTgt spid="1029"/>
                                        </p:tgtEl>
                                        <p:attrNameLst>
                                          <p:attrName>ppt_x</p:attrName>
                                        </p:attrNameLst>
                                      </p:cBhvr>
                                      <p:tavLst>
                                        <p:tav tm="0">
                                          <p:val>
                                            <p:strVal val="#ppt_x"/>
                                          </p:val>
                                        </p:tav>
                                        <p:tav tm="100000">
                                          <p:val>
                                            <p:strVal val="#ppt_x"/>
                                          </p:val>
                                        </p:tav>
                                      </p:tavLst>
                                    </p:anim>
                                    <p:anim calcmode="lin" valueType="num">
                                      <p:cBhvr additive="base">
                                        <p:cTn id="24" dur="225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2B9C073-46EE-D271-1D16-793125FE9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4595"/>
            <a:ext cx="12192000" cy="8127187"/>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3530078" y="228600"/>
            <a:ext cx="8224284" cy="1143000"/>
            <a:chOff x="152400" y="648864"/>
            <a:chExt cx="7550162" cy="1143000"/>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648864"/>
              <a:ext cx="7550162" cy="1143000"/>
            </a:xfrm>
            <a:prstGeom prst="roundRect">
              <a:avLst/>
            </a:prstGeom>
            <a:solidFill>
              <a:schemeClr val="bg1">
                <a:alpha val="92000"/>
              </a:schemeClr>
            </a:solidFill>
            <a:ln w="38100">
              <a:solidFill>
                <a:srgbClr val="9F7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354254" y="711130"/>
              <a:ext cx="6999415" cy="1077218"/>
            </a:xfrm>
            <a:prstGeom prst="rect">
              <a:avLst/>
            </a:prstGeom>
            <a:noFill/>
          </p:spPr>
          <p:txBody>
            <a:bodyPr wrap="square" rtlCol="0">
              <a:spAutoFit/>
            </a:bodyPr>
            <a:lstStyle/>
            <a:p>
              <a:pPr algn="ctr"/>
              <a:r>
                <a:rPr lang="vi-VN"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Trước khi ra ngoài các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bạn</a:t>
              </a:r>
              <a:r>
                <a:rPr lang="vi-VN"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thường làm gì?  </a:t>
              </a:r>
              <a:endPar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endParaRPr>
            </a:p>
            <a:p>
              <a:pPr algn="ctr"/>
              <a:r>
                <a:rPr lang="vi-VN"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Vì sao phải làm như vậy? </a:t>
              </a:r>
              <a:endParaRPr lang="en-US" sz="3600" b="1"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33" name="Picture 32">
            <a:extLst>
              <a:ext uri="{FF2B5EF4-FFF2-40B4-BE49-F238E27FC236}">
                <a16:creationId xmlns:a16="http://schemas.microsoft.com/office/drawing/2014/main" id="{6B00DDCC-9124-FE6B-1FE8-6E10DF1B5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16" y="3810000"/>
            <a:ext cx="2514600" cy="2514600"/>
          </a:xfrm>
          <a:prstGeom prst="rect">
            <a:avLst/>
          </a:prstGeom>
        </p:spPr>
      </p:pic>
      <p:grpSp>
        <p:nvGrpSpPr>
          <p:cNvPr id="4" name="Group 3">
            <a:extLst>
              <a:ext uri="{FF2B5EF4-FFF2-40B4-BE49-F238E27FC236}">
                <a16:creationId xmlns:a16="http://schemas.microsoft.com/office/drawing/2014/main" id="{CBA80553-FFE7-4FB4-6ACF-99239F550FC4}"/>
              </a:ext>
            </a:extLst>
          </p:cNvPr>
          <p:cNvGrpSpPr/>
          <p:nvPr/>
        </p:nvGrpSpPr>
        <p:grpSpPr>
          <a:xfrm>
            <a:off x="11522" y="156761"/>
            <a:ext cx="2350678" cy="753277"/>
            <a:chOff x="-1" y="76200"/>
            <a:chExt cx="3154463" cy="757106"/>
          </a:xfrm>
        </p:grpSpPr>
        <p:sp>
          <p:nvSpPr>
            <p:cNvPr id="2" name="Arrow: Pentagon 1">
              <a:extLst>
                <a:ext uri="{FF2B5EF4-FFF2-40B4-BE49-F238E27FC236}">
                  <a16:creationId xmlns:a16="http://schemas.microsoft.com/office/drawing/2014/main" id="{7BC29514-E968-C536-DDA0-2FF026E5EFC6}"/>
                </a:ext>
              </a:extLst>
            </p:cNvPr>
            <p:cNvSpPr/>
            <p:nvPr/>
          </p:nvSpPr>
          <p:spPr>
            <a:xfrm>
              <a:off x="-1" y="76200"/>
              <a:ext cx="3154463" cy="757106"/>
            </a:xfrm>
            <a:custGeom>
              <a:avLst/>
              <a:gdLst>
                <a:gd name="connsiteX0" fmla="*/ 0 w 3048000"/>
                <a:gd name="connsiteY0" fmla="*/ 0 h 1219200"/>
                <a:gd name="connsiteX1" fmla="*/ 2480926 w 3048000"/>
                <a:gd name="connsiteY1" fmla="*/ 0 h 1219200"/>
                <a:gd name="connsiteX2" fmla="*/ 3048000 w 3048000"/>
                <a:gd name="connsiteY2" fmla="*/ 609600 h 1219200"/>
                <a:gd name="connsiteX3" fmla="*/ 2480926 w 3048000"/>
                <a:gd name="connsiteY3" fmla="*/ 1219200 h 1219200"/>
                <a:gd name="connsiteX4" fmla="*/ 0 w 3048000"/>
                <a:gd name="connsiteY4" fmla="*/ 1219200 h 1219200"/>
                <a:gd name="connsiteX5" fmla="*/ 0 w 3048000"/>
                <a:gd name="connsiteY5" fmla="*/ 0 h 1219200"/>
                <a:gd name="connsiteX0" fmla="*/ 0 w 2480926"/>
                <a:gd name="connsiteY0" fmla="*/ 0 h 1219200"/>
                <a:gd name="connsiteX1" fmla="*/ 2480926 w 2480926"/>
                <a:gd name="connsiteY1" fmla="*/ 0 h 1219200"/>
                <a:gd name="connsiteX2" fmla="*/ 1793358 w 2480926"/>
                <a:gd name="connsiteY2" fmla="*/ 662763 h 1219200"/>
                <a:gd name="connsiteX3" fmla="*/ 2480926 w 2480926"/>
                <a:gd name="connsiteY3" fmla="*/ 1219200 h 1219200"/>
                <a:gd name="connsiteX4" fmla="*/ 0 w 2480926"/>
                <a:gd name="connsiteY4" fmla="*/ 1219200 h 1219200"/>
                <a:gd name="connsiteX5" fmla="*/ 0 w 2480926"/>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926" h="1219200">
                  <a:moveTo>
                    <a:pt x="0" y="0"/>
                  </a:moveTo>
                  <a:lnTo>
                    <a:pt x="2480926" y="0"/>
                  </a:lnTo>
                  <a:lnTo>
                    <a:pt x="1793358" y="662763"/>
                  </a:lnTo>
                  <a:lnTo>
                    <a:pt x="2480926" y="1219200"/>
                  </a:lnTo>
                  <a:lnTo>
                    <a:pt x="0" y="1219200"/>
                  </a:lnTo>
                  <a:lnTo>
                    <a:pt x="0" y="0"/>
                  </a:lnTo>
                  <a:close/>
                </a:path>
              </a:pathLst>
            </a:custGeom>
            <a:solidFill>
              <a:srgbClr val="FFE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53E7EB61-9F32-F29B-0AD6-AB572C4A8333}"/>
                </a:ext>
              </a:extLst>
            </p:cNvPr>
            <p:cNvSpPr txBox="1"/>
            <p:nvPr/>
          </p:nvSpPr>
          <p:spPr>
            <a:xfrm>
              <a:off x="170983" y="191813"/>
              <a:ext cx="2286000" cy="525879"/>
            </a:xfrm>
            <a:prstGeom prst="rect">
              <a:avLst/>
            </a:prstGeom>
            <a:noFill/>
          </p:spPr>
          <p:txBody>
            <a:bodyPr wrap="square" rtlCol="0">
              <a:spAutoFit/>
            </a:bodyPr>
            <a:lstStyle/>
            <a:p>
              <a:r>
                <a:rPr lang="en-US" sz="2800" b="1" dirty="0" err="1">
                  <a:solidFill>
                    <a:schemeClr val="bg2">
                      <a:lumMod val="25000"/>
                    </a:schemeClr>
                  </a:solidFill>
                  <a:latin typeface="UVN Da Lat" panose="03060902030302020204" pitchFamily="66" charset="0"/>
                </a:rPr>
                <a:t>Câu</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hỏi</a:t>
              </a:r>
              <a:r>
                <a:rPr lang="en-US" sz="2800" b="1" dirty="0">
                  <a:solidFill>
                    <a:schemeClr val="bg2">
                      <a:lumMod val="25000"/>
                    </a:schemeClr>
                  </a:solidFill>
                  <a:latin typeface="UVN Da Lat" panose="03060902030302020204" pitchFamily="66" charset="0"/>
                </a:rPr>
                <a:t> 1</a:t>
              </a:r>
            </a:p>
          </p:txBody>
        </p:sp>
      </p:grpSp>
      <p:grpSp>
        <p:nvGrpSpPr>
          <p:cNvPr id="5" name="Group 4">
            <a:extLst>
              <a:ext uri="{FF2B5EF4-FFF2-40B4-BE49-F238E27FC236}">
                <a16:creationId xmlns:a16="http://schemas.microsoft.com/office/drawing/2014/main" id="{1B011ECF-D466-E7C8-D2A1-E9B4348A8671}"/>
              </a:ext>
            </a:extLst>
          </p:cNvPr>
          <p:cNvGrpSpPr/>
          <p:nvPr/>
        </p:nvGrpSpPr>
        <p:grpSpPr>
          <a:xfrm>
            <a:off x="3530078" y="2057400"/>
            <a:ext cx="8224284" cy="3276600"/>
            <a:chOff x="152400" y="648864"/>
            <a:chExt cx="7550162" cy="1143000"/>
          </a:xfrm>
        </p:grpSpPr>
        <p:sp>
          <p:nvSpPr>
            <p:cNvPr id="6" name="Rectangle: Rounded Corners 5">
              <a:extLst>
                <a:ext uri="{FF2B5EF4-FFF2-40B4-BE49-F238E27FC236}">
                  <a16:creationId xmlns:a16="http://schemas.microsoft.com/office/drawing/2014/main" id="{5760C5A9-15D2-FA9A-A2A9-0FB69F737E39}"/>
                </a:ext>
              </a:extLst>
            </p:cNvPr>
            <p:cNvSpPr/>
            <p:nvPr/>
          </p:nvSpPr>
          <p:spPr>
            <a:xfrm>
              <a:off x="152400" y="648864"/>
              <a:ext cx="7550162" cy="1143000"/>
            </a:xfrm>
            <a:prstGeom prst="roundRect">
              <a:avLst/>
            </a:prstGeom>
            <a:solidFill>
              <a:schemeClr val="bg1">
                <a:alpha val="92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3D9087-29FB-5FDD-18D8-371D8B29013E}"/>
                </a:ext>
              </a:extLst>
            </p:cNvPr>
            <p:cNvSpPr txBox="1"/>
            <p:nvPr/>
          </p:nvSpPr>
          <p:spPr>
            <a:xfrm>
              <a:off x="740096" y="898272"/>
              <a:ext cx="6374770" cy="644183"/>
            </a:xfrm>
            <a:prstGeom prst="rect">
              <a:avLst/>
            </a:prstGeom>
            <a:noFill/>
          </p:spPr>
          <p:txBody>
            <a:bodyPr wrap="square" rtlCol="0">
              <a:spAutoFit/>
            </a:bodyPr>
            <a:lstStyle/>
            <a:p>
              <a:pPr algn="ctr"/>
              <a:r>
                <a:rPr lang="vi-VN" sz="3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Kiểm tra tắt các thiết bị điện để tiết kiệm điện, tiết kiệm tiền bạc và bảo vệ môi trường.</a:t>
              </a:r>
              <a:endParaRPr lang="en-US" sz="3800" b="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692557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32" presetClass="emph" presetSubtype="0" repeatCount="4000" fill="hold" nodeType="with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2B9C073-46EE-D271-1D16-793125FE9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4595"/>
            <a:ext cx="12192000" cy="8127187"/>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3530078" y="228600"/>
            <a:ext cx="8224284" cy="1143000"/>
            <a:chOff x="152400" y="648864"/>
            <a:chExt cx="7550162" cy="1143000"/>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648864"/>
              <a:ext cx="7550162" cy="1143000"/>
            </a:xfrm>
            <a:prstGeom prst="roundRect">
              <a:avLst/>
            </a:prstGeom>
            <a:solidFill>
              <a:schemeClr val="bg1">
                <a:alpha val="92000"/>
              </a:schemeClr>
            </a:solidFill>
            <a:ln w="38100">
              <a:solidFill>
                <a:srgbClr val="9F7A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427773" y="953662"/>
              <a:ext cx="6999415" cy="584775"/>
            </a:xfrm>
            <a:prstGeom prst="rect">
              <a:avLst/>
            </a:prstGeom>
            <a:noFill/>
          </p:spPr>
          <p:txBody>
            <a:bodyPr wrap="square" rtlCol="0">
              <a:spAutoFit/>
            </a:bodyPr>
            <a:lstStyle/>
            <a:p>
              <a:pPr algn="ct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kể</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tên</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nguồn</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3200" b="1" dirty="0">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chemeClr val="accent3">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3200" b="1" dirty="0">
                  <a:solidFill>
                    <a:schemeClr val="accent3">
                      <a:lumMod val="50000"/>
                    </a:schemeClr>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chemeClr val="accent3">
                    <a:lumMod val="50000"/>
                  </a:schemeClr>
                </a:solidFill>
                <a:latin typeface="Calibri" panose="020F0502020204030204" pitchFamily="34" charset="0"/>
                <a:cs typeface="Calibri" panose="020F0502020204030204" pitchFamily="34" charset="0"/>
              </a:endParaRPr>
            </a:p>
          </p:txBody>
        </p:sp>
      </p:grpSp>
      <p:pic>
        <p:nvPicPr>
          <p:cNvPr id="33" name="Picture 32">
            <a:extLst>
              <a:ext uri="{FF2B5EF4-FFF2-40B4-BE49-F238E27FC236}">
                <a16:creationId xmlns:a16="http://schemas.microsoft.com/office/drawing/2014/main" id="{6B00DDCC-9124-FE6B-1FE8-6E10DF1B5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16" y="3810000"/>
            <a:ext cx="2514600" cy="2514600"/>
          </a:xfrm>
          <a:prstGeom prst="rect">
            <a:avLst/>
          </a:prstGeom>
        </p:spPr>
      </p:pic>
      <p:grpSp>
        <p:nvGrpSpPr>
          <p:cNvPr id="4" name="Group 3">
            <a:extLst>
              <a:ext uri="{FF2B5EF4-FFF2-40B4-BE49-F238E27FC236}">
                <a16:creationId xmlns:a16="http://schemas.microsoft.com/office/drawing/2014/main" id="{CBA80553-FFE7-4FB4-6ACF-99239F550FC4}"/>
              </a:ext>
            </a:extLst>
          </p:cNvPr>
          <p:cNvGrpSpPr/>
          <p:nvPr/>
        </p:nvGrpSpPr>
        <p:grpSpPr>
          <a:xfrm>
            <a:off x="11522" y="156761"/>
            <a:ext cx="2350678" cy="753277"/>
            <a:chOff x="-1" y="76200"/>
            <a:chExt cx="3154463" cy="757106"/>
          </a:xfrm>
        </p:grpSpPr>
        <p:sp>
          <p:nvSpPr>
            <p:cNvPr id="2" name="Arrow: Pentagon 1">
              <a:extLst>
                <a:ext uri="{FF2B5EF4-FFF2-40B4-BE49-F238E27FC236}">
                  <a16:creationId xmlns:a16="http://schemas.microsoft.com/office/drawing/2014/main" id="{7BC29514-E968-C536-DDA0-2FF026E5EFC6}"/>
                </a:ext>
              </a:extLst>
            </p:cNvPr>
            <p:cNvSpPr/>
            <p:nvPr/>
          </p:nvSpPr>
          <p:spPr>
            <a:xfrm>
              <a:off x="-1" y="76200"/>
              <a:ext cx="3154463" cy="757106"/>
            </a:xfrm>
            <a:custGeom>
              <a:avLst/>
              <a:gdLst>
                <a:gd name="connsiteX0" fmla="*/ 0 w 3048000"/>
                <a:gd name="connsiteY0" fmla="*/ 0 h 1219200"/>
                <a:gd name="connsiteX1" fmla="*/ 2480926 w 3048000"/>
                <a:gd name="connsiteY1" fmla="*/ 0 h 1219200"/>
                <a:gd name="connsiteX2" fmla="*/ 3048000 w 3048000"/>
                <a:gd name="connsiteY2" fmla="*/ 609600 h 1219200"/>
                <a:gd name="connsiteX3" fmla="*/ 2480926 w 3048000"/>
                <a:gd name="connsiteY3" fmla="*/ 1219200 h 1219200"/>
                <a:gd name="connsiteX4" fmla="*/ 0 w 3048000"/>
                <a:gd name="connsiteY4" fmla="*/ 1219200 h 1219200"/>
                <a:gd name="connsiteX5" fmla="*/ 0 w 3048000"/>
                <a:gd name="connsiteY5" fmla="*/ 0 h 1219200"/>
                <a:gd name="connsiteX0" fmla="*/ 0 w 2480926"/>
                <a:gd name="connsiteY0" fmla="*/ 0 h 1219200"/>
                <a:gd name="connsiteX1" fmla="*/ 2480926 w 2480926"/>
                <a:gd name="connsiteY1" fmla="*/ 0 h 1219200"/>
                <a:gd name="connsiteX2" fmla="*/ 1793358 w 2480926"/>
                <a:gd name="connsiteY2" fmla="*/ 662763 h 1219200"/>
                <a:gd name="connsiteX3" fmla="*/ 2480926 w 2480926"/>
                <a:gd name="connsiteY3" fmla="*/ 1219200 h 1219200"/>
                <a:gd name="connsiteX4" fmla="*/ 0 w 2480926"/>
                <a:gd name="connsiteY4" fmla="*/ 1219200 h 1219200"/>
                <a:gd name="connsiteX5" fmla="*/ 0 w 2480926"/>
                <a:gd name="connsiteY5"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926" h="1219200">
                  <a:moveTo>
                    <a:pt x="0" y="0"/>
                  </a:moveTo>
                  <a:lnTo>
                    <a:pt x="2480926" y="0"/>
                  </a:lnTo>
                  <a:lnTo>
                    <a:pt x="1793358" y="662763"/>
                  </a:lnTo>
                  <a:lnTo>
                    <a:pt x="2480926" y="1219200"/>
                  </a:lnTo>
                  <a:lnTo>
                    <a:pt x="0" y="1219200"/>
                  </a:lnTo>
                  <a:lnTo>
                    <a:pt x="0" y="0"/>
                  </a:lnTo>
                  <a:close/>
                </a:path>
              </a:pathLst>
            </a:custGeom>
            <a:solidFill>
              <a:srgbClr val="FFE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53E7EB61-9F32-F29B-0AD6-AB572C4A8333}"/>
                </a:ext>
              </a:extLst>
            </p:cNvPr>
            <p:cNvSpPr txBox="1"/>
            <p:nvPr/>
          </p:nvSpPr>
          <p:spPr>
            <a:xfrm>
              <a:off x="170983" y="191813"/>
              <a:ext cx="2286000" cy="525879"/>
            </a:xfrm>
            <a:prstGeom prst="rect">
              <a:avLst/>
            </a:prstGeom>
            <a:noFill/>
          </p:spPr>
          <p:txBody>
            <a:bodyPr wrap="square" rtlCol="0">
              <a:spAutoFit/>
            </a:bodyPr>
            <a:lstStyle/>
            <a:p>
              <a:r>
                <a:rPr lang="en-US" sz="2800" b="1" dirty="0" err="1">
                  <a:solidFill>
                    <a:schemeClr val="bg2">
                      <a:lumMod val="25000"/>
                    </a:schemeClr>
                  </a:solidFill>
                  <a:latin typeface="UVN Da Lat" panose="03060902030302020204" pitchFamily="66" charset="0"/>
                </a:rPr>
                <a:t>Câu</a:t>
              </a:r>
              <a:r>
                <a:rPr lang="en-US" sz="2800" b="1" dirty="0">
                  <a:solidFill>
                    <a:schemeClr val="bg2">
                      <a:lumMod val="25000"/>
                    </a:schemeClr>
                  </a:solidFill>
                  <a:latin typeface="UVN Da Lat" panose="03060902030302020204" pitchFamily="66" charset="0"/>
                </a:rPr>
                <a:t> </a:t>
              </a:r>
              <a:r>
                <a:rPr lang="en-US" sz="2800" b="1" dirty="0" err="1">
                  <a:solidFill>
                    <a:schemeClr val="bg2">
                      <a:lumMod val="25000"/>
                    </a:schemeClr>
                  </a:solidFill>
                  <a:latin typeface="UVN Da Lat" panose="03060902030302020204" pitchFamily="66" charset="0"/>
                </a:rPr>
                <a:t>hỏi</a:t>
              </a:r>
              <a:r>
                <a:rPr lang="en-US" sz="2800" b="1" dirty="0">
                  <a:solidFill>
                    <a:schemeClr val="bg2">
                      <a:lumMod val="25000"/>
                    </a:schemeClr>
                  </a:solidFill>
                  <a:latin typeface="UVN Da Lat" panose="03060902030302020204" pitchFamily="66" charset="0"/>
                </a:rPr>
                <a:t> 2</a:t>
              </a:r>
            </a:p>
          </p:txBody>
        </p:sp>
      </p:grpSp>
      <p:grpSp>
        <p:nvGrpSpPr>
          <p:cNvPr id="5" name="Group 4">
            <a:extLst>
              <a:ext uri="{FF2B5EF4-FFF2-40B4-BE49-F238E27FC236}">
                <a16:creationId xmlns:a16="http://schemas.microsoft.com/office/drawing/2014/main" id="{1B011ECF-D466-E7C8-D2A1-E9B4348A8671}"/>
              </a:ext>
            </a:extLst>
          </p:cNvPr>
          <p:cNvGrpSpPr/>
          <p:nvPr/>
        </p:nvGrpSpPr>
        <p:grpSpPr>
          <a:xfrm>
            <a:off x="3530078" y="2241346"/>
            <a:ext cx="3404122" cy="914400"/>
            <a:chOff x="152400" y="648864"/>
            <a:chExt cx="7226631" cy="762000"/>
          </a:xfrm>
        </p:grpSpPr>
        <p:sp>
          <p:nvSpPr>
            <p:cNvPr id="6" name="Rectangle: Rounded Corners 5">
              <a:extLst>
                <a:ext uri="{FF2B5EF4-FFF2-40B4-BE49-F238E27FC236}">
                  <a16:creationId xmlns:a16="http://schemas.microsoft.com/office/drawing/2014/main" id="{5760C5A9-15D2-FA9A-A2A9-0FB69F737E39}"/>
                </a:ext>
              </a:extLst>
            </p:cNvPr>
            <p:cNvSpPr/>
            <p:nvPr/>
          </p:nvSpPr>
          <p:spPr>
            <a:xfrm>
              <a:off x="152400" y="648864"/>
              <a:ext cx="7226631" cy="762000"/>
            </a:xfrm>
            <a:prstGeom prst="roundRect">
              <a:avLst/>
            </a:prstGeom>
            <a:solidFill>
              <a:schemeClr val="bg1">
                <a:alpha val="92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193D9087-29FB-5FDD-18D8-371D8B29013E}"/>
                </a:ext>
              </a:extLst>
            </p:cNvPr>
            <p:cNvSpPr txBox="1"/>
            <p:nvPr/>
          </p:nvSpPr>
          <p:spPr>
            <a:xfrm>
              <a:off x="152400" y="824679"/>
              <a:ext cx="6955914" cy="410369"/>
            </a:xfrm>
            <a:prstGeom prst="rect">
              <a:avLst/>
            </a:prstGeom>
            <a:noFill/>
          </p:spPr>
          <p:txBody>
            <a:bodyPr wrap="square" rtlCol="0">
              <a:spAutoFit/>
            </a:bodyPr>
            <a:lstStyle/>
            <a:p>
              <a:pPr algn="ct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D6333B53-B67F-55DC-687F-088E5D4BA915}"/>
              </a:ext>
            </a:extLst>
          </p:cNvPr>
          <p:cNvGrpSpPr/>
          <p:nvPr/>
        </p:nvGrpSpPr>
        <p:grpSpPr>
          <a:xfrm>
            <a:off x="3530078" y="3545656"/>
            <a:ext cx="3404122" cy="914400"/>
            <a:chOff x="152400" y="648864"/>
            <a:chExt cx="7226631" cy="762000"/>
          </a:xfrm>
        </p:grpSpPr>
        <p:sp>
          <p:nvSpPr>
            <p:cNvPr id="9" name="Rectangle: Rounded Corners 8">
              <a:extLst>
                <a:ext uri="{FF2B5EF4-FFF2-40B4-BE49-F238E27FC236}">
                  <a16:creationId xmlns:a16="http://schemas.microsoft.com/office/drawing/2014/main" id="{B70428E3-857D-16CD-7BAE-62698E4DE8AD}"/>
                </a:ext>
              </a:extLst>
            </p:cNvPr>
            <p:cNvSpPr/>
            <p:nvPr/>
          </p:nvSpPr>
          <p:spPr>
            <a:xfrm>
              <a:off x="152400" y="648864"/>
              <a:ext cx="7226631" cy="762000"/>
            </a:xfrm>
            <a:prstGeom prst="roundRect">
              <a:avLst/>
            </a:prstGeom>
            <a:solidFill>
              <a:schemeClr val="bg1">
                <a:alpha val="92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22897409-A73D-3848-0337-8DB1A39A52CF}"/>
                </a:ext>
              </a:extLst>
            </p:cNvPr>
            <p:cNvSpPr txBox="1"/>
            <p:nvPr/>
          </p:nvSpPr>
          <p:spPr>
            <a:xfrm>
              <a:off x="152400" y="824679"/>
              <a:ext cx="6955914" cy="410369"/>
            </a:xfrm>
            <a:prstGeom prst="rect">
              <a:avLst/>
            </a:prstGeom>
            <a:noFill/>
          </p:spPr>
          <p:txBody>
            <a:bodyPr wrap="square" rtlCol="0">
              <a:spAutoFit/>
            </a:bodyPr>
            <a:lstStyle/>
            <a:p>
              <a:pPr algn="ct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gió</a:t>
              </a:r>
              <a:endParaRPr lang="en-US" sz="2600" b="1" dirty="0">
                <a:solidFill>
                  <a:srgbClr val="FF0000"/>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EBB7687-CA1E-F8DD-AD9D-20D932BF2CE5}"/>
              </a:ext>
            </a:extLst>
          </p:cNvPr>
          <p:cNvGrpSpPr/>
          <p:nvPr/>
        </p:nvGrpSpPr>
        <p:grpSpPr>
          <a:xfrm>
            <a:off x="3530078" y="4794046"/>
            <a:ext cx="3404122" cy="914400"/>
            <a:chOff x="152400" y="648864"/>
            <a:chExt cx="7226631" cy="762000"/>
          </a:xfrm>
        </p:grpSpPr>
        <p:sp>
          <p:nvSpPr>
            <p:cNvPr id="12" name="Rectangle: Rounded Corners 11">
              <a:extLst>
                <a:ext uri="{FF2B5EF4-FFF2-40B4-BE49-F238E27FC236}">
                  <a16:creationId xmlns:a16="http://schemas.microsoft.com/office/drawing/2014/main" id="{E0A72DF3-3EC5-4AA4-728A-7DF34EC2013C}"/>
                </a:ext>
              </a:extLst>
            </p:cNvPr>
            <p:cNvSpPr/>
            <p:nvPr/>
          </p:nvSpPr>
          <p:spPr>
            <a:xfrm>
              <a:off x="152400" y="648864"/>
              <a:ext cx="7226631" cy="762000"/>
            </a:xfrm>
            <a:prstGeom prst="roundRect">
              <a:avLst/>
            </a:prstGeom>
            <a:solidFill>
              <a:schemeClr val="bg1">
                <a:alpha val="92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FE3719FC-CD58-F919-2600-48466A38BA67}"/>
                </a:ext>
              </a:extLst>
            </p:cNvPr>
            <p:cNvSpPr txBox="1"/>
            <p:nvPr/>
          </p:nvSpPr>
          <p:spPr>
            <a:xfrm>
              <a:off x="152400" y="824679"/>
              <a:ext cx="6955914" cy="410369"/>
            </a:xfrm>
            <a:prstGeom prst="rect">
              <a:avLst/>
            </a:prstGeom>
            <a:noFill/>
          </p:spPr>
          <p:txBody>
            <a:bodyPr wrap="square" rtlCol="0">
              <a:spAutoFit/>
            </a:bodyPr>
            <a:lstStyle/>
            <a:p>
              <a:pPr algn="ct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lượng</a:t>
              </a:r>
              <a:r>
                <a:rPr lang="en-US" sz="2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6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nước</a:t>
              </a:r>
              <a:endParaRPr lang="en-US" sz="2600" b="1" dirty="0">
                <a:solidFill>
                  <a:srgbClr val="FF0000"/>
                </a:solidFill>
                <a:latin typeface="Calibri" panose="020F0502020204030204" pitchFamily="34" charset="0"/>
                <a:cs typeface="Calibri" panose="020F0502020204030204" pitchFamily="34" charset="0"/>
              </a:endParaRPr>
            </a:p>
          </p:txBody>
        </p:sp>
      </p:grpSp>
      <p:pic>
        <p:nvPicPr>
          <p:cNvPr id="1028" name="Picture 4" descr="Lợi ích của năng lượng điện gió - Khang Duc Investment &amp; Construction JSC">
            <a:extLst>
              <a:ext uri="{FF2B5EF4-FFF2-40B4-BE49-F238E27FC236}">
                <a16:creationId xmlns:a16="http://schemas.microsoft.com/office/drawing/2014/main" id="{F870D161-5605-B47E-9776-4EDEA0636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5863" y="1645077"/>
            <a:ext cx="3228696" cy="24215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ủy năng: Phân tích từ biểu đồ sáng chế - SÁCH - TẠP CHÍ - CỤC SỞ HỮU TRÍ  TUỆ">
            <a:extLst>
              <a:ext uri="{FF2B5EF4-FFF2-40B4-BE49-F238E27FC236}">
                <a16:creationId xmlns:a16="http://schemas.microsoft.com/office/drawing/2014/main" id="{1B9882B5-98A7-DC74-0CAF-025BD3AFB7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253" r="7494"/>
          <a:stretch/>
        </p:blipFill>
        <p:spPr bwMode="auto">
          <a:xfrm>
            <a:off x="8015862" y="4211422"/>
            <a:ext cx="3228697" cy="242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4341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4000" fill="hold" nodeType="clickEffect">
                                  <p:stCondLst>
                                    <p:cond delay="0"/>
                                  </p:stCondLst>
                                  <p:childTnLst>
                                    <p:animRot by="120000">
                                      <p:cBhvr>
                                        <p:cTn id="11" dur="100" fill="hold">
                                          <p:stCondLst>
                                            <p:cond delay="0"/>
                                          </p:stCondLst>
                                        </p:cTn>
                                        <p:tgtEl>
                                          <p:spTgt spid="33"/>
                                        </p:tgtEl>
                                        <p:attrNameLst>
                                          <p:attrName>r</p:attrName>
                                        </p:attrNameLst>
                                      </p:cBhvr>
                                    </p:animRot>
                                    <p:animRot by="-240000">
                                      <p:cBhvr>
                                        <p:cTn id="12" dur="200" fill="hold">
                                          <p:stCondLst>
                                            <p:cond delay="200"/>
                                          </p:stCondLst>
                                        </p:cTn>
                                        <p:tgtEl>
                                          <p:spTgt spid="33"/>
                                        </p:tgtEl>
                                        <p:attrNameLst>
                                          <p:attrName>r</p:attrName>
                                        </p:attrNameLst>
                                      </p:cBhvr>
                                    </p:animRot>
                                    <p:animRot by="240000">
                                      <p:cBhvr>
                                        <p:cTn id="13" dur="200" fill="hold">
                                          <p:stCondLst>
                                            <p:cond delay="400"/>
                                          </p:stCondLst>
                                        </p:cTn>
                                        <p:tgtEl>
                                          <p:spTgt spid="33"/>
                                        </p:tgtEl>
                                        <p:attrNameLst>
                                          <p:attrName>r</p:attrName>
                                        </p:attrNameLst>
                                      </p:cBhvr>
                                    </p:animRot>
                                    <p:animRot by="-240000">
                                      <p:cBhvr>
                                        <p:cTn id="14" dur="200" fill="hold">
                                          <p:stCondLst>
                                            <p:cond delay="600"/>
                                          </p:stCondLst>
                                        </p:cTn>
                                        <p:tgtEl>
                                          <p:spTgt spid="33"/>
                                        </p:tgtEl>
                                        <p:attrNameLst>
                                          <p:attrName>r</p:attrName>
                                        </p:attrNameLst>
                                      </p:cBhvr>
                                    </p:animRot>
                                    <p:animRot by="120000">
                                      <p:cBhvr>
                                        <p:cTn id="15" dur="200" fill="hold">
                                          <p:stCondLst>
                                            <p:cond delay="800"/>
                                          </p:stCondLst>
                                        </p:cTn>
                                        <p:tgtEl>
                                          <p:spTgt spid="3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cTn>
                              </p:par>
                              <p:par>
                                <p:cTn id="38" presetID="53" presetClass="entr" presetSubtype="16"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anim calcmode="lin" valueType="num">
                                      <p:cBhvr>
                                        <p:cTn id="40" dur="500" fill="hold"/>
                                        <p:tgtEl>
                                          <p:spTgt spid="1030"/>
                                        </p:tgtEl>
                                        <p:attrNameLst>
                                          <p:attrName>ppt_w</p:attrName>
                                        </p:attrNameLst>
                                      </p:cBhvr>
                                      <p:tavLst>
                                        <p:tav tm="0">
                                          <p:val>
                                            <p:fltVal val="0"/>
                                          </p:val>
                                        </p:tav>
                                        <p:tav tm="100000">
                                          <p:val>
                                            <p:strVal val="#ppt_w"/>
                                          </p:val>
                                        </p:tav>
                                      </p:tavLst>
                                    </p:anim>
                                    <p:anim calcmode="lin" valueType="num">
                                      <p:cBhvr>
                                        <p:cTn id="41" dur="500" fill="hold"/>
                                        <p:tgtEl>
                                          <p:spTgt spid="1030"/>
                                        </p:tgtEl>
                                        <p:attrNameLst>
                                          <p:attrName>ppt_h</p:attrName>
                                        </p:attrNameLst>
                                      </p:cBhvr>
                                      <p:tavLst>
                                        <p:tav tm="0">
                                          <p:val>
                                            <p:fltVal val="0"/>
                                          </p:val>
                                        </p:tav>
                                        <p:tav tm="100000">
                                          <p:val>
                                            <p:strVal val="#ppt_h"/>
                                          </p:val>
                                        </p:tav>
                                      </p:tavLst>
                                    </p:anim>
                                    <p:animEffect transition="in" filter="fade">
                                      <p:cBhvr>
                                        <p:cTn id="4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A2B9C073-46EE-D271-1D16-793125FE9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34595"/>
            <a:ext cx="12192000" cy="8127187"/>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381000" y="226814"/>
            <a:ext cx="10363200" cy="1830586"/>
            <a:chOff x="152400" y="344063"/>
            <a:chExt cx="8534400" cy="1637137"/>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344063"/>
              <a:ext cx="8534400" cy="1637137"/>
            </a:xfrm>
            <a:prstGeom prst="round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395290" y="625890"/>
              <a:ext cx="8103251" cy="1073483"/>
            </a:xfrm>
            <a:prstGeom prst="rect">
              <a:avLst/>
            </a:prstGeom>
            <a:noFill/>
          </p:spPr>
          <p:txBody>
            <a:bodyPr wrap="square" rtlCol="0">
              <a:spAutoFit/>
            </a:bodyPr>
            <a:lstStyle/>
            <a:p>
              <a:r>
                <a:rPr lang="en-US" sz="2400" dirty="0" err="1">
                  <a:solidFill>
                    <a:schemeClr val="accent3">
                      <a:lumMod val="50000"/>
                    </a:schemeClr>
                  </a:solidFill>
                  <a:effectLst/>
                  <a:latin typeface="Candara" panose="020E0502030303020204" pitchFamily="34" charset="0"/>
                  <a:ea typeface="Times New Roman" panose="02020603050405020304" pitchFamily="18" charset="0"/>
                </a:rPr>
                <a:t>Cảm</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nhỏ</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Câu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trả</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lời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của</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các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bạn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thật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ấn</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tượng</a:t>
              </a:r>
              <a:r>
                <a:rPr lang="en-US" sz="2400" dirty="0">
                  <a:solidFill>
                    <a:schemeClr val="accent3">
                      <a:lumMod val="50000"/>
                    </a:schemeClr>
                  </a:solidFill>
                  <a:latin typeface="Candara" panose="020E0502030303020204" pitchFamily="34" charset="0"/>
                  <a:ea typeface="Times New Roman" panose="02020603050405020304" pitchFamily="18" charset="0"/>
                </a:rPr>
                <a:t>. </a:t>
              </a:r>
            </a:p>
            <a:p>
              <a:r>
                <a:rPr lang="en-US" sz="2400" dirty="0" err="1">
                  <a:solidFill>
                    <a:schemeClr val="accent3">
                      <a:lumMod val="50000"/>
                    </a:schemeClr>
                  </a:solidFill>
                  <a:latin typeface="Candara" panose="020E0502030303020204" pitchFamily="34" charset="0"/>
                  <a:ea typeface="Times New Roman" panose="02020603050405020304" pitchFamily="18" charset="0"/>
                </a:rPr>
                <a:t>Tớ</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mong</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các</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bạn</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hãy</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cùng</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nhau</a:t>
              </a:r>
              <a:r>
                <a:rPr lang="en-US" sz="2400" dirty="0">
                  <a:solidFill>
                    <a:schemeClr val="accent3">
                      <a:lumMod val="50000"/>
                    </a:schemeClr>
                  </a:solidFill>
                  <a:latin typeface="Candara" panose="020E0502030303020204" pitchFamily="34" charset="0"/>
                  <a:ea typeface="Times New Roman" panose="02020603050405020304" pitchFamily="18" charset="0"/>
                </a:rPr>
                <a:t> chia </a:t>
              </a:r>
              <a:r>
                <a:rPr lang="en-US" sz="2400" dirty="0" err="1">
                  <a:solidFill>
                    <a:schemeClr val="accent3">
                      <a:lumMod val="50000"/>
                    </a:schemeClr>
                  </a:solidFill>
                  <a:latin typeface="Candara" panose="020E0502030303020204" pitchFamily="34" charset="0"/>
                  <a:ea typeface="Times New Roman" panose="02020603050405020304" pitchFamily="18" charset="0"/>
                </a:rPr>
                <a:t>sẻ</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và</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thực</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hiện</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các</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thông</a:t>
              </a:r>
              <a:r>
                <a:rPr lang="en-US" sz="2400" dirty="0">
                  <a:solidFill>
                    <a:schemeClr val="accent3">
                      <a:lumMod val="50000"/>
                    </a:schemeClr>
                  </a:solidFill>
                  <a:latin typeface="Candara" panose="020E0502030303020204" pitchFamily="34" charset="0"/>
                  <a:ea typeface="Times New Roman" panose="02020603050405020304" pitchFamily="18" charset="0"/>
                </a:rPr>
                <a:t> tin </a:t>
              </a:r>
              <a:r>
                <a:rPr lang="en-US" sz="2400" dirty="0" err="1">
                  <a:solidFill>
                    <a:schemeClr val="accent3">
                      <a:lumMod val="50000"/>
                    </a:schemeClr>
                  </a:solidFill>
                  <a:latin typeface="Candara" panose="020E0502030303020204" pitchFamily="34" charset="0"/>
                  <a:ea typeface="Times New Roman" panose="02020603050405020304" pitchFamily="18" charset="0"/>
                </a:rPr>
                <a:t>bổ</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ích</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này</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để</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chung</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tay</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tiết</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kiệm</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bảo</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vệ</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môi</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trường</a:t>
              </a:r>
              <a:r>
                <a:rPr lang="en-US" sz="2400" dirty="0">
                  <a:solidFill>
                    <a:schemeClr val="accent3">
                      <a:lumMod val="50000"/>
                    </a:schemeClr>
                  </a:solidFill>
                  <a:latin typeface="Candara" panose="020E0502030303020204" pitchFamily="34" charset="0"/>
                  <a:ea typeface="Times New Roman" panose="02020603050405020304" pitchFamily="18" charset="0"/>
                </a:rPr>
                <a:t> </a:t>
              </a:r>
              <a:r>
                <a:rPr lang="en-US" sz="2400" dirty="0" err="1">
                  <a:solidFill>
                    <a:schemeClr val="accent3">
                      <a:lumMod val="50000"/>
                    </a:schemeClr>
                  </a:solidFill>
                  <a:latin typeface="Candara" panose="020E0502030303020204" pitchFamily="34" charset="0"/>
                  <a:ea typeface="Times New Roman" panose="02020603050405020304" pitchFamily="18" charset="0"/>
                </a:rPr>
                <a:t>nhé</a:t>
              </a:r>
              <a:r>
                <a:rPr lang="en-US" sz="2400" dirty="0">
                  <a:solidFill>
                    <a:schemeClr val="accent3">
                      <a:lumMod val="50000"/>
                    </a:schemeClr>
                  </a:solidFill>
                  <a:latin typeface="Candara" panose="020E0502030303020204" pitchFamily="34" charset="0"/>
                  <a:ea typeface="Times New Roman" panose="02020603050405020304" pitchFamily="18" charset="0"/>
                </a:rPr>
                <a:t>!</a:t>
              </a:r>
              <a:endParaRPr lang="en-US" sz="2800" dirty="0">
                <a:solidFill>
                  <a:schemeClr val="accent3">
                    <a:lumMod val="50000"/>
                  </a:schemeClr>
                </a:solidFill>
                <a:latin typeface="UVN Banh Mi" pitchFamily="2" charset="0"/>
              </a:endParaRPr>
            </a:p>
          </p:txBody>
        </p:sp>
      </p:grpSp>
      <p:pic>
        <p:nvPicPr>
          <p:cNvPr id="33" name="Picture 32">
            <a:extLst>
              <a:ext uri="{FF2B5EF4-FFF2-40B4-BE49-F238E27FC236}">
                <a16:creationId xmlns:a16="http://schemas.microsoft.com/office/drawing/2014/main" id="{6B00DDCC-9124-FE6B-1FE8-6E10DF1B5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2438400"/>
            <a:ext cx="3825234" cy="3825234"/>
          </a:xfrm>
          <a:prstGeom prst="rect">
            <a:avLst/>
          </a:prstGeom>
        </p:spPr>
      </p:pic>
      <p:pic>
        <p:nvPicPr>
          <p:cNvPr id="36" name="background cute">
            <a:hlinkClick r:id="" action="ppaction://media"/>
            <a:extLst>
              <a:ext uri="{FF2B5EF4-FFF2-40B4-BE49-F238E27FC236}">
                <a16:creationId xmlns:a16="http://schemas.microsoft.com/office/drawing/2014/main" id="{3566CBAE-4757-2E78-5D42-B37A5F466A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4512158"/>
            <a:ext cx="406400" cy="406400"/>
          </a:xfrm>
          <a:prstGeom prst="rect">
            <a:avLst/>
          </a:prstGeom>
        </p:spPr>
      </p:pic>
      <p:pic>
        <p:nvPicPr>
          <p:cNvPr id="2050" name="Picture 2" descr="Star Sparkle Sticker by nanamin">
            <a:extLst>
              <a:ext uri="{FF2B5EF4-FFF2-40B4-BE49-F238E27FC236}">
                <a16:creationId xmlns:a16="http://schemas.microsoft.com/office/drawing/2014/main" id="{54ED3B60-587B-49F7-4A64-51F78EFFB1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971800" y="1785132"/>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ar Sticker by Léa Binda">
            <a:extLst>
              <a:ext uri="{FF2B5EF4-FFF2-40B4-BE49-F238E27FC236}">
                <a16:creationId xmlns:a16="http://schemas.microsoft.com/office/drawing/2014/main" id="{5494B147-A405-22E3-F6B3-C14C07250C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25113">
            <a:off x="7419335" y="350010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tar Hello Sticker by Mapai">
            <a:extLst>
              <a:ext uri="{FF2B5EF4-FFF2-40B4-BE49-F238E27FC236}">
                <a16:creationId xmlns:a16="http://schemas.microsoft.com/office/drawing/2014/main" id="{B62D709F-99FB-05F9-E5FA-327D83B0DA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15825">
            <a:off x="10007282" y="132531"/>
            <a:ext cx="2019154" cy="2019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0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par>
                          <p:cTn id="14" fill="hold">
                            <p:stCondLst>
                              <p:cond delay="500"/>
                            </p:stCondLst>
                            <p:childTnLst>
                              <p:par>
                                <p:cTn id="15" presetID="32" presetClass="emph" presetSubtype="0" repeatCount="4000" fill="hold" nodeType="after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par>
                                <p:cTn id="21" presetID="2" presetClass="entr" presetSubtype="1" decel="100000" fill="hold" nodeType="withEffect">
                                  <p:stCondLst>
                                    <p:cond delay="0"/>
                                  </p:stCondLst>
                                  <p:childTnLst>
                                    <p:set>
                                      <p:cBhvr>
                                        <p:cTn id="22" dur="1" fill="hold">
                                          <p:stCondLst>
                                            <p:cond delay="0"/>
                                          </p:stCondLst>
                                        </p:cTn>
                                        <p:tgtEl>
                                          <p:spTgt spid="1029"/>
                                        </p:tgtEl>
                                        <p:attrNameLst>
                                          <p:attrName>style.visibility</p:attrName>
                                        </p:attrNameLst>
                                      </p:cBhvr>
                                      <p:to>
                                        <p:strVal val="visible"/>
                                      </p:to>
                                    </p:set>
                                    <p:anim calcmode="lin" valueType="num">
                                      <p:cBhvr additive="base">
                                        <p:cTn id="23" dur="2250" fill="hold"/>
                                        <p:tgtEl>
                                          <p:spTgt spid="1029"/>
                                        </p:tgtEl>
                                        <p:attrNameLst>
                                          <p:attrName>ppt_x</p:attrName>
                                        </p:attrNameLst>
                                      </p:cBhvr>
                                      <p:tavLst>
                                        <p:tav tm="0">
                                          <p:val>
                                            <p:strVal val="#ppt_x"/>
                                          </p:val>
                                        </p:tav>
                                        <p:tav tm="100000">
                                          <p:val>
                                            <p:strVal val="#ppt_x"/>
                                          </p:val>
                                        </p:tav>
                                      </p:tavLst>
                                    </p:anim>
                                    <p:anim calcmode="lin" valueType="num">
                                      <p:cBhvr additive="base">
                                        <p:cTn id="24" dur="2250" fill="hold"/>
                                        <p:tgtEl>
                                          <p:spTgt spid="1029"/>
                                        </p:tgtEl>
                                        <p:attrNameLst>
                                          <p:attrName>ppt_y</p:attrName>
                                        </p:attrNameLst>
                                      </p:cBhvr>
                                      <p:tavLst>
                                        <p:tav tm="0">
                                          <p:val>
                                            <p:strVal val="0-#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31" presetClass="entr" presetSubtype="0" fill="hold" nodeType="withEffect">
                                  <p:stCondLst>
                                    <p:cond delay="0"/>
                                  </p:stCondLst>
                                  <p:childTnLst>
                                    <p:set>
                                      <p:cBhvr>
                                        <p:cTn id="30" dur="1" fill="hold">
                                          <p:stCondLst>
                                            <p:cond delay="0"/>
                                          </p:stCondLst>
                                        </p:cTn>
                                        <p:tgtEl>
                                          <p:spTgt spid="2062"/>
                                        </p:tgtEl>
                                        <p:attrNameLst>
                                          <p:attrName>style.visibility</p:attrName>
                                        </p:attrNameLst>
                                      </p:cBhvr>
                                      <p:to>
                                        <p:strVal val="visible"/>
                                      </p:to>
                                    </p:set>
                                    <p:anim calcmode="lin" valueType="num">
                                      <p:cBhvr>
                                        <p:cTn id="31" dur="1000" fill="hold"/>
                                        <p:tgtEl>
                                          <p:spTgt spid="2062"/>
                                        </p:tgtEl>
                                        <p:attrNameLst>
                                          <p:attrName>ppt_w</p:attrName>
                                        </p:attrNameLst>
                                      </p:cBhvr>
                                      <p:tavLst>
                                        <p:tav tm="0">
                                          <p:val>
                                            <p:fltVal val="0"/>
                                          </p:val>
                                        </p:tav>
                                        <p:tav tm="100000">
                                          <p:val>
                                            <p:strVal val="#ppt_w"/>
                                          </p:val>
                                        </p:tav>
                                      </p:tavLst>
                                    </p:anim>
                                    <p:anim calcmode="lin" valueType="num">
                                      <p:cBhvr>
                                        <p:cTn id="32" dur="1000" fill="hold"/>
                                        <p:tgtEl>
                                          <p:spTgt spid="2062"/>
                                        </p:tgtEl>
                                        <p:attrNameLst>
                                          <p:attrName>ppt_h</p:attrName>
                                        </p:attrNameLst>
                                      </p:cBhvr>
                                      <p:tavLst>
                                        <p:tav tm="0">
                                          <p:val>
                                            <p:fltVal val="0"/>
                                          </p:val>
                                        </p:tav>
                                        <p:tav tm="100000">
                                          <p:val>
                                            <p:strVal val="#ppt_h"/>
                                          </p:val>
                                        </p:tav>
                                      </p:tavLst>
                                    </p:anim>
                                    <p:anim calcmode="lin" valueType="num">
                                      <p:cBhvr>
                                        <p:cTn id="33" dur="1000" fill="hold"/>
                                        <p:tgtEl>
                                          <p:spTgt spid="2062"/>
                                        </p:tgtEl>
                                        <p:attrNameLst>
                                          <p:attrName>style.rotation</p:attrName>
                                        </p:attrNameLst>
                                      </p:cBhvr>
                                      <p:tavLst>
                                        <p:tav tm="0">
                                          <p:val>
                                            <p:fltVal val="90"/>
                                          </p:val>
                                        </p:tav>
                                        <p:tav tm="100000">
                                          <p:val>
                                            <p:fltVal val="0"/>
                                          </p:val>
                                        </p:tav>
                                      </p:tavLst>
                                    </p:anim>
                                    <p:animEffect transition="in" filter="fade">
                                      <p:cBhvr>
                                        <p:cTn id="34" dur="10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893125" y="1586659"/>
            <a:ext cx="6712395"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670875" y="2663681"/>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Thực</a:t>
            </a:r>
            <a:r>
              <a:rPr kumimoji="0" lang="en-US" sz="7200" b="0" i="0" u="none" strike="noStrike" kern="1200" cap="none" spc="0" normalizeH="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 </a:t>
            </a:r>
            <a:r>
              <a:rPr kumimoji="0" lang="en-US" sz="7200" b="0" i="0" u="none" strike="noStrike" kern="1200" cap="none" spc="0" normalizeH="0" noProof="0" dirty="0" err="1">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rPr>
              <a:t>hành</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Segoe UI Black" panose="020B0A02040204020203" pitchFamily="34" charset="0"/>
              <a:ea typeface="Segoe UI Black" panose="020B0A02040204020203" pitchFamily="34" charset="0"/>
            </a:endParaRPr>
          </a:p>
        </p:txBody>
      </p:sp>
      <p:grpSp>
        <p:nvGrpSpPr>
          <p:cNvPr id="6" name="Group 5">
            <a:extLst>
              <a:ext uri="{FF2B5EF4-FFF2-40B4-BE49-F238E27FC236}">
                <a16:creationId xmlns:a16="http://schemas.microsoft.com/office/drawing/2014/main" id="{8CA29D31-4F06-31C4-5686-AA7CE3FDE83F}"/>
              </a:ext>
            </a:extLst>
          </p:cNvPr>
          <p:cNvGrpSpPr/>
          <p:nvPr/>
        </p:nvGrpSpPr>
        <p:grpSpPr>
          <a:xfrm>
            <a:off x="2640545" y="-2126928"/>
            <a:ext cx="6934200" cy="1752600"/>
            <a:chOff x="3581401" y="457201"/>
            <a:chExt cx="6934200" cy="1752600"/>
          </a:xfrm>
        </p:grpSpPr>
        <p:pic>
          <p:nvPicPr>
            <p:cNvPr id="7" name="Picture 6">
              <a:extLst>
                <a:ext uri="{FF2B5EF4-FFF2-40B4-BE49-F238E27FC236}">
                  <a16:creationId xmlns:a16="http://schemas.microsoft.com/office/drawing/2014/main" id="{DD6E557B-4541-4EE6-BFDF-3E6AA99FEB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1" y="457201"/>
              <a:ext cx="6934200" cy="1752600"/>
            </a:xfrm>
            <a:prstGeom prst="rect">
              <a:avLst/>
            </a:prstGeom>
          </p:spPr>
        </p:pic>
        <p:sp>
          <p:nvSpPr>
            <p:cNvPr id="8" name="TextBox 7">
              <a:extLst>
                <a:ext uri="{FF2B5EF4-FFF2-40B4-BE49-F238E27FC236}">
                  <a16:creationId xmlns:a16="http://schemas.microsoft.com/office/drawing/2014/main" id="{21B567D8-32F4-DCE9-8695-4D96EA9758F7}"/>
                </a:ext>
              </a:extLst>
            </p:cNvPr>
            <p:cNvSpPr txBox="1"/>
            <p:nvPr/>
          </p:nvSpPr>
          <p:spPr>
            <a:xfrm>
              <a:off x="3619500" y="685800"/>
              <a:ext cx="6858001" cy="1217577"/>
            </a:xfrm>
            <a:prstGeom prst="rect">
              <a:avLst/>
            </a:prstGeom>
            <a:noFill/>
          </p:spPr>
          <p:txBody>
            <a:bodyPr wrap="square" rtlCol="0">
              <a:spAutoFit/>
            </a:bodyPr>
            <a:lstStyle/>
            <a:p>
              <a:pPr algn="ctr">
                <a:lnSpc>
                  <a:spcPct val="118000"/>
                </a:lnSpc>
              </a:pPr>
              <a:r>
                <a:rPr lang="en-US" sz="3200" dirty="0">
                  <a:solidFill>
                    <a:srgbClr val="FFC000"/>
                  </a:solidFill>
                  <a:latin typeface="UTM Cookies" panose="02040603050506020204" pitchFamily="18" charset="0"/>
                </a:rPr>
                <a:t>DỰ ÁN</a:t>
              </a:r>
            </a:p>
            <a:p>
              <a:pPr algn="ctr">
                <a:lnSpc>
                  <a:spcPct val="118000"/>
                </a:lnSpc>
              </a:pPr>
              <a:r>
                <a:rPr lang="en-US" sz="3200" dirty="0">
                  <a:solidFill>
                    <a:srgbClr val="FFC000"/>
                  </a:solidFill>
                  <a:latin typeface="UTM Cookies" panose="02040603050506020204" pitchFamily="18" charset="0"/>
                </a:rPr>
                <a:t>GIỚI THIỆU VỀ ĐỊA PHƯƠNG EM</a:t>
              </a:r>
            </a:p>
          </p:txBody>
        </p:sp>
      </p:grpSp>
      <p:pic>
        <p:nvPicPr>
          <p:cNvPr id="9" name="Picture 8">
            <a:extLst>
              <a:ext uri="{FF2B5EF4-FFF2-40B4-BE49-F238E27FC236}">
                <a16:creationId xmlns:a16="http://schemas.microsoft.com/office/drawing/2014/main" id="{2EE98CE7-900B-BAAB-BAA1-F6D63E5450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8" b="91508" l="9994" r="89974">
                        <a14:foregroundMark x1="51294" y1="91508" x2="56630" y2="90174"/>
                      </a14:backgroundRemoval>
                    </a14:imgEffect>
                  </a14:imgLayer>
                </a14:imgProps>
              </a:ext>
              <a:ext uri="{28A0092B-C50C-407E-A947-70E740481C1C}">
                <a14:useLocalDpi xmlns:a14="http://schemas.microsoft.com/office/drawing/2010/main" val="0"/>
              </a:ext>
            </a:extLst>
          </a:blip>
          <a:stretch>
            <a:fillRect/>
          </a:stretch>
        </p:blipFill>
        <p:spPr>
          <a:xfrm>
            <a:off x="-1950634" y="4813438"/>
            <a:ext cx="2319756" cy="1855716"/>
          </a:xfrm>
          <a:prstGeom prst="rect">
            <a:avLst/>
          </a:prstGeom>
        </p:spPr>
      </p:pic>
    </p:spTree>
    <p:extLst>
      <p:ext uri="{BB962C8B-B14F-4D97-AF65-F5344CB8AC3E}">
        <p14:creationId xmlns:p14="http://schemas.microsoft.com/office/powerpoint/2010/main" val="50798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1C5BE4D1-BF81-63FA-D724-0A8D91FD92EE}"/>
              </a:ext>
            </a:extLst>
          </p:cNvPr>
          <p:cNvGrpSpPr/>
          <p:nvPr/>
        </p:nvGrpSpPr>
        <p:grpSpPr>
          <a:xfrm>
            <a:off x="2514600" y="152400"/>
            <a:ext cx="6934200" cy="1752600"/>
            <a:chOff x="3581401" y="457201"/>
            <a:chExt cx="6934200" cy="1752600"/>
          </a:xfrm>
        </p:grpSpPr>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1" y="457201"/>
              <a:ext cx="6934200" cy="1752600"/>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3619500" y="685800"/>
              <a:ext cx="6858001" cy="1217577"/>
            </a:xfrm>
            <a:prstGeom prst="rect">
              <a:avLst/>
            </a:prstGeom>
            <a:noFill/>
          </p:spPr>
          <p:txBody>
            <a:bodyPr wrap="square" rtlCol="0">
              <a:spAutoFit/>
            </a:bodyPr>
            <a:lstStyle/>
            <a:p>
              <a:pPr algn="ctr">
                <a:lnSpc>
                  <a:spcPct val="118000"/>
                </a:lnSpc>
              </a:pPr>
              <a:r>
                <a:rPr lang="en-US" sz="3200" dirty="0">
                  <a:solidFill>
                    <a:srgbClr val="00B0F0"/>
                  </a:solidFill>
                  <a:latin typeface="UTM Cookies" panose="02040603050506020204" pitchFamily="18" charset="0"/>
                </a:rPr>
                <a:t>DỰ ÁN</a:t>
              </a:r>
            </a:p>
            <a:p>
              <a:pPr algn="ctr">
                <a:lnSpc>
                  <a:spcPct val="118000"/>
                </a:lnSpc>
              </a:pPr>
              <a:r>
                <a:rPr lang="en-US" sz="3200" dirty="0">
                  <a:solidFill>
                    <a:srgbClr val="00B0F0"/>
                  </a:solidFill>
                  <a:latin typeface="UTM Cookies" panose="02040603050506020204" pitchFamily="18" charset="0"/>
                </a:rPr>
                <a:t>GIỚI THIỆU VỀ ĐỊA PHƯƠNG EM</a:t>
              </a:r>
            </a:p>
          </p:txBody>
        </p:sp>
      </p:grpSp>
      <p:pic>
        <p:nvPicPr>
          <p:cNvPr id="13" name="Picture 12">
            <a:extLst>
              <a:ext uri="{FF2B5EF4-FFF2-40B4-BE49-F238E27FC236}">
                <a16:creationId xmlns:a16="http://schemas.microsoft.com/office/drawing/2014/main" id="{7FC3EC69-C77D-B2EB-A7EE-CAA79A564AA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8" b="91508" l="9994" r="89974">
                        <a14:foregroundMark x1="51294" y1="91508" x2="56630" y2="90174"/>
                      </a14:backgroundRemoval>
                    </a14:imgEffect>
                  </a14:imgLayer>
                </a14:imgProps>
              </a:ext>
              <a:ext uri="{28A0092B-C50C-407E-A947-70E740481C1C}">
                <a14:useLocalDpi xmlns:a14="http://schemas.microsoft.com/office/drawing/2010/main" val="0"/>
              </a:ext>
            </a:extLst>
          </a:blip>
          <a:stretch>
            <a:fillRect/>
          </a:stretch>
        </p:blipFill>
        <p:spPr>
          <a:xfrm>
            <a:off x="-409675" y="2206300"/>
            <a:ext cx="5848550" cy="4678616"/>
          </a:xfrm>
          <a:prstGeom prst="rect">
            <a:avLst/>
          </a:prstGeom>
        </p:spPr>
      </p:pic>
      <p:grpSp>
        <p:nvGrpSpPr>
          <p:cNvPr id="14" name="Group 13">
            <a:extLst>
              <a:ext uri="{FF2B5EF4-FFF2-40B4-BE49-F238E27FC236}">
                <a16:creationId xmlns:a16="http://schemas.microsoft.com/office/drawing/2014/main" id="{40748C6D-A9C5-5746-5E28-B6F83DD24115}"/>
              </a:ext>
            </a:extLst>
          </p:cNvPr>
          <p:cNvGrpSpPr/>
          <p:nvPr/>
        </p:nvGrpSpPr>
        <p:grpSpPr>
          <a:xfrm>
            <a:off x="5722621" y="2415127"/>
            <a:ext cx="5638800" cy="1929239"/>
            <a:chOff x="5981699" y="2285999"/>
            <a:chExt cx="5638800" cy="1929239"/>
          </a:xfrm>
        </p:grpSpPr>
        <p:sp>
          <p:nvSpPr>
            <p:cNvPr id="8" name="Rectangle: Rounded Corners 7">
              <a:extLst>
                <a:ext uri="{FF2B5EF4-FFF2-40B4-BE49-F238E27FC236}">
                  <a16:creationId xmlns:a16="http://schemas.microsoft.com/office/drawing/2014/main" id="{91DB5D76-918D-64A2-10AD-A0D87E9AA2BA}"/>
                </a:ext>
              </a:extLst>
            </p:cNvPr>
            <p:cNvSpPr/>
            <p:nvPr/>
          </p:nvSpPr>
          <p:spPr>
            <a:xfrm>
              <a:off x="5981699" y="2285999"/>
              <a:ext cx="5638800" cy="1929239"/>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D0C6F2-DBAA-0258-B98E-4FBDB4BD503C}"/>
                </a:ext>
              </a:extLst>
            </p:cNvPr>
            <p:cNvSpPr txBox="1"/>
            <p:nvPr/>
          </p:nvSpPr>
          <p:spPr>
            <a:xfrm>
              <a:off x="6248400" y="2498313"/>
              <a:ext cx="4983478" cy="1569660"/>
            </a:xfrm>
            <a:prstGeom prst="rect">
              <a:avLst/>
            </a:prstGeom>
            <a:noFill/>
          </p:spPr>
          <p:txBody>
            <a:bodyPr wrap="square" rtlCol="0">
              <a:spAutoFit/>
            </a:bodyPr>
            <a:lstStyle/>
            <a:p>
              <a:r>
                <a:rPr lang="nl-NL" sz="3200" dirty="0">
                  <a:effectLst/>
                  <a:latin typeface="Arial" panose="020B0604020202020204" pitchFamily="34" charset="0"/>
                  <a:ea typeface="Calibri" panose="020F0502020204030204" pitchFamily="34" charset="0"/>
                  <a:cs typeface="Arial" panose="020B0604020202020204" pitchFamily="34" charset="0"/>
                </a:rPr>
                <a:t>Trao đổi và chia sẻ kết quả làm việc của nhóm trước lớp.</a:t>
              </a:r>
              <a:endParaRPr lang="en-US" sz="320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FDD41621-ABBA-66EF-4CBE-41521801728A}"/>
              </a:ext>
            </a:extLst>
          </p:cNvPr>
          <p:cNvGrpSpPr/>
          <p:nvPr/>
        </p:nvGrpSpPr>
        <p:grpSpPr>
          <a:xfrm>
            <a:off x="5722621" y="4648199"/>
            <a:ext cx="5638800" cy="1828801"/>
            <a:chOff x="5981699" y="2285999"/>
            <a:chExt cx="5638800" cy="1828801"/>
          </a:xfrm>
        </p:grpSpPr>
        <p:sp>
          <p:nvSpPr>
            <p:cNvPr id="16" name="Rectangle: Rounded Corners 15">
              <a:extLst>
                <a:ext uri="{FF2B5EF4-FFF2-40B4-BE49-F238E27FC236}">
                  <a16:creationId xmlns:a16="http://schemas.microsoft.com/office/drawing/2014/main" id="{1A63B9AA-6F96-49DA-E6A8-6536E9861CBA}"/>
                </a:ext>
              </a:extLst>
            </p:cNvPr>
            <p:cNvSpPr/>
            <p:nvPr/>
          </p:nvSpPr>
          <p:spPr>
            <a:xfrm>
              <a:off x="5981699" y="2285999"/>
              <a:ext cx="5638800" cy="1828801"/>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045FFB6-7403-7911-CDCA-B3B614A3B3EC}"/>
                </a:ext>
              </a:extLst>
            </p:cNvPr>
            <p:cNvSpPr txBox="1"/>
            <p:nvPr/>
          </p:nvSpPr>
          <p:spPr>
            <a:xfrm>
              <a:off x="6248400" y="2492293"/>
              <a:ext cx="5372099" cy="1569660"/>
            </a:xfrm>
            <a:prstGeom prst="rect">
              <a:avLst/>
            </a:prstGeom>
            <a:noFill/>
          </p:spPr>
          <p:txBody>
            <a:bodyPr wrap="square" rtlCol="0">
              <a:spAutoFit/>
            </a:bodyPr>
            <a:lstStyle/>
            <a:p>
              <a:r>
                <a:rPr lang="vi-VN" sz="3200" dirty="0">
                  <a:effectLst/>
                  <a:latin typeface="Arial" panose="020B0604020202020204" pitchFamily="34" charset="0"/>
                  <a:ea typeface="Calibri" panose="020F0502020204030204" pitchFamily="34" charset="0"/>
                  <a:cs typeface="Arial" panose="020B0604020202020204" pitchFamily="34" charset="0"/>
                </a:rPr>
                <a:t>Nêu cảm nhận và niềm tự hào của em về địa phương mình.</a:t>
              </a:r>
              <a:endParaRPr lang="en-US" sz="3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544486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decel="10000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F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18556-4131-BB93-26A7-E5B73DCC0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96387" y="0"/>
            <a:ext cx="9599226" cy="6858000"/>
          </a:xfrm>
          <a:prstGeom prst="rect">
            <a:avLst/>
          </a:prstGeom>
        </p:spPr>
      </p:pic>
      <p:grpSp>
        <p:nvGrpSpPr>
          <p:cNvPr id="14" name="Group 13">
            <a:extLst>
              <a:ext uri="{FF2B5EF4-FFF2-40B4-BE49-F238E27FC236}">
                <a16:creationId xmlns:a16="http://schemas.microsoft.com/office/drawing/2014/main" id="{A2921DA2-66FA-00BD-DB8D-AF420F0A01A9}"/>
              </a:ext>
            </a:extLst>
          </p:cNvPr>
          <p:cNvGrpSpPr/>
          <p:nvPr/>
        </p:nvGrpSpPr>
        <p:grpSpPr>
          <a:xfrm>
            <a:off x="9613434" y="2360481"/>
            <a:ext cx="2249715" cy="954107"/>
            <a:chOff x="838199" y="1506089"/>
            <a:chExt cx="3048001" cy="1325149"/>
          </a:xfrm>
        </p:grpSpPr>
        <p:sp>
          <p:nvSpPr>
            <p:cNvPr id="12" name="Speech Bubble: Rectangle with Corners Rounded 11">
              <a:extLst>
                <a:ext uri="{FF2B5EF4-FFF2-40B4-BE49-F238E27FC236}">
                  <a16:creationId xmlns:a16="http://schemas.microsoft.com/office/drawing/2014/main" id="{6CDE09AE-87B1-925B-4D8E-82B842F5BE20}"/>
                </a:ext>
              </a:extLst>
            </p:cNvPr>
            <p:cNvSpPr/>
            <p:nvPr/>
          </p:nvSpPr>
          <p:spPr>
            <a:xfrm>
              <a:off x="838199" y="1506089"/>
              <a:ext cx="3047999" cy="1325149"/>
            </a:xfrm>
            <a:prstGeom prst="wedgeRoundRectCallout">
              <a:avLst>
                <a:gd name="adj1" fmla="val -31973"/>
                <a:gd name="adj2" fmla="val 77808"/>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13" name="TextBox 12">
              <a:extLst>
                <a:ext uri="{FF2B5EF4-FFF2-40B4-BE49-F238E27FC236}">
                  <a16:creationId xmlns:a16="http://schemas.microsoft.com/office/drawing/2014/main" id="{DB984E57-1444-5AFA-6C13-632D398E78EE}"/>
                </a:ext>
              </a:extLst>
            </p:cNvPr>
            <p:cNvSpPr txBox="1"/>
            <p:nvPr/>
          </p:nvSpPr>
          <p:spPr>
            <a:xfrm>
              <a:off x="838200" y="1506090"/>
              <a:ext cx="3048000" cy="1239656"/>
            </a:xfrm>
            <a:prstGeom prst="rect">
              <a:avLst/>
            </a:prstGeom>
            <a:noFill/>
          </p:spPr>
          <p:txBody>
            <a:bodyPr wrap="square" rtlCol="0">
              <a:spAutoFit/>
            </a:bodyPr>
            <a:lstStyle/>
            <a:p>
              <a:pPr algn="ctr"/>
              <a:r>
                <a:rPr lang="en-US" sz="2600" dirty="0" err="1"/>
                <a:t>Hãy</a:t>
              </a:r>
              <a:r>
                <a:rPr lang="en-US" sz="2600" dirty="0"/>
                <a:t> </a:t>
              </a:r>
              <a:r>
                <a:rPr lang="en-US" sz="2600" dirty="0" err="1"/>
                <a:t>đến</a:t>
              </a:r>
              <a:r>
                <a:rPr lang="en-US" sz="2600" dirty="0"/>
                <a:t> </a:t>
              </a:r>
              <a:r>
                <a:rPr lang="en-US" sz="2600" dirty="0" err="1"/>
                <a:t>thăm</a:t>
              </a:r>
              <a:r>
                <a:rPr lang="en-US" sz="2600" dirty="0"/>
                <a:t> </a:t>
              </a:r>
              <a:r>
                <a:rPr lang="en-US" sz="2600" dirty="0" err="1"/>
                <a:t>quê</a:t>
              </a:r>
              <a:r>
                <a:rPr lang="en-US" sz="2600" dirty="0"/>
                <a:t> </a:t>
              </a:r>
              <a:r>
                <a:rPr lang="en-US" sz="2600" dirty="0" err="1"/>
                <a:t>mình</a:t>
              </a:r>
              <a:r>
                <a:rPr lang="en-US" sz="2600" dirty="0"/>
                <a:t> </a:t>
              </a:r>
              <a:r>
                <a:rPr lang="en-US" sz="2600" dirty="0" err="1"/>
                <a:t>nhé</a:t>
              </a:r>
              <a:r>
                <a:rPr lang="en-US" sz="2600" dirty="0"/>
                <a:t>!</a:t>
              </a:r>
            </a:p>
          </p:txBody>
        </p:sp>
      </p:grpSp>
      <p:grpSp>
        <p:nvGrpSpPr>
          <p:cNvPr id="15" name="Group 14">
            <a:extLst>
              <a:ext uri="{FF2B5EF4-FFF2-40B4-BE49-F238E27FC236}">
                <a16:creationId xmlns:a16="http://schemas.microsoft.com/office/drawing/2014/main" id="{BA78FA08-5B02-3285-C59A-C10564829E40}"/>
              </a:ext>
            </a:extLst>
          </p:cNvPr>
          <p:cNvGrpSpPr/>
          <p:nvPr/>
        </p:nvGrpSpPr>
        <p:grpSpPr>
          <a:xfrm>
            <a:off x="328854" y="2438400"/>
            <a:ext cx="2590796" cy="1357603"/>
            <a:chOff x="914398" y="1433297"/>
            <a:chExt cx="2895601" cy="1937245"/>
          </a:xfrm>
        </p:grpSpPr>
        <p:sp>
          <p:nvSpPr>
            <p:cNvPr id="16" name="Speech Bubble: Rectangle with Corners Rounded 15">
              <a:extLst>
                <a:ext uri="{FF2B5EF4-FFF2-40B4-BE49-F238E27FC236}">
                  <a16:creationId xmlns:a16="http://schemas.microsoft.com/office/drawing/2014/main" id="{52D6946E-9132-EDD1-D35C-59783BC6AB92}"/>
                </a:ext>
              </a:extLst>
            </p:cNvPr>
            <p:cNvSpPr/>
            <p:nvPr/>
          </p:nvSpPr>
          <p:spPr>
            <a:xfrm>
              <a:off x="914398" y="1433297"/>
              <a:ext cx="2895601" cy="1937245"/>
            </a:xfrm>
            <a:prstGeom prst="wedgeRoundRectCallout">
              <a:avLst>
                <a:gd name="adj1" fmla="val 26363"/>
                <a:gd name="adj2" fmla="val 748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17" name="TextBox 16">
              <a:extLst>
                <a:ext uri="{FF2B5EF4-FFF2-40B4-BE49-F238E27FC236}">
                  <a16:creationId xmlns:a16="http://schemas.microsoft.com/office/drawing/2014/main" id="{A014C966-CEDA-340E-46AF-A0A18089AE68}"/>
                </a:ext>
              </a:extLst>
            </p:cNvPr>
            <p:cNvSpPr txBox="1"/>
            <p:nvPr/>
          </p:nvSpPr>
          <p:spPr>
            <a:xfrm>
              <a:off x="952496" y="1433297"/>
              <a:ext cx="2819404" cy="1937245"/>
            </a:xfrm>
            <a:prstGeom prst="rect">
              <a:avLst/>
            </a:prstGeom>
            <a:noFill/>
          </p:spPr>
          <p:txBody>
            <a:bodyPr wrap="square" rtlCol="0">
              <a:spAutoFit/>
            </a:bodyPr>
            <a:lstStyle/>
            <a:p>
              <a:pPr algn="ctr"/>
              <a:r>
                <a:rPr lang="en-US" sz="2600" dirty="0" err="1"/>
                <a:t>Địa</a:t>
              </a:r>
              <a:r>
                <a:rPr lang="en-US" sz="2600" dirty="0"/>
                <a:t> </a:t>
              </a:r>
              <a:r>
                <a:rPr lang="en-US" sz="2600" dirty="0" err="1"/>
                <a:t>phương</a:t>
              </a:r>
              <a:r>
                <a:rPr lang="en-US" sz="2600" dirty="0"/>
                <a:t> </a:t>
              </a:r>
              <a:r>
                <a:rPr lang="en-US" sz="2600" dirty="0" err="1"/>
                <a:t>mình</a:t>
              </a:r>
              <a:r>
                <a:rPr lang="en-US" sz="2600" dirty="0"/>
                <a:t> </a:t>
              </a:r>
              <a:r>
                <a:rPr lang="en-US" sz="2600" dirty="0" err="1"/>
                <a:t>có</a:t>
              </a:r>
              <a:r>
                <a:rPr lang="en-US" sz="2600" dirty="0"/>
                <a:t> </a:t>
              </a:r>
              <a:r>
                <a:rPr lang="en-US" sz="2600" dirty="0" err="1"/>
                <a:t>nhiều</a:t>
              </a:r>
              <a:r>
                <a:rPr lang="en-US" sz="2600" dirty="0"/>
                <a:t> </a:t>
              </a:r>
              <a:r>
                <a:rPr lang="en-US" sz="2600" dirty="0" err="1"/>
                <a:t>đặc</a:t>
              </a:r>
              <a:r>
                <a:rPr lang="en-US" sz="2600" dirty="0"/>
                <a:t> </a:t>
              </a:r>
              <a:r>
                <a:rPr lang="en-US" sz="2600" dirty="0" err="1"/>
                <a:t>sản</a:t>
              </a:r>
              <a:r>
                <a:rPr lang="en-US" sz="2600" dirty="0"/>
                <a:t> </a:t>
              </a:r>
              <a:r>
                <a:rPr lang="en-US" sz="2600" dirty="0" err="1"/>
                <a:t>lắm</a:t>
              </a:r>
              <a:r>
                <a:rPr lang="en-US" sz="2600" dirty="0"/>
                <a:t>.</a:t>
              </a:r>
            </a:p>
          </p:txBody>
        </p:sp>
      </p:grpSp>
      <p:sp>
        <p:nvSpPr>
          <p:cNvPr id="18" name="TextBox 17">
            <a:extLst>
              <a:ext uri="{FF2B5EF4-FFF2-40B4-BE49-F238E27FC236}">
                <a16:creationId xmlns:a16="http://schemas.microsoft.com/office/drawing/2014/main" id="{779D264B-365D-1647-93D0-1AE2720940B2}"/>
              </a:ext>
            </a:extLst>
          </p:cNvPr>
          <p:cNvSpPr txBox="1"/>
          <p:nvPr/>
        </p:nvSpPr>
        <p:spPr>
          <a:xfrm>
            <a:off x="3505200" y="1484293"/>
            <a:ext cx="5371011" cy="954107"/>
          </a:xfrm>
          <a:prstGeom prst="rect">
            <a:avLst/>
          </a:prstGeom>
          <a:noFill/>
        </p:spPr>
        <p:txBody>
          <a:bodyPr wrap="square" rtlCol="0">
            <a:spAutoFit/>
          </a:bodyPr>
          <a:lstStyle/>
          <a:p>
            <a:pPr algn="ctr"/>
            <a:r>
              <a:rPr lang="en-US" sz="2800" b="1" dirty="0" err="1">
                <a:latin typeface="HP001 4 hàng" panose="020B0603050302020204" pitchFamily="34" charset="0"/>
              </a:rPr>
              <a:t>Nhóm</a:t>
            </a:r>
            <a:r>
              <a:rPr lang="en-US" sz="2800" b="1" dirty="0">
                <a:latin typeface="HP001 4 hàng" panose="020B0603050302020204" pitchFamily="34" charset="0"/>
              </a:rPr>
              <a:t> 1: </a:t>
            </a:r>
            <a:r>
              <a:rPr lang="en-US" sz="2800" b="1" dirty="0" err="1">
                <a:latin typeface="HP001 4 hàng" panose="020B0603050302020204" pitchFamily="34" charset="0"/>
              </a:rPr>
              <a:t>Giới</a:t>
            </a:r>
            <a:r>
              <a:rPr lang="en-US" sz="2800" b="1" dirty="0">
                <a:latin typeface="HP001 4 hàng" panose="020B0603050302020204" pitchFamily="34" charset="0"/>
              </a:rPr>
              <a:t> </a:t>
            </a:r>
            <a:r>
              <a:rPr lang="en-US" sz="2800" b="1" dirty="0" err="1">
                <a:latin typeface="HP001 4 hàng" panose="020B0603050302020204" pitchFamily="34" charset="0"/>
              </a:rPr>
              <a:t>thiệu</a:t>
            </a:r>
            <a:r>
              <a:rPr lang="en-US" sz="2800" b="1" dirty="0">
                <a:latin typeface="HP001 4 hàng" panose="020B0603050302020204" pitchFamily="34" charset="0"/>
              </a:rPr>
              <a:t> </a:t>
            </a:r>
            <a:r>
              <a:rPr lang="en-US" sz="2800" b="1" dirty="0" err="1">
                <a:latin typeface="HP001 4 hàng" panose="020B0603050302020204" pitchFamily="34" charset="0"/>
              </a:rPr>
              <a:t>sản</a:t>
            </a:r>
            <a:r>
              <a:rPr lang="en-US" sz="2800" b="1" dirty="0">
                <a:latin typeface="HP001 4 hàng" panose="020B0603050302020204" pitchFamily="34" charset="0"/>
              </a:rPr>
              <a:t> </a:t>
            </a:r>
            <a:r>
              <a:rPr lang="en-US" sz="2800" b="1" dirty="0" err="1">
                <a:latin typeface="HP001 4 hàng" panose="020B0603050302020204" pitchFamily="34" charset="0"/>
              </a:rPr>
              <a:t>phẩm</a:t>
            </a:r>
            <a:r>
              <a:rPr lang="en-US" sz="2800" b="1" dirty="0">
                <a:latin typeface="HP001 4 hàng" panose="020B0603050302020204" pitchFamily="34" charset="0"/>
              </a:rPr>
              <a:t> </a:t>
            </a:r>
            <a:r>
              <a:rPr lang="en-US" sz="2800" b="1" dirty="0" err="1">
                <a:latin typeface="HP001 4 hàng" panose="020B0603050302020204" pitchFamily="34" charset="0"/>
              </a:rPr>
              <a:t>nông</a:t>
            </a:r>
            <a:r>
              <a:rPr lang="en-US" sz="2800" b="1" dirty="0">
                <a:latin typeface="HP001 4 hàng" panose="020B0603050302020204" pitchFamily="34" charset="0"/>
              </a:rPr>
              <a:t> </a:t>
            </a:r>
            <a:r>
              <a:rPr lang="en-US" sz="2800" b="1" dirty="0" err="1">
                <a:latin typeface="HP001 4 hàng" panose="020B0603050302020204" pitchFamily="34" charset="0"/>
              </a:rPr>
              <a:t>nghiệp</a:t>
            </a:r>
            <a:r>
              <a:rPr lang="en-US" sz="2800" b="1" dirty="0">
                <a:latin typeface="HP001 4 hàng" panose="020B0603050302020204" pitchFamily="34" charset="0"/>
              </a:rPr>
              <a:t> </a:t>
            </a:r>
            <a:r>
              <a:rPr lang="en-US" sz="2800" b="1" dirty="0" err="1">
                <a:latin typeface="HP001 4 hàng" panose="020B0603050302020204" pitchFamily="34" charset="0"/>
              </a:rPr>
              <a:t>địa</a:t>
            </a:r>
            <a:r>
              <a:rPr lang="en-US" sz="2800" b="1" dirty="0">
                <a:latin typeface="HP001 4 hàng" panose="020B0603050302020204" pitchFamily="34" charset="0"/>
              </a:rPr>
              <a:t> </a:t>
            </a:r>
            <a:r>
              <a:rPr lang="en-US" sz="2800" b="1" dirty="0" err="1">
                <a:latin typeface="HP001 4 hàng" panose="020B0603050302020204" pitchFamily="34" charset="0"/>
              </a:rPr>
              <a:t>phương</a:t>
            </a:r>
            <a:endParaRPr lang="en-US" sz="2800" b="1" dirty="0">
              <a:latin typeface="HP001 4 hàng" panose="020B0603050302020204" pitchFamily="34" charset="0"/>
            </a:endParaRPr>
          </a:p>
        </p:txBody>
      </p:sp>
      <p:grpSp>
        <p:nvGrpSpPr>
          <p:cNvPr id="20" name="Group 19">
            <a:extLst>
              <a:ext uri="{FF2B5EF4-FFF2-40B4-BE49-F238E27FC236}">
                <a16:creationId xmlns:a16="http://schemas.microsoft.com/office/drawing/2014/main" id="{2B8E0756-C5D1-B737-8ADD-BD6FFA247AF5}"/>
              </a:ext>
            </a:extLst>
          </p:cNvPr>
          <p:cNvGrpSpPr/>
          <p:nvPr/>
        </p:nvGrpSpPr>
        <p:grpSpPr>
          <a:xfrm>
            <a:off x="4216285" y="2632044"/>
            <a:ext cx="2057400" cy="1380086"/>
            <a:chOff x="3809508" y="2600583"/>
            <a:chExt cx="2057400" cy="1380086"/>
          </a:xfrm>
        </p:grpSpPr>
        <p:pic>
          <p:nvPicPr>
            <p:cNvPr id="3074" name="Picture 2" descr="Những vùng đất trồng Sầu Riêng nổi tiếng | Trái Cây Việt">
              <a:extLst>
                <a:ext uri="{FF2B5EF4-FFF2-40B4-BE49-F238E27FC236}">
                  <a16:creationId xmlns:a16="http://schemas.microsoft.com/office/drawing/2014/main" id="{5FC264C0-CA31-AE2D-32AD-8D714A7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600583"/>
              <a:ext cx="1599217" cy="9595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18E8A0D-3B12-9277-A263-BCAF200F62D6}"/>
                </a:ext>
              </a:extLst>
            </p:cNvPr>
            <p:cNvSpPr txBox="1"/>
            <p:nvPr/>
          </p:nvSpPr>
          <p:spPr>
            <a:xfrm>
              <a:off x="3809508" y="3611337"/>
              <a:ext cx="2057400" cy="369332"/>
            </a:xfrm>
            <a:prstGeom prst="rect">
              <a:avLst/>
            </a:prstGeom>
            <a:noFill/>
          </p:spPr>
          <p:txBody>
            <a:bodyPr wrap="square" rtlCol="0">
              <a:spAutoFit/>
            </a:bodyPr>
            <a:lstStyle/>
            <a:p>
              <a:pPr algn="ctr"/>
              <a:r>
                <a:rPr lang="en-US" b="1" dirty="0" err="1">
                  <a:latin typeface="HP001 4 hàng" panose="020B0603050302020204" pitchFamily="34" charset="0"/>
                </a:rPr>
                <a:t>Quả</a:t>
              </a:r>
              <a:r>
                <a:rPr lang="en-US" b="1" dirty="0">
                  <a:latin typeface="HP001 4 hàng" panose="020B0603050302020204" pitchFamily="34" charset="0"/>
                </a:rPr>
                <a:t> </a:t>
              </a:r>
              <a:r>
                <a:rPr lang="en-US" b="1" dirty="0" err="1">
                  <a:latin typeface="HP001 4 hàng" panose="020B0603050302020204" pitchFamily="34" charset="0"/>
                </a:rPr>
                <a:t>sầu</a:t>
              </a:r>
              <a:r>
                <a:rPr lang="en-US" b="1" dirty="0">
                  <a:latin typeface="HP001 4 hàng" panose="020B0603050302020204" pitchFamily="34" charset="0"/>
                </a:rPr>
                <a:t> </a:t>
              </a:r>
              <a:r>
                <a:rPr lang="en-US" b="1" dirty="0" err="1">
                  <a:latin typeface="HP001 4 hàng" panose="020B0603050302020204" pitchFamily="34" charset="0"/>
                </a:rPr>
                <a:t>riêng</a:t>
              </a:r>
              <a:endParaRPr lang="en-US" b="1" dirty="0">
                <a:latin typeface="HP001 4 hàng" panose="020B0603050302020204" pitchFamily="34" charset="0"/>
              </a:endParaRPr>
            </a:p>
          </p:txBody>
        </p:sp>
      </p:grpSp>
      <p:grpSp>
        <p:nvGrpSpPr>
          <p:cNvPr id="26" name="Group 25">
            <a:extLst>
              <a:ext uri="{FF2B5EF4-FFF2-40B4-BE49-F238E27FC236}">
                <a16:creationId xmlns:a16="http://schemas.microsoft.com/office/drawing/2014/main" id="{1553D3B9-12EA-AE8D-F35A-BA9160CB43D4}"/>
              </a:ext>
            </a:extLst>
          </p:cNvPr>
          <p:cNvGrpSpPr/>
          <p:nvPr/>
        </p:nvGrpSpPr>
        <p:grpSpPr>
          <a:xfrm>
            <a:off x="5872550" y="2518907"/>
            <a:ext cx="2515092" cy="1518353"/>
            <a:chOff x="6059131" y="2492795"/>
            <a:chExt cx="2515092" cy="1518353"/>
          </a:xfrm>
        </p:grpSpPr>
        <p:pic>
          <p:nvPicPr>
            <p:cNvPr id="3078" name="Picture 6" descr="Những bài thuốc hay chữa bệnh từ quả bơ - Báo Gia Lai điện tử - Tin nhanh -  Chính xác">
              <a:extLst>
                <a:ext uri="{FF2B5EF4-FFF2-40B4-BE49-F238E27FC236}">
                  <a16:creationId xmlns:a16="http://schemas.microsoft.com/office/drawing/2014/main" id="{A8CB3FC3-D821-57D4-0C86-B64E011E5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350" y="2492795"/>
              <a:ext cx="1422655" cy="10641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67D4818-9236-77C1-576E-8AB61EB89CDE}"/>
                </a:ext>
              </a:extLst>
            </p:cNvPr>
            <p:cNvSpPr txBox="1"/>
            <p:nvPr/>
          </p:nvSpPr>
          <p:spPr>
            <a:xfrm>
              <a:off x="6059131" y="3641816"/>
              <a:ext cx="2515092" cy="369332"/>
            </a:xfrm>
            <a:prstGeom prst="rect">
              <a:avLst/>
            </a:prstGeom>
            <a:noFill/>
          </p:spPr>
          <p:txBody>
            <a:bodyPr wrap="square" rtlCol="0">
              <a:spAutoFit/>
            </a:bodyPr>
            <a:lstStyle/>
            <a:p>
              <a:pPr algn="ctr"/>
              <a:r>
                <a:rPr lang="en-US" b="1" dirty="0" err="1">
                  <a:latin typeface="HP001 4 hàng" panose="020B0603050302020204" pitchFamily="34" charset="0"/>
                </a:rPr>
                <a:t>Quả</a:t>
              </a:r>
              <a:r>
                <a:rPr lang="en-US" b="1" dirty="0">
                  <a:latin typeface="HP001 4 hàng" panose="020B0603050302020204" pitchFamily="34" charset="0"/>
                </a:rPr>
                <a:t> </a:t>
              </a:r>
              <a:r>
                <a:rPr lang="en-US" b="1" dirty="0" err="1">
                  <a:latin typeface="HP001 4 hàng" panose="020B0603050302020204" pitchFamily="34" charset="0"/>
                </a:rPr>
                <a:t>bơ</a:t>
              </a:r>
              <a:endParaRPr lang="en-US" b="1" dirty="0">
                <a:latin typeface="HP001 4 hàng" panose="020B0603050302020204" pitchFamily="34" charset="0"/>
              </a:endParaRPr>
            </a:p>
          </p:txBody>
        </p:sp>
      </p:grpSp>
      <p:grpSp>
        <p:nvGrpSpPr>
          <p:cNvPr id="25" name="Group 24">
            <a:extLst>
              <a:ext uri="{FF2B5EF4-FFF2-40B4-BE49-F238E27FC236}">
                <a16:creationId xmlns:a16="http://schemas.microsoft.com/office/drawing/2014/main" id="{503984DB-A823-FF54-CE37-679815F60807}"/>
              </a:ext>
            </a:extLst>
          </p:cNvPr>
          <p:cNvGrpSpPr/>
          <p:nvPr/>
        </p:nvGrpSpPr>
        <p:grpSpPr>
          <a:xfrm>
            <a:off x="3915197" y="4062390"/>
            <a:ext cx="2515092" cy="1373699"/>
            <a:chOff x="3505200" y="4099982"/>
            <a:chExt cx="2515092" cy="1373699"/>
          </a:xfrm>
        </p:grpSpPr>
        <p:sp>
          <p:nvSpPr>
            <p:cNvPr id="22" name="TextBox 21">
              <a:extLst>
                <a:ext uri="{FF2B5EF4-FFF2-40B4-BE49-F238E27FC236}">
                  <a16:creationId xmlns:a16="http://schemas.microsoft.com/office/drawing/2014/main" id="{9B2B0444-E1D9-FC85-D103-0B7FC8ACA865}"/>
                </a:ext>
              </a:extLst>
            </p:cNvPr>
            <p:cNvSpPr txBox="1"/>
            <p:nvPr/>
          </p:nvSpPr>
          <p:spPr>
            <a:xfrm>
              <a:off x="3505200" y="5104349"/>
              <a:ext cx="2515092" cy="369332"/>
            </a:xfrm>
            <a:prstGeom prst="rect">
              <a:avLst/>
            </a:prstGeom>
            <a:noFill/>
          </p:spPr>
          <p:txBody>
            <a:bodyPr wrap="square" rtlCol="0">
              <a:spAutoFit/>
            </a:bodyPr>
            <a:lstStyle/>
            <a:p>
              <a:pPr algn="ctr"/>
              <a:r>
                <a:rPr lang="en-US" b="1" dirty="0" err="1">
                  <a:latin typeface="HP001 4 hàng" panose="020B0603050302020204" pitchFamily="34" charset="0"/>
                </a:rPr>
                <a:t>Quả</a:t>
              </a:r>
              <a:r>
                <a:rPr lang="en-US" b="1" dirty="0">
                  <a:latin typeface="HP001 4 hàng" panose="020B0603050302020204" pitchFamily="34" charset="0"/>
                </a:rPr>
                <a:t> </a:t>
              </a:r>
              <a:r>
                <a:rPr lang="en-US" b="1" dirty="0" err="1">
                  <a:latin typeface="HP001 4 hàng" panose="020B0603050302020204" pitchFamily="34" charset="0"/>
                </a:rPr>
                <a:t>cà</a:t>
              </a:r>
              <a:r>
                <a:rPr lang="en-US" b="1" dirty="0">
                  <a:latin typeface="HP001 4 hàng" panose="020B0603050302020204" pitchFamily="34" charset="0"/>
                </a:rPr>
                <a:t> </a:t>
              </a:r>
              <a:r>
                <a:rPr lang="en-US" b="1" dirty="0" err="1">
                  <a:latin typeface="HP001 4 hàng" panose="020B0603050302020204" pitchFamily="34" charset="0"/>
                </a:rPr>
                <a:t>phê</a:t>
              </a:r>
              <a:endParaRPr lang="en-US" b="1" dirty="0">
                <a:latin typeface="HP001 4 hàng" panose="020B0603050302020204" pitchFamily="34" charset="0"/>
              </a:endParaRPr>
            </a:p>
          </p:txBody>
        </p:sp>
        <p:pic>
          <p:nvPicPr>
            <p:cNvPr id="3080" name="Picture 8" descr="Thành phần hóa học của cà phê - Robanme Coffee">
              <a:extLst>
                <a:ext uri="{FF2B5EF4-FFF2-40B4-BE49-F238E27FC236}">
                  <a16:creationId xmlns:a16="http://schemas.microsoft.com/office/drawing/2014/main" id="{C7EA1732-4D46-7AA7-31FB-D530C9071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6188" y="4099982"/>
              <a:ext cx="1424040" cy="9541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2EB4B166-6AC9-23E4-1A9C-E39B05F2919D}"/>
              </a:ext>
            </a:extLst>
          </p:cNvPr>
          <p:cNvGrpSpPr/>
          <p:nvPr/>
        </p:nvGrpSpPr>
        <p:grpSpPr>
          <a:xfrm>
            <a:off x="6104620" y="4023865"/>
            <a:ext cx="1931058" cy="1447257"/>
            <a:chOff x="6308312" y="4023865"/>
            <a:chExt cx="1931058" cy="1447257"/>
          </a:xfrm>
        </p:grpSpPr>
        <p:sp>
          <p:nvSpPr>
            <p:cNvPr id="23" name="TextBox 22">
              <a:extLst>
                <a:ext uri="{FF2B5EF4-FFF2-40B4-BE49-F238E27FC236}">
                  <a16:creationId xmlns:a16="http://schemas.microsoft.com/office/drawing/2014/main" id="{C0E95D19-1D50-6705-AF41-68060BDB2157}"/>
                </a:ext>
              </a:extLst>
            </p:cNvPr>
            <p:cNvSpPr txBox="1"/>
            <p:nvPr/>
          </p:nvSpPr>
          <p:spPr>
            <a:xfrm>
              <a:off x="6308312" y="5101790"/>
              <a:ext cx="1931058" cy="369332"/>
            </a:xfrm>
            <a:prstGeom prst="rect">
              <a:avLst/>
            </a:prstGeom>
            <a:noFill/>
          </p:spPr>
          <p:txBody>
            <a:bodyPr wrap="square" rtlCol="0">
              <a:spAutoFit/>
            </a:bodyPr>
            <a:lstStyle/>
            <a:p>
              <a:pPr algn="ctr"/>
              <a:r>
                <a:rPr lang="en-US" b="1" dirty="0" err="1">
                  <a:latin typeface="HP001 4 hàng" panose="020B0603050302020204" pitchFamily="34" charset="0"/>
                </a:rPr>
                <a:t>Hạt</a:t>
              </a:r>
              <a:r>
                <a:rPr lang="en-US" b="1" dirty="0">
                  <a:latin typeface="HP001 4 hàng" panose="020B0603050302020204" pitchFamily="34" charset="0"/>
                </a:rPr>
                <a:t> </a:t>
              </a:r>
              <a:r>
                <a:rPr lang="en-US" b="1" dirty="0" err="1">
                  <a:latin typeface="HP001 4 hàng" panose="020B0603050302020204" pitchFamily="34" charset="0"/>
                </a:rPr>
                <a:t>mắc</a:t>
              </a:r>
              <a:r>
                <a:rPr lang="en-US" b="1" dirty="0">
                  <a:latin typeface="HP001 4 hàng" panose="020B0603050302020204" pitchFamily="34" charset="0"/>
                </a:rPr>
                <a:t> ca</a:t>
              </a:r>
            </a:p>
          </p:txBody>
        </p:sp>
        <p:pic>
          <p:nvPicPr>
            <p:cNvPr id="3082" name="Picture 10" descr="Hạt macca là gì? Công dụng của hạt macca, dinh dưỡng và giá hạt macca">
              <a:extLst>
                <a:ext uri="{FF2B5EF4-FFF2-40B4-BE49-F238E27FC236}">
                  <a16:creationId xmlns:a16="http://schemas.microsoft.com/office/drawing/2014/main" id="{767A6805-3F46-BF31-9C84-DA8039FA91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936" r="-5836"/>
            <a:stretch/>
          </p:blipFill>
          <p:spPr bwMode="auto">
            <a:xfrm>
              <a:off x="6517761" y="4023865"/>
              <a:ext cx="1622551" cy="10302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395562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1534</TotalTime>
  <Words>585</Words>
  <Application>Microsoft Office PowerPoint</Application>
  <PresentationFormat>Widescreen</PresentationFormat>
  <Paragraphs>59</Paragraphs>
  <Slides>18</Slides>
  <Notes>0</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Candara</vt:lpstr>
      <vt:lpstr>#9Slide07 SVNBeachwood Sans</vt:lpstr>
      <vt:lpstr>Georgia</vt:lpstr>
      <vt:lpstr>Calibri</vt:lpstr>
      <vt:lpstr>iCiel Cadena</vt:lpstr>
      <vt:lpstr>Arial</vt:lpstr>
      <vt:lpstr>UVN Banh Mi</vt:lpstr>
      <vt:lpstr>HP001 4 hàng</vt:lpstr>
      <vt:lpstr>UTM Cookies</vt:lpstr>
      <vt:lpstr>Segoe UI Black</vt:lpstr>
      <vt:lpstr>UVN Da Lat</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TUF A15</dc:creator>
  <dc:description>9Slide.vn</dc:description>
  <cp:lastModifiedBy>OS</cp:lastModifiedBy>
  <cp:revision>189</cp:revision>
  <dcterms:created xsi:type="dcterms:W3CDTF">2021-08-28T06:41:59Z</dcterms:created>
  <dcterms:modified xsi:type="dcterms:W3CDTF">2022-08-28T19:08:40Z</dcterms:modified>
  <cp:category>9Slide.vn</cp:category>
</cp:coreProperties>
</file>