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  <p:sldMasterId id="2147483700" r:id="rId2"/>
  </p:sldMasterIdLst>
  <p:notesMasterIdLst>
    <p:notesMasterId r:id="rId29"/>
  </p:notesMasterIdLst>
  <p:sldIdLst>
    <p:sldId id="260" r:id="rId3"/>
    <p:sldId id="405" r:id="rId4"/>
    <p:sldId id="264" r:id="rId5"/>
    <p:sldId id="309" r:id="rId6"/>
    <p:sldId id="315" r:id="rId7"/>
    <p:sldId id="256" r:id="rId8"/>
    <p:sldId id="406" r:id="rId9"/>
    <p:sldId id="262" r:id="rId10"/>
    <p:sldId id="259" r:id="rId11"/>
    <p:sldId id="415" r:id="rId12"/>
    <p:sldId id="416" r:id="rId13"/>
    <p:sldId id="417" r:id="rId14"/>
    <p:sldId id="420" r:id="rId15"/>
    <p:sldId id="418" r:id="rId16"/>
    <p:sldId id="421" r:id="rId17"/>
    <p:sldId id="419" r:id="rId18"/>
    <p:sldId id="422" r:id="rId19"/>
    <p:sldId id="395" r:id="rId20"/>
    <p:sldId id="423" r:id="rId21"/>
    <p:sldId id="424" r:id="rId22"/>
    <p:sldId id="425" r:id="rId23"/>
    <p:sldId id="410" r:id="rId24"/>
    <p:sldId id="426" r:id="rId25"/>
    <p:sldId id="408" r:id="rId26"/>
    <p:sldId id="427" r:id="rId27"/>
    <p:sldId id="404" r:id="rId28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0"/>
      <p:bold r:id="rId31"/>
    </p:embeddedFont>
    <p:embeddedFont>
      <p:font typeface="Architects Daughter" panose="020B0604020202020204" charset="0"/>
      <p:regular r:id="rId32"/>
    </p:embeddedFont>
    <p:embeddedFont>
      <p:font typeface="Barlow" panose="00000500000000000000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Francois One" panose="020B0604020202020204" charset="0"/>
      <p:regular r:id="rId43"/>
    </p:embeddedFont>
    <p:embeddedFont>
      <p:font typeface="Handlee" panose="020B0604020202020204" charset="0"/>
      <p:regular r:id="rId44"/>
    </p:embeddedFont>
    <p:embeddedFont>
      <p:font typeface="Manrope" panose="020B0604020202020204" charset="0"/>
      <p:regular r:id="rId45"/>
      <p:bold r:id="rId46"/>
    </p:embeddedFont>
    <p:embeddedFont>
      <p:font typeface="Manrope ExtraBold" panose="020B0604020202020204" charset="0"/>
      <p:bold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UTM Cookies" panose="02040603050506020204" pitchFamily="18" charset="0"/>
      <p:regular r:id="rId52"/>
    </p:embeddedFont>
    <p:embeddedFont>
      <p:font typeface="UTM Duepuntozero" panose="02040603050506020204" pitchFamily="18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07A"/>
    <a:srgbClr val="78A35E"/>
    <a:srgbClr val="096F96"/>
    <a:srgbClr val="3A7B27"/>
    <a:srgbClr val="8A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7" d="100"/>
          <a:sy n="47" d="100"/>
        </p:scale>
        <p:origin x="12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1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5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641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95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20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B090-143B-4E4A-BAD4-D714F7666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00A1B-0C55-4FB6-89AE-97B0B2D64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8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5A24-F53C-4F68-BA02-0DF10286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19BE-EE56-4070-97AC-2143642E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B7CF3-1CE1-4096-BB7F-04ACC9B0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4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B119-3722-498C-BFBB-BD904B62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0980F-D870-4EB6-89ED-2731EC47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E20-1965-4E57-AB79-B8844E91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4BFC-A226-4213-A8B1-215789DB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CFF3F-6A5C-4A0F-80AE-8DF6634E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57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1C96-9CBF-4022-9D24-CAE3BAA8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BDC59-1348-4B53-9C3B-83C260595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2A076-B291-4405-9857-4137D189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F8E67-1A7C-4093-B3F5-08E8BEDC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3B094-A45C-4F21-AD75-ED6C1E66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F9C8-42EA-4960-9F44-16598F26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8E0CA-3881-4AE3-B3E5-73FA4300A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094C1-9E56-4C71-BD2D-872D35D71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B55B-D7BB-4A42-8A55-34B7A083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D785A-758D-45DD-8877-15CD5F0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98BB-896B-489C-AFF3-7651B303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4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6694-36AC-4ADB-8AF9-9A3FFFF4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7AD0E-5B8B-459D-877B-0BD448B5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ADC7D-1B7A-4E62-A65C-8DE703CF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1D03C-0DAB-40A9-82D2-6BFD9CB8EA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8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A49F92-2A81-4F40-B2F6-38179C674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89338-54C8-4F37-A683-35E8C736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C8DA-5846-496D-BB03-2FE48BD4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B7DED-38F7-4DA0-96F0-6ECD8D19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6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C641-D55A-4447-9BB8-7FE74B49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FF596-3983-492A-B58D-5242AE08B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B3FFE-7840-4020-90F4-1BD9C943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1FCA-7947-461A-9CA0-14A256B7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2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D5942-FD1D-49E7-BC6F-2FC0441D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32575-D84D-4CE9-9C5A-776530AFB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922CB-6A8D-43AC-B403-40453A4D6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2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CF52-C594-49DD-8D5B-55A96B1E1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52B3-45EF-4130-83AF-3D5F647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CF833-12FE-4FBF-8F05-9A8D0B057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57B50-03F6-429B-9C32-E8C6147B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E3B2-F6A7-4B58-B902-3B5D0B886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F479B-2999-4C66-8706-285A012B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69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ADCC-90E2-463F-8E4E-74DF0802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7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F873F-A2F7-4F6C-B8E3-FA524C93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8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4D9F99-5F18-4A7A-932F-7912BC2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0"/>
            <a:ext cx="2949177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8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9CE14-E7BE-4D6B-9D33-5E47E6C24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569D-CA82-4AAF-A0DD-32BA2BEE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05C6C-11F5-45F6-A3CB-9D3E822B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11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84E-4F78-4ABA-9344-5CA1CC6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47A4B-57E5-4E00-BE3F-28006B040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06781-7211-4DAC-B3E2-2A84BED4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CEDB6-F475-4253-9897-0B384BEC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C98B7-0760-42E0-A82D-8B454981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5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11836-E959-4191-956E-8371982EE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4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31E88-0D50-4805-9085-D69F2738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49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98963-5216-468E-BECD-81B808501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46298-607B-47B9-88C3-DE8220FC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8FA67-AE86-48A1-BF32-CBD117C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0" r:id="rId5"/>
    <p:sldLayoutId id="2147483661" r:id="rId6"/>
    <p:sldLayoutId id="2147483665" r:id="rId7"/>
    <p:sldLayoutId id="2147483671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A4B85-9B73-4DDD-B280-5995255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9229C-40E5-4EA5-AA62-FA90EAF2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BA198-D9E9-4E9C-A74D-F5BD1D0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74DAC-DEBA-409E-B689-FA117DE27209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6EA3-13A9-4304-B61F-91E882AD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2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3ABC-3E52-4CB7-BBE3-BF8118A2D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CC103-3D45-4599-AAAB-27CF2D35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6" indent="-171452" algn="l" defTabSz="6858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8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Khởi động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56DD6-EF85-7F21-E645-BD09F01B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33" y="1313404"/>
            <a:ext cx="1374296" cy="277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21FC8-1A4C-8B79-3A08-8579A7A2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/>
          <a:stretch/>
        </p:blipFill>
        <p:spPr>
          <a:xfrm>
            <a:off x="6761525" y="1342241"/>
            <a:ext cx="1575018" cy="27750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1E3A95-A4D4-C696-B31E-81EF107DECCF}"/>
              </a:ext>
            </a:extLst>
          </p:cNvPr>
          <p:cNvGrpSpPr/>
          <p:nvPr/>
        </p:nvGrpSpPr>
        <p:grpSpPr>
          <a:xfrm>
            <a:off x="807457" y="2262692"/>
            <a:ext cx="2960115" cy="1504809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BF636E44-7CC0-FD68-7234-9E220EA6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FC83A2E-8582-5DF5-A1F3-85E9DF09C7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64176" y="626287"/>
            <a:ext cx="4179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Quan </a:t>
            </a:r>
            <a:r>
              <a:rPr lang="en-US" sz="2400" b="1" dirty="0" err="1">
                <a:solidFill>
                  <a:schemeClr val="accent1"/>
                </a:solidFill>
              </a:rPr>
              <a:t>sát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và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nêu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đặc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điểm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của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từng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loại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cây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56DD6-EF85-7F21-E645-BD09F01B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1610688"/>
            <a:ext cx="1374296" cy="277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21FC8-1A4C-8B79-3A08-8579A7A2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/>
          <a:stretch/>
        </p:blipFill>
        <p:spPr>
          <a:xfrm>
            <a:off x="7281643" y="1610688"/>
            <a:ext cx="1575018" cy="2775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94259" y="335329"/>
            <a:ext cx="4179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cây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có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mấy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loại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chính</a:t>
            </a:r>
            <a:r>
              <a:rPr lang="en-US" sz="2400" b="1" dirty="0">
                <a:solidFill>
                  <a:schemeClr val="accent1"/>
                </a:solidFill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59A84-5AF8-941C-6735-1D35740627BB}"/>
              </a:ext>
            </a:extLst>
          </p:cNvPr>
          <p:cNvGrpSpPr/>
          <p:nvPr/>
        </p:nvGrpSpPr>
        <p:grpSpPr>
          <a:xfrm>
            <a:off x="2365695" y="1474010"/>
            <a:ext cx="2114026" cy="2476230"/>
            <a:chOff x="2365695" y="1474010"/>
            <a:chExt cx="2114026" cy="24762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92C395-2F83-5F2B-6EAE-FB39947A6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6" t="7992" r="188" b="14733"/>
            <a:stretch/>
          </p:blipFill>
          <p:spPr>
            <a:xfrm>
              <a:off x="2365695" y="1474010"/>
              <a:ext cx="2114026" cy="2078033"/>
            </a:xfrm>
            <a:prstGeom prst="ellipse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D54898-A23E-2D24-513F-C451CB440AF3}"/>
                </a:ext>
              </a:extLst>
            </p:cNvPr>
            <p:cNvSpPr txBox="1"/>
            <p:nvPr/>
          </p:nvSpPr>
          <p:spPr>
            <a:xfrm>
              <a:off x="2834049" y="3580908"/>
              <a:ext cx="981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Rễ</a:t>
              </a:r>
              <a:r>
                <a:rPr lang="en-US" sz="1800" dirty="0"/>
                <a:t> </a:t>
              </a:r>
              <a:r>
                <a:rPr lang="en-US" sz="1800" dirty="0" err="1"/>
                <a:t>cọc</a:t>
              </a:r>
              <a:endParaRPr lang="en-US" sz="1800" dirty="0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582496-4E3A-030F-15BE-ABE0BE017E25}"/>
              </a:ext>
            </a:extLst>
          </p:cNvPr>
          <p:cNvCxnSpPr/>
          <p:nvPr/>
        </p:nvCxnSpPr>
        <p:spPr>
          <a:xfrm flipV="1">
            <a:off x="1593908" y="2869035"/>
            <a:ext cx="1501630" cy="10150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67C7B4-5CEC-B8A1-5DB9-75AC881EF35A}"/>
              </a:ext>
            </a:extLst>
          </p:cNvPr>
          <p:cNvGrpSpPr/>
          <p:nvPr/>
        </p:nvGrpSpPr>
        <p:grpSpPr>
          <a:xfrm>
            <a:off x="4929960" y="910053"/>
            <a:ext cx="2114026" cy="2560409"/>
            <a:chOff x="4929960" y="910053"/>
            <a:chExt cx="2114026" cy="25604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6C1A71-D9BB-1FC8-926A-9F7528802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8" t="3589" r="1426" b="14733"/>
            <a:stretch/>
          </p:blipFill>
          <p:spPr>
            <a:xfrm>
              <a:off x="4929960" y="910053"/>
              <a:ext cx="2114026" cy="2088146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8B3701-CA87-6B32-CC3E-BE6F8F2C4349}"/>
                </a:ext>
              </a:extLst>
            </p:cNvPr>
            <p:cNvSpPr txBox="1"/>
            <p:nvPr/>
          </p:nvSpPr>
          <p:spPr>
            <a:xfrm>
              <a:off x="5381538" y="3101130"/>
              <a:ext cx="14093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Rễ</a:t>
              </a:r>
              <a:r>
                <a:rPr lang="en-US" sz="1800" dirty="0"/>
                <a:t> </a:t>
              </a:r>
              <a:r>
                <a:rPr lang="en-US" sz="1800" dirty="0" err="1"/>
                <a:t>chùm</a:t>
              </a:r>
              <a:endParaRPr lang="en-US" sz="1800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A1AD79-2EB1-674D-538D-058CD48008B4}"/>
              </a:ext>
            </a:extLst>
          </p:cNvPr>
          <p:cNvCxnSpPr>
            <a:cxnSpLocks/>
          </p:cNvCxnSpPr>
          <p:nvPr/>
        </p:nvCxnSpPr>
        <p:spPr>
          <a:xfrm flipH="1" flipV="1">
            <a:off x="6412000" y="2659310"/>
            <a:ext cx="1006600" cy="103184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967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2AE0956-D852-47AC-D561-0631AB7C1587}"/>
              </a:ext>
            </a:extLst>
          </p:cNvPr>
          <p:cNvGrpSpPr/>
          <p:nvPr/>
        </p:nvGrpSpPr>
        <p:grpSpPr>
          <a:xfrm>
            <a:off x="683671" y="891680"/>
            <a:ext cx="6096000" cy="4174671"/>
            <a:chOff x="683671" y="891680"/>
            <a:chExt cx="6096000" cy="4174671"/>
          </a:xfrm>
        </p:grpSpPr>
        <p:pic>
          <p:nvPicPr>
            <p:cNvPr id="1026" name="Picture 2" descr="Cách trồng cây trầu bà phát triển nhiều rễ - Vườn Vân Loan">
              <a:extLst>
                <a:ext uri="{FF2B5EF4-FFF2-40B4-BE49-F238E27FC236}">
                  <a16:creationId xmlns:a16="http://schemas.microsoft.com/office/drawing/2014/main" id="{EE298DDE-0E5A-6964-B1BA-C139ACF09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71" y="891680"/>
              <a:ext cx="6096000" cy="369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7431B2-FDE1-C455-6B10-70569B29D110}"/>
                </a:ext>
              </a:extLst>
            </p:cNvPr>
            <p:cNvSpPr txBox="1"/>
            <p:nvPr/>
          </p:nvSpPr>
          <p:spPr>
            <a:xfrm>
              <a:off x="2804687" y="4666241"/>
              <a:ext cx="3193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trầu</a:t>
              </a:r>
              <a:r>
                <a:rPr lang="en-US" sz="2000" dirty="0"/>
                <a:t> </a:t>
              </a:r>
              <a:r>
                <a:rPr lang="en-US" sz="2000" dirty="0" err="1"/>
                <a:t>không</a:t>
              </a:r>
              <a:endParaRPr lang="en-US" sz="2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10369" y="351677"/>
            <a:ext cx="7283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Quan </a:t>
            </a:r>
            <a:r>
              <a:rPr lang="en-US" sz="2000" b="1" dirty="0" err="1">
                <a:solidFill>
                  <a:schemeClr val="accent1"/>
                </a:solidFill>
              </a:rPr>
              <a:t>sát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và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nhận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xét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cách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mọc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cây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trầu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không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582496-4E3A-030F-15BE-ABE0BE017E25}"/>
              </a:ext>
            </a:extLst>
          </p:cNvPr>
          <p:cNvCxnSpPr>
            <a:cxnSpLocks/>
          </p:cNvCxnSpPr>
          <p:nvPr/>
        </p:nvCxnSpPr>
        <p:spPr>
          <a:xfrm>
            <a:off x="5788403" y="1828800"/>
            <a:ext cx="1778467" cy="6798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7432646" y="2508697"/>
            <a:ext cx="1333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phụ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57BA82-7AA9-762A-EC08-B666C81911D7}"/>
              </a:ext>
            </a:extLst>
          </p:cNvPr>
          <p:cNvCxnSpPr>
            <a:cxnSpLocks/>
          </p:cNvCxnSpPr>
          <p:nvPr/>
        </p:nvCxnSpPr>
        <p:spPr>
          <a:xfrm flipV="1">
            <a:off x="5914239" y="2970362"/>
            <a:ext cx="1652631" cy="9976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43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115296-375C-B307-ABEA-616B1676B19A}"/>
              </a:ext>
            </a:extLst>
          </p:cNvPr>
          <p:cNvGrpSpPr/>
          <p:nvPr/>
        </p:nvGrpSpPr>
        <p:grpSpPr>
          <a:xfrm>
            <a:off x="415223" y="1742442"/>
            <a:ext cx="2613203" cy="1937750"/>
            <a:chOff x="574614" y="1024280"/>
            <a:chExt cx="3510824" cy="2603355"/>
          </a:xfrm>
        </p:grpSpPr>
        <p:pic>
          <p:nvPicPr>
            <p:cNvPr id="1026" name="Picture 2" descr="Cách trồng cây trầu bà phát triển nhiều rễ - Vườn Vân Loan">
              <a:extLst>
                <a:ext uri="{FF2B5EF4-FFF2-40B4-BE49-F238E27FC236}">
                  <a16:creationId xmlns:a16="http://schemas.microsoft.com/office/drawing/2014/main" id="{EE298DDE-0E5A-6964-B1BA-C139ACF09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14" y="1024280"/>
              <a:ext cx="3510824" cy="2026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7431B2-FDE1-C455-6B10-70569B29D110}"/>
                </a:ext>
              </a:extLst>
            </p:cNvPr>
            <p:cNvSpPr txBox="1"/>
            <p:nvPr/>
          </p:nvSpPr>
          <p:spPr>
            <a:xfrm>
              <a:off x="1066003" y="3090090"/>
              <a:ext cx="3019435" cy="53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trầu</a:t>
              </a:r>
              <a:r>
                <a:rPr lang="en-US" sz="2000" dirty="0"/>
                <a:t> </a:t>
              </a:r>
              <a:r>
                <a:rPr lang="en-US" sz="2000" dirty="0" err="1"/>
                <a:t>không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2688641" y="705064"/>
            <a:ext cx="3888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Một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số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loài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cây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có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phụ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3AC16B-1E63-D98E-E1A7-16108AB697F3}"/>
              </a:ext>
            </a:extLst>
          </p:cNvPr>
          <p:cNvGrpSpPr/>
          <p:nvPr/>
        </p:nvGrpSpPr>
        <p:grpSpPr>
          <a:xfrm>
            <a:off x="3310707" y="1742442"/>
            <a:ext cx="3085648" cy="2153933"/>
            <a:chOff x="4825768" y="1345160"/>
            <a:chExt cx="3085648" cy="215393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F712702-F31A-0A4E-A60C-36E855CFF3DF}"/>
                </a:ext>
              </a:extLst>
            </p:cNvPr>
            <p:cNvSpPr txBox="1"/>
            <p:nvPr/>
          </p:nvSpPr>
          <p:spPr>
            <a:xfrm>
              <a:off x="5467323" y="3098983"/>
              <a:ext cx="2444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đa</a:t>
              </a:r>
              <a:endParaRPr lang="en-US" sz="2000" dirty="0"/>
            </a:p>
          </p:txBody>
        </p:sp>
        <p:pic>
          <p:nvPicPr>
            <p:cNvPr id="2050" name="Picture 2" descr="Cây Đa | Cây cảnh - Hoa cảnh - Bonsai - Hòn non bộ - Sân vườn tiểu cảnh -  Blog Cây cảnh .Vn">
              <a:extLst>
                <a:ext uri="{FF2B5EF4-FFF2-40B4-BE49-F238E27FC236}">
                  <a16:creationId xmlns:a16="http://schemas.microsoft.com/office/drawing/2014/main" id="{2BE6C3CD-417F-E71F-9E31-264EEB5B4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5768" y="1345160"/>
              <a:ext cx="2338430" cy="1753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7C0DBC-7259-0C07-3E60-1F4C5E7767D8}"/>
              </a:ext>
            </a:extLst>
          </p:cNvPr>
          <p:cNvGrpSpPr/>
          <p:nvPr/>
        </p:nvGrpSpPr>
        <p:grpSpPr>
          <a:xfrm>
            <a:off x="5931418" y="1742442"/>
            <a:ext cx="3322040" cy="2232449"/>
            <a:chOff x="6047814" y="1746215"/>
            <a:chExt cx="3322040" cy="223244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5D6528-211D-F315-7F8F-016A1410C8B6}"/>
                </a:ext>
              </a:extLst>
            </p:cNvPr>
            <p:cNvSpPr txBox="1"/>
            <p:nvPr/>
          </p:nvSpPr>
          <p:spPr>
            <a:xfrm>
              <a:off x="6925761" y="3578554"/>
              <a:ext cx="24440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si</a:t>
              </a:r>
              <a:endParaRPr lang="en-US" sz="2000" dirty="0"/>
            </a:p>
          </p:txBody>
        </p:sp>
        <p:pic>
          <p:nvPicPr>
            <p:cNvPr id="2052" name="Picture 4" descr="Cây si trồng cảnh đẹp - Ý nghĩa cây si trong phong thủy">
              <a:extLst>
                <a:ext uri="{FF2B5EF4-FFF2-40B4-BE49-F238E27FC236}">
                  <a16:creationId xmlns:a16="http://schemas.microsoft.com/office/drawing/2014/main" id="{EAE8F32B-3CCC-4CDB-EC64-32A40EB58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814" y="1746215"/>
              <a:ext cx="2806116" cy="1753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538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4A76A0A-14C9-9547-740D-004ECF931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9" y="1099111"/>
            <a:ext cx="6234450" cy="3280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10369" y="351677"/>
            <a:ext cx="7283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Quan </a:t>
            </a:r>
            <a:r>
              <a:rPr lang="en-US" sz="2000" b="1" dirty="0" err="1">
                <a:solidFill>
                  <a:schemeClr val="accent1"/>
                </a:solidFill>
              </a:rPr>
              <a:t>sát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và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nhận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xét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cách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mọc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rốt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7113865" y="2114415"/>
            <a:ext cx="161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phình</a:t>
            </a:r>
            <a:r>
              <a:rPr lang="en-US" sz="2000" b="1" dirty="0">
                <a:solidFill>
                  <a:schemeClr val="accent1"/>
                </a:solidFill>
              </a:rPr>
              <a:t> to </a:t>
            </a:r>
            <a:r>
              <a:rPr lang="en-US" sz="2000" b="1" dirty="0" err="1">
                <a:solidFill>
                  <a:schemeClr val="accent1"/>
                </a:solidFill>
              </a:rPr>
              <a:t>thành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57BA82-7AA9-762A-EC08-B666C81911D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469622" y="2468358"/>
            <a:ext cx="1644243" cy="4677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60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1912690" y="363444"/>
            <a:ext cx="531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Một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số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loài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cây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có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phình</a:t>
            </a:r>
            <a:r>
              <a:rPr lang="en-US" sz="2000" b="1" dirty="0">
                <a:solidFill>
                  <a:schemeClr val="accent1"/>
                </a:solidFill>
              </a:rPr>
              <a:t> to </a:t>
            </a:r>
            <a:r>
              <a:rPr lang="en-US" sz="2000" b="1" dirty="0" err="1">
                <a:solidFill>
                  <a:schemeClr val="accent1"/>
                </a:solidFill>
              </a:rPr>
              <a:t>thành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Lý thuyết Biến dạng của rễ - Trắc nghiệm Sinh học">
            <a:extLst>
              <a:ext uri="{FF2B5EF4-FFF2-40B4-BE49-F238E27FC236}">
                <a16:creationId xmlns:a16="http://schemas.microsoft.com/office/drawing/2014/main" id="{914E23F6-D46E-8C9A-8E8E-98730BF6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94" y="940366"/>
            <a:ext cx="4688790" cy="41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6938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EFBC7-A2B7-E37C-4B8D-7137A1BDE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441"/>
            <a:ext cx="9143999" cy="60944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6D56D-1D8C-20F3-F59D-D86CA7A30400}"/>
              </a:ext>
            </a:extLst>
          </p:cNvPr>
          <p:cNvSpPr txBox="1"/>
          <p:nvPr/>
        </p:nvSpPr>
        <p:spPr>
          <a:xfrm>
            <a:off x="671639" y="445062"/>
            <a:ext cx="453154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hai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loại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rễ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chính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</a:rPr>
              <a:t>Rễ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cọc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rễ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chùm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2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962003" y="134242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3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8403" y="3995969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862797" y="2022616"/>
            <a:ext cx="387560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27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983391-4A10-EC7C-72EA-41A6B8BDDE5C}"/>
              </a:ext>
            </a:extLst>
          </p:cNvPr>
          <p:cNvSpPr txBox="1"/>
          <p:nvPr/>
        </p:nvSpPr>
        <p:spPr>
          <a:xfrm>
            <a:off x="606021" y="429607"/>
            <a:ext cx="7410724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000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H3 – H10/ SGK/ tr.55,56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 tên các loài cây, nêu cách mọc và đặc điểm về màu sắc, hình dạng, kích thước của cây</a:t>
            </a:r>
            <a:endParaRPr lang="en-US" sz="20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0B2AEF-1B10-BDB3-2ECF-43269391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260609" y="4119064"/>
            <a:ext cx="1751360" cy="94054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07568-3C31-58A7-3E3D-C125AB7DC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54955"/>
              </p:ext>
            </p:extLst>
          </p:nvPr>
        </p:nvGraphicFramePr>
        <p:xfrm>
          <a:off x="940169" y="2571750"/>
          <a:ext cx="7652288" cy="123796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74489">
                  <a:extLst>
                    <a:ext uri="{9D8B030D-6E8A-4147-A177-3AD203B41FA5}">
                      <a16:colId xmlns:a16="http://schemas.microsoft.com/office/drawing/2014/main" val="2149099529"/>
                    </a:ext>
                  </a:extLst>
                </a:gridCol>
                <a:gridCol w="1519446">
                  <a:extLst>
                    <a:ext uri="{9D8B030D-6E8A-4147-A177-3AD203B41FA5}">
                      <a16:colId xmlns:a16="http://schemas.microsoft.com/office/drawing/2014/main" val="4113114422"/>
                    </a:ext>
                  </a:extLst>
                </a:gridCol>
                <a:gridCol w="1141362">
                  <a:extLst>
                    <a:ext uri="{9D8B030D-6E8A-4147-A177-3AD203B41FA5}">
                      <a16:colId xmlns:a16="http://schemas.microsoft.com/office/drawing/2014/main" val="4021374622"/>
                    </a:ext>
                  </a:extLst>
                </a:gridCol>
                <a:gridCol w="1107347">
                  <a:extLst>
                    <a:ext uri="{9D8B030D-6E8A-4147-A177-3AD203B41FA5}">
                      <a16:colId xmlns:a16="http://schemas.microsoft.com/office/drawing/2014/main" val="2632056534"/>
                    </a:ext>
                  </a:extLst>
                </a:gridCol>
                <a:gridCol w="1348469">
                  <a:extLst>
                    <a:ext uri="{9D8B030D-6E8A-4147-A177-3AD203B41FA5}">
                      <a16:colId xmlns:a16="http://schemas.microsoft.com/office/drawing/2014/main" val="879354823"/>
                    </a:ext>
                  </a:extLst>
                </a:gridCol>
                <a:gridCol w="1361175">
                  <a:extLst>
                    <a:ext uri="{9D8B030D-6E8A-4147-A177-3AD203B41FA5}">
                      <a16:colId xmlns:a16="http://schemas.microsoft.com/office/drawing/2014/main" val="1060991002"/>
                    </a:ext>
                  </a:extLst>
                </a:gridCol>
              </a:tblGrid>
              <a:tr h="55691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Tên cây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đứng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leo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bò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cứng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mềm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648227"/>
                  </a:ext>
                </a:extLst>
              </a:tr>
              <a:tr h="6810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7003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D9763038-4F70-7D00-B23B-278F494590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9D3220-2AE5-5708-C855-B27C1C02D769}"/>
              </a:ext>
            </a:extLst>
          </p:cNvPr>
          <p:cNvSpPr/>
          <p:nvPr/>
        </p:nvSpPr>
        <p:spPr>
          <a:xfrm>
            <a:off x="496388" y="378823"/>
            <a:ext cx="8415746" cy="459486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4158E9-E1BD-CAE6-C7B1-239404032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397" y="658118"/>
            <a:ext cx="4146262" cy="55814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D69FE4B-BF78-DDF3-8276-06B11D0F8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763137" y="2410914"/>
            <a:ext cx="3187346" cy="247816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BCF66-2E58-A417-1EF4-12ACCE331D44}"/>
              </a:ext>
            </a:extLst>
          </p:cNvPr>
          <p:cNvGrpSpPr/>
          <p:nvPr/>
        </p:nvGrpSpPr>
        <p:grpSpPr>
          <a:xfrm>
            <a:off x="486909" y="1848265"/>
            <a:ext cx="4747594" cy="1801730"/>
            <a:chOff x="486909" y="1848264"/>
            <a:chExt cx="6330125" cy="2402307"/>
          </a:xfrm>
        </p:grpSpPr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06A71221-0CD1-BFFD-3E13-FB8647242AAB}"/>
                </a:ext>
              </a:extLst>
            </p:cNvPr>
            <p:cNvGrpSpPr/>
            <p:nvPr/>
          </p:nvGrpSpPr>
          <p:grpSpPr>
            <a:xfrm>
              <a:off x="1057479" y="2158210"/>
              <a:ext cx="5759555" cy="2092361"/>
              <a:chOff x="1317" y="3053"/>
              <a:chExt cx="17063" cy="3688"/>
            </a:xfrm>
          </p:grpSpPr>
          <p:grpSp>
            <p:nvGrpSpPr>
              <p:cNvPr id="20" name="组合 15">
                <a:extLst>
                  <a:ext uri="{FF2B5EF4-FFF2-40B4-BE49-F238E27FC236}">
                    <a16:creationId xmlns:a16="http://schemas.microsoft.com/office/drawing/2014/main" id="{E94DA182-C7F1-8D98-9A70-FDF9FB40AF9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22" name="圆角矩形 14">
                  <a:extLst>
                    <a:ext uri="{FF2B5EF4-FFF2-40B4-BE49-F238E27FC236}">
                      <a16:creationId xmlns:a16="http://schemas.microsoft.com/office/drawing/2014/main" id="{AB79892B-14C9-2468-4EDE-89901AA151A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3" name="圆角矩形 13">
                  <a:extLst>
                    <a:ext uri="{FF2B5EF4-FFF2-40B4-BE49-F238E27FC236}">
                      <a16:creationId xmlns:a16="http://schemas.microsoft.com/office/drawing/2014/main" id="{B486AB95-F08B-92A2-C043-9CBC5F7B9D40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1" name="文本框 17">
                <a:extLst>
                  <a:ext uri="{FF2B5EF4-FFF2-40B4-BE49-F238E27FC236}">
                    <a16:creationId xmlns:a16="http://schemas.microsoft.com/office/drawing/2014/main" id="{464BF147-1C27-34AA-27CA-D55055A27A67}"/>
                  </a:ext>
                </a:extLst>
              </p:cNvPr>
              <p:cNvSpPr txBox="1"/>
              <p:nvPr/>
            </p:nvSpPr>
            <p:spPr>
              <a:xfrm>
                <a:off x="3524" y="4060"/>
                <a:ext cx="14856" cy="1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Chia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nhận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xét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FBF2961-2FC8-A951-C143-7A897590148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87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48D27D-CBC6-8DDD-3AB7-CFE0F97B54C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7D82696B-F318-10CD-AA22-2413E1C49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1819" y="-1"/>
            <a:ext cx="6522181" cy="5171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3ADCB-97C7-7390-C33A-B20368FD5921}"/>
              </a:ext>
            </a:extLst>
          </p:cNvPr>
          <p:cNvSpPr txBox="1"/>
          <p:nvPr/>
        </p:nvSpPr>
        <p:spPr>
          <a:xfrm>
            <a:off x="420786" y="461788"/>
            <a:ext cx="1747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Cùng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hát</a:t>
            </a:r>
            <a:endParaRPr lang="en-US" sz="2800" dirty="0">
              <a:solidFill>
                <a:schemeClr val="accent1"/>
              </a:solidFill>
            </a:endParaRPr>
          </a:p>
          <a:p>
            <a:r>
              <a:rPr lang="en-US" sz="2800" dirty="0">
                <a:solidFill>
                  <a:schemeClr val="accent1"/>
                </a:solidFill>
              </a:rPr>
              <a:t>“</a:t>
            </a:r>
            <a:r>
              <a:rPr lang="en-US" sz="2800" dirty="0" err="1">
                <a:solidFill>
                  <a:schemeClr val="accent1"/>
                </a:solidFill>
              </a:rPr>
              <a:t>Em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yêu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cây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xanh</a:t>
            </a:r>
            <a:r>
              <a:rPr lang="en-US" sz="2800" dirty="0">
                <a:solidFill>
                  <a:schemeClr val="accent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32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07568-3C31-58A7-3E3D-C125AB7DC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782310"/>
              </p:ext>
            </p:extLst>
          </p:nvPr>
        </p:nvGraphicFramePr>
        <p:xfrm>
          <a:off x="592373" y="1942993"/>
          <a:ext cx="8026411" cy="216235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31910">
                  <a:extLst>
                    <a:ext uri="{9D8B030D-6E8A-4147-A177-3AD203B41FA5}">
                      <a16:colId xmlns:a16="http://schemas.microsoft.com/office/drawing/2014/main" val="2149099529"/>
                    </a:ext>
                  </a:extLst>
                </a:gridCol>
                <a:gridCol w="1593732">
                  <a:extLst>
                    <a:ext uri="{9D8B030D-6E8A-4147-A177-3AD203B41FA5}">
                      <a16:colId xmlns:a16="http://schemas.microsoft.com/office/drawing/2014/main" val="4113114422"/>
                    </a:ext>
                  </a:extLst>
                </a:gridCol>
                <a:gridCol w="1197164">
                  <a:extLst>
                    <a:ext uri="{9D8B030D-6E8A-4147-A177-3AD203B41FA5}">
                      <a16:colId xmlns:a16="http://schemas.microsoft.com/office/drawing/2014/main" val="4021374622"/>
                    </a:ext>
                  </a:extLst>
                </a:gridCol>
                <a:gridCol w="1161486">
                  <a:extLst>
                    <a:ext uri="{9D8B030D-6E8A-4147-A177-3AD203B41FA5}">
                      <a16:colId xmlns:a16="http://schemas.microsoft.com/office/drawing/2014/main" val="2632056534"/>
                    </a:ext>
                  </a:extLst>
                </a:gridCol>
                <a:gridCol w="1414396">
                  <a:extLst>
                    <a:ext uri="{9D8B030D-6E8A-4147-A177-3AD203B41FA5}">
                      <a16:colId xmlns:a16="http://schemas.microsoft.com/office/drawing/2014/main" val="879354823"/>
                    </a:ext>
                  </a:extLst>
                </a:gridCol>
                <a:gridCol w="1427723">
                  <a:extLst>
                    <a:ext uri="{9D8B030D-6E8A-4147-A177-3AD203B41FA5}">
                      <a16:colId xmlns:a16="http://schemas.microsoft.com/office/drawing/2014/main" val="1060991002"/>
                    </a:ext>
                  </a:extLst>
                </a:gridCol>
              </a:tblGrid>
              <a:tr h="6628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Tên cây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đứng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leo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bò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cứng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mềm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648227"/>
                  </a:ext>
                </a:extLst>
              </a:tr>
              <a:tr h="149954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cây mít,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cây lúa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dưa chuột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dưa hấu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cây mít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vi-VN" sz="2000" dirty="0">
                          <a:effectLst/>
                        </a:rPr>
                        <a:t>dưa chuột,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dirty="0">
                          <a:effectLst/>
                        </a:rPr>
                        <a:t>dưa hấu, cây lúa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70033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2D2749-5CBC-757D-821A-4CEEA4797AF2}"/>
              </a:ext>
            </a:extLst>
          </p:cNvPr>
          <p:cNvSpPr txBox="1"/>
          <p:nvPr/>
        </p:nvSpPr>
        <p:spPr>
          <a:xfrm>
            <a:off x="592373" y="254103"/>
            <a:ext cx="7410724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000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H3 – H10/ SGK/ tr.55,56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 tên các loài cây, nêu cách mọc và đặc điểm về màu sắc, hình dạng, kích thước của cây</a:t>
            </a:r>
            <a:endParaRPr lang="en-US" sz="20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51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713250" y="705591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048" y="3657601"/>
            <a:ext cx="1693284" cy="156061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806" y="1277063"/>
            <a:ext cx="7152387" cy="23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64275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Thực hành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362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7A19B2B-707A-FC42-A9A0-D7BB8041DC6E}"/>
              </a:ext>
            </a:extLst>
          </p:cNvPr>
          <p:cNvGrpSpPr/>
          <p:nvPr/>
        </p:nvGrpSpPr>
        <p:grpSpPr>
          <a:xfrm>
            <a:off x="431041" y="1588278"/>
            <a:ext cx="1965279" cy="3002508"/>
            <a:chOff x="586853" y="1828799"/>
            <a:chExt cx="2115404" cy="30025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FAD5A3-D98A-89A3-6709-29DE863D107D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rau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dền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bưởi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39C3AAE6-C205-30BF-C404-BC9287A16D5C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cọc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014A2B-4E29-0765-8406-C408F5805707}"/>
              </a:ext>
            </a:extLst>
          </p:cNvPr>
          <p:cNvGrpSpPr/>
          <p:nvPr/>
        </p:nvGrpSpPr>
        <p:grpSpPr>
          <a:xfrm>
            <a:off x="2561230" y="1588278"/>
            <a:ext cx="1965279" cy="3002508"/>
            <a:chOff x="586853" y="1828799"/>
            <a:chExt cx="2115404" cy="30025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0BABE3-A2BD-BD6B-12BC-A77F22820A27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hành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cần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tây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3582C41A-467E-D1B2-1CE7-BB59FF4B6CAC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8A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chùm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AD2F51-7DF7-12D7-AFDD-CB8AA725F7C7}"/>
              </a:ext>
            </a:extLst>
          </p:cNvPr>
          <p:cNvGrpSpPr/>
          <p:nvPr/>
        </p:nvGrpSpPr>
        <p:grpSpPr>
          <a:xfrm>
            <a:off x="4691419" y="1588278"/>
            <a:ext cx="1965279" cy="3002508"/>
            <a:chOff x="586853" y="1828799"/>
            <a:chExt cx="2115404" cy="30025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E971C9-996D-B5D0-89DE-7A03A6A1BF6B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trầu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không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đa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3A185088-9D0B-87D8-9CED-27EFF69101C1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phụ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15A35-E3AD-7164-22BD-CC538A66A389}"/>
              </a:ext>
            </a:extLst>
          </p:cNvPr>
          <p:cNvGrpSpPr/>
          <p:nvPr/>
        </p:nvGrpSpPr>
        <p:grpSpPr>
          <a:xfrm>
            <a:off x="6821608" y="1607063"/>
            <a:ext cx="1965279" cy="3002509"/>
            <a:chOff x="586853" y="1828798"/>
            <a:chExt cx="2115404" cy="300250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328DF34-5DDD-7666-9C4A-78BAE3A555F7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cà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rốt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khoai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tây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9C4559B8-5898-6B94-1F4A-CC6AA4A74439}"/>
                </a:ext>
              </a:extLst>
            </p:cNvPr>
            <p:cNvSpPr/>
            <p:nvPr/>
          </p:nvSpPr>
          <p:spPr>
            <a:xfrm>
              <a:off x="586853" y="1828798"/>
              <a:ext cx="2115403" cy="7130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phình</a:t>
              </a:r>
              <a:r>
                <a:rPr lang="en-US" sz="1800" b="1" dirty="0">
                  <a:solidFill>
                    <a:schemeClr val="bg1"/>
                  </a:solidFill>
                </a:rPr>
                <a:t> to </a:t>
              </a:r>
              <a:r>
                <a:rPr lang="en-US" sz="1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củ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0C4528-24F5-68CA-79E1-039D500C4997}"/>
              </a:ext>
            </a:extLst>
          </p:cNvPr>
          <p:cNvSpPr txBox="1"/>
          <p:nvPr/>
        </p:nvSpPr>
        <p:spPr>
          <a:xfrm>
            <a:off x="1331795" y="697701"/>
            <a:ext cx="6719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Hãy</a:t>
            </a:r>
            <a:r>
              <a:rPr lang="vi-VN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xếp</a:t>
            </a:r>
            <a:r>
              <a:rPr lang="vi-VN" sz="2400" b="1" dirty="0">
                <a:solidFill>
                  <a:schemeClr val="accent1"/>
                </a:solidFill>
              </a:rPr>
              <a:t> cây đã sưu tầm được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vi-VN" sz="2400" b="1" dirty="0">
                <a:solidFill>
                  <a:schemeClr val="accent1"/>
                </a:solidFill>
              </a:rPr>
              <a:t>theo 4 nhóm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595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C92C81-00E7-4C77-9D76-60CFA0D6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03" y="2602853"/>
            <a:ext cx="1829342" cy="2337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9E0F39-842E-4C9B-8EB6-6F6B17B4E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541" y="2602853"/>
            <a:ext cx="1674832" cy="2419439"/>
          </a:xfrm>
          <a:prstGeom prst="rect">
            <a:avLst/>
          </a:prstGeom>
        </p:spPr>
      </p:pic>
      <p:sp>
        <p:nvSpPr>
          <p:cNvPr id="11" name="五边形 3">
            <a:extLst>
              <a:ext uri="{FF2B5EF4-FFF2-40B4-BE49-F238E27FC236}">
                <a16:creationId xmlns:a16="http://schemas.microsoft.com/office/drawing/2014/main" id="{DA63431A-AAC1-44DB-B68D-64E8BF40B61B}"/>
              </a:ext>
            </a:extLst>
          </p:cNvPr>
          <p:cNvSpPr/>
          <p:nvPr/>
        </p:nvSpPr>
        <p:spPr>
          <a:xfrm flipH="1">
            <a:off x="1856070" y="633791"/>
            <a:ext cx="5589799" cy="1566174"/>
          </a:xfrm>
          <a:prstGeom prst="homePlate">
            <a:avLst>
              <a:gd name="adj" fmla="val 27033"/>
            </a:avLst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>
            <a:glow rad="228600">
              <a:srgbClr val="4F81BD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>
              <a:ln>
                <a:solidFill>
                  <a:srgbClr val="1F497D">
                    <a:lumMod val="75000"/>
                  </a:srgbClr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3C82A-C05A-49C6-88E6-4F2DF4535879}"/>
              </a:ext>
            </a:extLst>
          </p:cNvPr>
          <p:cNvSpPr txBox="1"/>
          <p:nvPr/>
        </p:nvSpPr>
        <p:spPr>
          <a:xfrm flipH="1">
            <a:off x="3105524" y="890706"/>
            <a:ext cx="8089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altLang="zh-CN" sz="2700" b="1" kern="1200" dirty="0">
                <a:solidFill>
                  <a:prstClr val="white"/>
                </a:solidFill>
                <a:latin typeface="微软雅黑" panose="020B0503020204020204" pitchFamily="34" charset="-122"/>
                <a:ea typeface="Microsoft YaHei"/>
                <a:cs typeface="+mn-cs"/>
              </a:rPr>
              <a:t>02</a:t>
            </a:r>
            <a:endParaRPr lang="zh-CN" altLang="en-US" sz="2700" b="1" kern="1200" dirty="0">
              <a:solidFill>
                <a:prstClr val="white"/>
              </a:solidFill>
              <a:latin typeface="微软雅黑" panose="020B0503020204020204" pitchFamily="34" charset="-122"/>
              <a:ea typeface="Microsoft YaHei"/>
              <a:cs typeface="+mn-cs"/>
            </a:endParaRPr>
          </a:p>
        </p:txBody>
      </p:sp>
      <p:pic>
        <p:nvPicPr>
          <p:cNvPr id="17" name="Picture 16" descr="A picture containing light&#10;&#10;Description automatically generated">
            <a:extLst>
              <a:ext uri="{FF2B5EF4-FFF2-40B4-BE49-F238E27FC236}">
                <a16:creationId xmlns:a16="http://schemas.microsoft.com/office/drawing/2014/main" id="{87D1A2AD-56D7-4CDF-8692-49A9EF38E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5821393" y="3774598"/>
            <a:ext cx="1330198" cy="918523"/>
          </a:xfrm>
          <a:prstGeom prst="rect">
            <a:avLst/>
          </a:prstGeom>
        </p:spPr>
      </p:pic>
      <p:pic>
        <p:nvPicPr>
          <p:cNvPr id="18" name="Picture 17" descr="A picture containing light&#10;&#10;Description automatically generated">
            <a:extLst>
              <a:ext uri="{FF2B5EF4-FFF2-40B4-BE49-F238E27FC236}">
                <a16:creationId xmlns:a16="http://schemas.microsoft.com/office/drawing/2014/main" id="{2F92C2CA-B62C-4A37-8081-F00546600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2387742" y="3891892"/>
            <a:ext cx="1330198" cy="9185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37C6F1-9337-D896-786B-CC3195FD5B17}"/>
              </a:ext>
            </a:extLst>
          </p:cNvPr>
          <p:cNvSpPr txBox="1"/>
          <p:nvPr/>
        </p:nvSpPr>
        <p:spPr>
          <a:xfrm>
            <a:off x="2788961" y="651575"/>
            <a:ext cx="403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 TRƯỚC LỚP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3" grpId="0"/>
          <p:bldP spid="2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326" y="1457200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880820" y="2623437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Vận dụng</a:t>
            </a:r>
            <a:endParaRPr sz="3600"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1093465" y="1457200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3357422" y="50780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7747" y="3855905"/>
            <a:ext cx="2571750" cy="9557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2EB892-3354-BB66-AB63-9F7EF63E3CF9}"/>
              </a:ext>
            </a:extLst>
          </p:cNvPr>
          <p:cNvSpPr txBox="1"/>
          <p:nvPr/>
        </p:nvSpPr>
        <p:spPr>
          <a:xfrm>
            <a:off x="4905831" y="1621437"/>
            <a:ext cx="3357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đội chơi lần lượt lên gắn thẻ có ghi tên các loài cây vào bảng có 2 nhóm: </a:t>
            </a:r>
            <a:r>
              <a:rPr lang="nl-NL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gỗ và thân thảo.</a:t>
            </a:r>
            <a:endParaRPr lang="en-US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nào gắn nhanh và đúng thì đội đó thắng cuộc.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2BED8-7D6A-8806-FA32-B3FB06ABDA80}"/>
              </a:ext>
            </a:extLst>
          </p:cNvPr>
          <p:cNvSpPr txBox="1"/>
          <p:nvPr/>
        </p:nvSpPr>
        <p:spPr>
          <a:xfrm>
            <a:off x="4905830" y="1080711"/>
            <a:ext cx="335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LUẬT CHƠI</a:t>
            </a:r>
          </a:p>
        </p:txBody>
      </p:sp>
      <p:sp>
        <p:nvSpPr>
          <p:cNvPr id="5" name="Google Shape;201;p33">
            <a:extLst>
              <a:ext uri="{FF2B5EF4-FFF2-40B4-BE49-F238E27FC236}">
                <a16:creationId xmlns:a16="http://schemas.microsoft.com/office/drawing/2014/main" id="{4CBD0ACE-7E2E-8741-7746-DD18A4BA3E32}"/>
              </a:ext>
            </a:extLst>
          </p:cNvPr>
          <p:cNvSpPr txBox="1">
            <a:spLocks/>
          </p:cNvSpPr>
          <p:nvPr/>
        </p:nvSpPr>
        <p:spPr>
          <a:xfrm>
            <a:off x="880820" y="3332539"/>
            <a:ext cx="61429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dirty="0" err="1">
                <a:latin typeface="+mj-lt"/>
              </a:rPr>
              <a:t>Trò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chơi</a:t>
            </a:r>
            <a:r>
              <a:rPr lang="en-US" dirty="0">
                <a:latin typeface="+mj-lt"/>
              </a:rPr>
              <a:t> “Tia </a:t>
            </a:r>
            <a:r>
              <a:rPr lang="en-US" dirty="0" err="1">
                <a:latin typeface="+mj-lt"/>
              </a:rPr>
              <a:t>chớp</a:t>
            </a:r>
            <a:r>
              <a:rPr lang="en-US" dirty="0"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4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-Point Star 8"/>
          <p:cNvSpPr/>
          <p:nvPr/>
        </p:nvSpPr>
        <p:spPr>
          <a:xfrm>
            <a:off x="3667125" y="1762125"/>
            <a:ext cx="1809750" cy="1809750"/>
          </a:xfrm>
          <a:custGeom>
            <a:avLst/>
            <a:gdLst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193968 w 2895600"/>
              <a:gd name="connsiteY22" fmla="*/ 2171700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27219 w 2895600"/>
              <a:gd name="connsiteY22" fmla="*/ 2160617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93968 w 2895600"/>
              <a:gd name="connsiteY2" fmla="*/ 723900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723900 w 2895600"/>
              <a:gd name="connsiteY4" fmla="*/ 193968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171700 w 2895600"/>
              <a:gd name="connsiteY8" fmla="*/ 193968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01632 w 2895600"/>
              <a:gd name="connsiteY10" fmla="*/ 723900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186534 w 2895600"/>
              <a:gd name="connsiteY2" fmla="*/ 738768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1447800 w 2895600"/>
              <a:gd name="connsiteY3" fmla="*/ 1447800 h 2895600"/>
              <a:gd name="connsiteX4" fmla="*/ 818029 w 2895600"/>
              <a:gd name="connsiteY4" fmla="*/ 362056 h 2895600"/>
              <a:gd name="connsiteX5" fmla="*/ 1447800 w 2895600"/>
              <a:gd name="connsiteY5" fmla="*/ 1447800 h 2895600"/>
              <a:gd name="connsiteX6" fmla="*/ 1447800 w 2895600"/>
              <a:gd name="connsiteY6" fmla="*/ 0 h 2895600"/>
              <a:gd name="connsiteX7" fmla="*/ 1447800 w 2895600"/>
              <a:gd name="connsiteY7" fmla="*/ 1447800 h 2895600"/>
              <a:gd name="connsiteX8" fmla="*/ 2057400 w 2895600"/>
              <a:gd name="connsiteY8" fmla="*/ 402397 h 2895600"/>
              <a:gd name="connsiteX9" fmla="*/ 1447800 w 2895600"/>
              <a:gd name="connsiteY9" fmla="*/ 1447800 h 2895600"/>
              <a:gd name="connsiteX10" fmla="*/ 2762143 w 2895600"/>
              <a:gd name="connsiteY10" fmla="*/ 683559 h 2895600"/>
              <a:gd name="connsiteX11" fmla="*/ 1447800 w 2895600"/>
              <a:gd name="connsiteY11" fmla="*/ 1447800 h 2895600"/>
              <a:gd name="connsiteX12" fmla="*/ 2895600 w 2895600"/>
              <a:gd name="connsiteY12" fmla="*/ 1447800 h 2895600"/>
              <a:gd name="connsiteX13" fmla="*/ 1447800 w 2895600"/>
              <a:gd name="connsiteY13" fmla="*/ 1447800 h 2895600"/>
              <a:gd name="connsiteX14" fmla="*/ 2701632 w 2895600"/>
              <a:gd name="connsiteY14" fmla="*/ 2171700 h 2895600"/>
              <a:gd name="connsiteX15" fmla="*/ 1447800 w 2895600"/>
              <a:gd name="connsiteY15" fmla="*/ 1447800 h 2895600"/>
              <a:gd name="connsiteX16" fmla="*/ 2171700 w 2895600"/>
              <a:gd name="connsiteY16" fmla="*/ 2701632 h 2895600"/>
              <a:gd name="connsiteX17" fmla="*/ 1447800 w 2895600"/>
              <a:gd name="connsiteY17" fmla="*/ 1447800 h 2895600"/>
              <a:gd name="connsiteX18" fmla="*/ 1447800 w 2895600"/>
              <a:gd name="connsiteY18" fmla="*/ 2895600 h 2895600"/>
              <a:gd name="connsiteX19" fmla="*/ 1447800 w 2895600"/>
              <a:gd name="connsiteY19" fmla="*/ 1447800 h 2895600"/>
              <a:gd name="connsiteX20" fmla="*/ 723900 w 2895600"/>
              <a:gd name="connsiteY20" fmla="*/ 2701632 h 2895600"/>
              <a:gd name="connsiteX21" fmla="*/ 1447800 w 2895600"/>
              <a:gd name="connsiteY21" fmla="*/ 1447800 h 2895600"/>
              <a:gd name="connsiteX22" fmla="*/ 210594 w 2895600"/>
              <a:gd name="connsiteY22" fmla="*/ 2182784 h 2895600"/>
              <a:gd name="connsiteX23" fmla="*/ 1447800 w 2895600"/>
              <a:gd name="connsiteY23" fmla="*/ 1447800 h 2895600"/>
              <a:gd name="connsiteX24" fmla="*/ 0 w 2895600"/>
              <a:gd name="connsiteY24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62143 w 2895600"/>
              <a:gd name="connsiteY11" fmla="*/ 683559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  <a:gd name="connsiteX0" fmla="*/ 0 w 2895600"/>
              <a:gd name="connsiteY0" fmla="*/ 1447800 h 2895600"/>
              <a:gd name="connsiteX1" fmla="*/ 1447800 w 2895600"/>
              <a:gd name="connsiteY1" fmla="*/ 1447800 h 2895600"/>
              <a:gd name="connsiteX2" fmla="*/ 368069 w 2895600"/>
              <a:gd name="connsiteY2" fmla="*/ 846345 h 2895600"/>
              <a:gd name="connsiteX3" fmla="*/ 398929 w 2895600"/>
              <a:gd name="connsiteY3" fmla="*/ 883024 h 2895600"/>
              <a:gd name="connsiteX4" fmla="*/ 1447800 w 2895600"/>
              <a:gd name="connsiteY4" fmla="*/ 1447800 h 2895600"/>
              <a:gd name="connsiteX5" fmla="*/ 818029 w 2895600"/>
              <a:gd name="connsiteY5" fmla="*/ 362056 h 2895600"/>
              <a:gd name="connsiteX6" fmla="*/ 1447800 w 2895600"/>
              <a:gd name="connsiteY6" fmla="*/ 1447800 h 2895600"/>
              <a:gd name="connsiteX7" fmla="*/ 1447800 w 2895600"/>
              <a:gd name="connsiteY7" fmla="*/ 0 h 2895600"/>
              <a:gd name="connsiteX8" fmla="*/ 1447800 w 2895600"/>
              <a:gd name="connsiteY8" fmla="*/ 1447800 h 2895600"/>
              <a:gd name="connsiteX9" fmla="*/ 2057400 w 2895600"/>
              <a:gd name="connsiteY9" fmla="*/ 402397 h 2895600"/>
              <a:gd name="connsiteX10" fmla="*/ 1447800 w 2895600"/>
              <a:gd name="connsiteY10" fmla="*/ 1447800 h 2895600"/>
              <a:gd name="connsiteX11" fmla="*/ 2712267 w 2895600"/>
              <a:gd name="connsiteY11" fmla="*/ 733436 h 2895600"/>
              <a:gd name="connsiteX12" fmla="*/ 1447800 w 2895600"/>
              <a:gd name="connsiteY12" fmla="*/ 1447800 h 2895600"/>
              <a:gd name="connsiteX13" fmla="*/ 2895600 w 2895600"/>
              <a:gd name="connsiteY13" fmla="*/ 1447800 h 2895600"/>
              <a:gd name="connsiteX14" fmla="*/ 1447800 w 2895600"/>
              <a:gd name="connsiteY14" fmla="*/ 1447800 h 2895600"/>
              <a:gd name="connsiteX15" fmla="*/ 2701632 w 2895600"/>
              <a:gd name="connsiteY15" fmla="*/ 2171700 h 2895600"/>
              <a:gd name="connsiteX16" fmla="*/ 1447800 w 2895600"/>
              <a:gd name="connsiteY16" fmla="*/ 1447800 h 2895600"/>
              <a:gd name="connsiteX17" fmla="*/ 2171700 w 2895600"/>
              <a:gd name="connsiteY17" fmla="*/ 2701632 h 2895600"/>
              <a:gd name="connsiteX18" fmla="*/ 1447800 w 2895600"/>
              <a:gd name="connsiteY18" fmla="*/ 1447800 h 2895600"/>
              <a:gd name="connsiteX19" fmla="*/ 1447800 w 2895600"/>
              <a:gd name="connsiteY19" fmla="*/ 2895600 h 2895600"/>
              <a:gd name="connsiteX20" fmla="*/ 1447800 w 2895600"/>
              <a:gd name="connsiteY20" fmla="*/ 1447800 h 2895600"/>
              <a:gd name="connsiteX21" fmla="*/ 723900 w 2895600"/>
              <a:gd name="connsiteY21" fmla="*/ 2701632 h 2895600"/>
              <a:gd name="connsiteX22" fmla="*/ 1447800 w 2895600"/>
              <a:gd name="connsiteY22" fmla="*/ 1447800 h 2895600"/>
              <a:gd name="connsiteX23" fmla="*/ 210594 w 2895600"/>
              <a:gd name="connsiteY23" fmla="*/ 2182784 h 2895600"/>
              <a:gd name="connsiteX24" fmla="*/ 1447800 w 2895600"/>
              <a:gd name="connsiteY24" fmla="*/ 1447800 h 2895600"/>
              <a:gd name="connsiteX25" fmla="*/ 0 w 2895600"/>
              <a:gd name="connsiteY25" fmla="*/ 14478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95600" h="2895600">
                <a:moveTo>
                  <a:pt x="0" y="1447800"/>
                </a:moveTo>
                <a:lnTo>
                  <a:pt x="1447800" y="1447800"/>
                </a:lnTo>
                <a:lnTo>
                  <a:pt x="368069" y="846345"/>
                </a:lnTo>
                <a:cubicBezTo>
                  <a:pt x="376115" y="851848"/>
                  <a:pt x="390883" y="877521"/>
                  <a:pt x="398929" y="883024"/>
                </a:cubicBezTo>
                <a:lnTo>
                  <a:pt x="1447800" y="1447800"/>
                </a:lnTo>
                <a:lnTo>
                  <a:pt x="818029" y="362056"/>
                </a:lnTo>
                <a:lnTo>
                  <a:pt x="1447800" y="1447800"/>
                </a:lnTo>
                <a:lnTo>
                  <a:pt x="1447800" y="0"/>
                </a:lnTo>
                <a:lnTo>
                  <a:pt x="1447800" y="1447800"/>
                </a:lnTo>
                <a:lnTo>
                  <a:pt x="2057400" y="402397"/>
                </a:lnTo>
                <a:lnTo>
                  <a:pt x="1447800" y="1447800"/>
                </a:lnTo>
                <a:lnTo>
                  <a:pt x="2712267" y="733436"/>
                </a:lnTo>
                <a:lnTo>
                  <a:pt x="1447800" y="1447800"/>
                </a:lnTo>
                <a:lnTo>
                  <a:pt x="2895600" y="1447800"/>
                </a:lnTo>
                <a:lnTo>
                  <a:pt x="1447800" y="1447800"/>
                </a:lnTo>
                <a:lnTo>
                  <a:pt x="2701632" y="2171700"/>
                </a:lnTo>
                <a:lnTo>
                  <a:pt x="1447800" y="1447800"/>
                </a:lnTo>
                <a:lnTo>
                  <a:pt x="2171700" y="2701632"/>
                </a:lnTo>
                <a:lnTo>
                  <a:pt x="1447800" y="1447800"/>
                </a:lnTo>
                <a:lnTo>
                  <a:pt x="1447800" y="2895600"/>
                </a:lnTo>
                <a:lnTo>
                  <a:pt x="1447800" y="1447800"/>
                </a:lnTo>
                <a:lnTo>
                  <a:pt x="723900" y="2701632"/>
                </a:lnTo>
                <a:lnTo>
                  <a:pt x="1447800" y="1447800"/>
                </a:lnTo>
                <a:lnTo>
                  <a:pt x="210594" y="2182784"/>
                </a:lnTo>
                <a:lnTo>
                  <a:pt x="1447800" y="1447800"/>
                </a:lnTo>
                <a:lnTo>
                  <a:pt x="0" y="144780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667125" y="1530927"/>
            <a:ext cx="2040948" cy="2040948"/>
          </a:xfrm>
          <a:prstGeom prst="ellipse">
            <a:avLst/>
          </a:prstGeom>
          <a:solidFill>
            <a:srgbClr val="FFDE17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Google Shape;380;p32" hidden="1">
            <a:extLst>
              <a:ext uri="{FF2B5EF4-FFF2-40B4-BE49-F238E27FC236}">
                <a16:creationId xmlns:a16="http://schemas.microsoft.com/office/drawing/2014/main" id="{AFC67C88-0432-4BC1-835C-6B12BA6CF784}"/>
              </a:ext>
            </a:extLst>
          </p:cNvPr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" y="3351"/>
            <a:ext cx="9153939" cy="5140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-Point Star 4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238625" y="2333625"/>
            <a:ext cx="666750" cy="666750"/>
          </a:xfrm>
          <a:prstGeom prst="ellipse">
            <a:avLst/>
          </a:prstGeom>
          <a:solidFill>
            <a:srgbClr val="FFDE17"/>
          </a:solidFill>
          <a:ln w="38100"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95750" y="2190750"/>
            <a:ext cx="952500" cy="952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58616" y="2047875"/>
            <a:ext cx="190500" cy="19050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4890" y="2392509"/>
            <a:ext cx="358487" cy="358487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48250" y="2524125"/>
            <a:ext cx="95250" cy="95250"/>
          </a:xfrm>
          <a:prstGeom prst="ellipse">
            <a:avLst/>
          </a:prstGeom>
          <a:solidFill>
            <a:srgbClr val="100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3776" y="2619375"/>
            <a:ext cx="285750" cy="285750"/>
          </a:xfrm>
          <a:prstGeom prst="ellips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 flipV="1">
            <a:off x="4688032" y="2777807"/>
            <a:ext cx="285750" cy="285750"/>
          </a:xfrm>
          <a:prstGeom prst="rect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/>
          <p:cNvSpPr/>
          <p:nvPr/>
        </p:nvSpPr>
        <p:spPr>
          <a:xfrm flipV="1">
            <a:off x="4339528" y="1153804"/>
            <a:ext cx="154982" cy="154982"/>
          </a:xfrm>
          <a:prstGeom prst="triangle">
            <a:avLst/>
          </a:prstGeom>
          <a:noFill/>
          <a:ln>
            <a:solidFill>
              <a:srgbClr val="100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7500" y="2571750"/>
            <a:ext cx="3429000" cy="2571750"/>
          </a:xfrm>
          <a:prstGeom prst="rect">
            <a:avLst/>
          </a:prstGeom>
          <a:solidFill>
            <a:srgbClr val="FFDE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12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4487" y="2424224"/>
            <a:ext cx="5495030" cy="1312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Chúc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các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con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chăm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chỉ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học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tập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, </a:t>
            </a:r>
          </a:p>
          <a:p>
            <a:pPr algn="ctr" defTabSz="685800">
              <a:lnSpc>
                <a:spcPct val="150000"/>
              </a:lnSpc>
              <a:buClrTx/>
            </a:pP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và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giữ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gìn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sức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khỏe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thật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 </a:t>
            </a:r>
            <a:r>
              <a:rPr lang="en-US" sz="2800" b="1" kern="1200" spc="-188" dirty="0" err="1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tốt</a:t>
            </a:r>
            <a:r>
              <a:rPr lang="en-US" sz="2800" b="1" kern="1200" spc="-188" dirty="0">
                <a:solidFill>
                  <a:srgbClr val="20124D"/>
                </a:solidFill>
                <a:latin typeface="Montserrat" panose="00000500000000000000" pitchFamily="50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50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9" dur="7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8" dur="6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4" dur="6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9306E-6 -4.81481E-6 L -0.07953 -0.15355 " pathEditMode="relative" ptsTypes="AA">
                                      <p:cBhvr>
                                        <p:cTn id="7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0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7 -1.23457E-6 L 0.07585 -0.2716 " pathEditMode="relative" rAng="0" ptsTypes="AA">
                                      <p:cBhvr>
                                        <p:cTn id="7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7" y="-1358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83" dur="1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200000">
                                      <p:cBhvr>
                                        <p:cTn id="85" dur="1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 -3.7037E-6 L 0 -0.02801 " pathEditMode="relative" rAng="0" ptsTypes="AA">
                                      <p:cBhvr>
                                        <p:cTn id="8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6" grpId="0" animBg="1"/>
      <p:bldP spid="16" grpId="1" animBg="1"/>
      <p:bldP spid="16" grpId="2" animBg="1"/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>
            <a:spLocks noGrp="1"/>
          </p:cNvSpPr>
          <p:nvPr>
            <p:ph type="title" idx="2"/>
          </p:nvPr>
        </p:nvSpPr>
        <p:spPr>
          <a:xfrm>
            <a:off x="3149302" y="291203"/>
            <a:ext cx="327399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+mj-lt"/>
              </a:rPr>
              <a:t>Liên hệ</a:t>
            </a:r>
            <a:endParaRPr sz="2200" dirty="0">
              <a:latin typeface="+mj-lt"/>
            </a:endParaRPr>
          </a:p>
        </p:txBody>
      </p:sp>
      <p:sp>
        <p:nvSpPr>
          <p:cNvPr id="7" name="Google Shape;296;p37">
            <a:extLst>
              <a:ext uri="{FF2B5EF4-FFF2-40B4-BE49-F238E27FC236}">
                <a16:creationId xmlns:a16="http://schemas.microsoft.com/office/drawing/2014/main" id="{FB71B589-1629-4331-B637-E6C3D1DF2001}"/>
              </a:ext>
            </a:extLst>
          </p:cNvPr>
          <p:cNvSpPr txBox="1">
            <a:spLocks/>
          </p:cNvSpPr>
          <p:nvPr/>
        </p:nvSpPr>
        <p:spPr>
          <a:xfrm>
            <a:off x="2410025" y="1307391"/>
            <a:ext cx="3868865" cy="698990"/>
          </a:xfrm>
          <a:prstGeom prst="wedgeRoundRectCallout">
            <a:avLst>
              <a:gd name="adj1" fmla="val -56134"/>
              <a:gd name="adj2" fmla="val 8882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96;p37">
            <a:extLst>
              <a:ext uri="{FF2B5EF4-FFF2-40B4-BE49-F238E27FC236}">
                <a16:creationId xmlns:a16="http://schemas.microsoft.com/office/drawing/2014/main" id="{EB978AD1-61D0-A7D7-3CFF-01639D616177}"/>
              </a:ext>
            </a:extLst>
          </p:cNvPr>
          <p:cNvSpPr txBox="1">
            <a:spLocks/>
          </p:cNvSpPr>
          <p:nvPr/>
        </p:nvSpPr>
        <p:spPr>
          <a:xfrm>
            <a:off x="2410025" y="2681228"/>
            <a:ext cx="6401135" cy="911783"/>
          </a:xfrm>
          <a:prstGeom prst="wedgeRoundRectCallout">
            <a:avLst>
              <a:gd name="adj1" fmla="val -54167"/>
              <a:gd name="adj2" fmla="val 12933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Xung quanh chúng ta có rất nhiều loài cây khác nhau. Em thích cây nào? Vì sao?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6EAF2D-47FC-3729-FB41-AB4595E049AE}"/>
              </a:ext>
            </a:extLst>
          </p:cNvPr>
          <p:cNvSpPr txBox="1"/>
          <p:nvPr/>
        </p:nvSpPr>
        <p:spPr>
          <a:xfrm>
            <a:off x="2458392" y="482588"/>
            <a:ext cx="444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96F96"/>
                </a:solidFill>
              </a:rPr>
              <a:t>Thứ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ngày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tháng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năm</a:t>
            </a:r>
            <a:endParaRPr lang="en-US" sz="2200" b="1" dirty="0">
              <a:solidFill>
                <a:srgbClr val="096F9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8DE29-E832-1D59-F3C1-D48D5871F206}"/>
              </a:ext>
            </a:extLst>
          </p:cNvPr>
          <p:cNvGrpSpPr/>
          <p:nvPr/>
        </p:nvGrpSpPr>
        <p:grpSpPr>
          <a:xfrm>
            <a:off x="1907900" y="1092934"/>
            <a:ext cx="5622197" cy="3451661"/>
            <a:chOff x="1896456" y="289008"/>
            <a:chExt cx="8534402" cy="5239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83D93B-C1D3-04E5-2075-9E5678B6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456" y="732484"/>
              <a:ext cx="8534402" cy="479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74B7E4-9B58-B2A1-C4D6-8628B80B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816" y="289008"/>
              <a:ext cx="6133227" cy="108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BF047-D333-2517-A8FB-5EF6C6A3C240}"/>
                </a:ext>
              </a:extLst>
            </p:cNvPr>
            <p:cNvSpPr txBox="1"/>
            <p:nvPr/>
          </p:nvSpPr>
          <p:spPr>
            <a:xfrm>
              <a:off x="3729054" y="289008"/>
              <a:ext cx="5100751" cy="7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507DF-8F05-8BA9-F104-8C5221F96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524" y="4221341"/>
            <a:ext cx="3160626" cy="922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270A3-1C81-9913-AFF7-8E51A0C5E81C}"/>
              </a:ext>
            </a:extLst>
          </p:cNvPr>
          <p:cNvSpPr txBox="1"/>
          <p:nvPr/>
        </p:nvSpPr>
        <p:spPr>
          <a:xfrm>
            <a:off x="2603666" y="2070004"/>
            <a:ext cx="43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2B4FC-29A7-49AD-9053-0665DD4BF1B0}"/>
              </a:ext>
            </a:extLst>
          </p:cNvPr>
          <p:cNvSpPr txBox="1"/>
          <p:nvPr/>
        </p:nvSpPr>
        <p:spPr>
          <a:xfrm>
            <a:off x="2340847" y="2696536"/>
            <a:ext cx="485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13: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Một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số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bộ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phận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của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vật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73" y="1482058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2286000" y="2666106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Khám phá</a:t>
            </a:r>
            <a:endParaRPr dirty="0"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2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914325" y="12648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46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2" y="2714956"/>
            <a:ext cx="3434237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vật</a:t>
            </a:r>
            <a:endParaRPr sz="28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7DE057-D52D-F424-7D70-74B6DF197581}"/>
              </a:ext>
            </a:extLst>
          </p:cNvPr>
          <p:cNvSpPr txBox="1"/>
          <p:nvPr/>
        </p:nvSpPr>
        <p:spPr>
          <a:xfrm>
            <a:off x="306465" y="341581"/>
            <a:ext cx="258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2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6C2556-1320-6026-80DB-46A19241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310685" y="1485995"/>
            <a:ext cx="3366507" cy="2171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8125EA-B793-0445-484F-3ACD69D43F33}"/>
              </a:ext>
            </a:extLst>
          </p:cNvPr>
          <p:cNvSpPr txBox="1"/>
          <p:nvPr/>
        </p:nvSpPr>
        <p:spPr>
          <a:xfrm>
            <a:off x="-111162" y="1982494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LÀM VIỆC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NHÓM 2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62A26-44A3-35B0-573B-80B50E7B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008" y="0"/>
            <a:ext cx="5494992" cy="514350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DB50341-64F0-A0C4-CD4F-A07A9ACB3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310685" y="1485995"/>
            <a:ext cx="3366507" cy="2171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9EE7B-D5CD-7011-75F5-2D7B5F021FE4}"/>
              </a:ext>
            </a:extLst>
          </p:cNvPr>
          <p:cNvSpPr txBox="1"/>
          <p:nvPr/>
        </p:nvSpPr>
        <p:spPr>
          <a:xfrm>
            <a:off x="-111162" y="1982494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713250" y="705591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31" y="1806250"/>
            <a:ext cx="6580138" cy="99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920869" y="2339656"/>
            <a:ext cx="387560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rễ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cọc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rễ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chùm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547</Words>
  <Application>Microsoft Office PowerPoint</Application>
  <PresentationFormat>On-screen Show (16:9)</PresentationFormat>
  <Paragraphs>109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Architects Daughter</vt:lpstr>
      <vt:lpstr>Manrope ExtraBold</vt:lpstr>
      <vt:lpstr>Calibri</vt:lpstr>
      <vt:lpstr>Arial</vt:lpstr>
      <vt:lpstr>Francois One</vt:lpstr>
      <vt:lpstr>微软雅黑</vt:lpstr>
      <vt:lpstr>Manrope</vt:lpstr>
      <vt:lpstr>UTM Duepuntozero</vt:lpstr>
      <vt:lpstr>Handlee</vt:lpstr>
      <vt:lpstr>UTM Cookies</vt:lpstr>
      <vt:lpstr>Montserrat</vt:lpstr>
      <vt:lpstr>Calibri Light</vt:lpstr>
      <vt:lpstr>Barlow</vt:lpstr>
      <vt:lpstr>Times New Roman</vt:lpstr>
      <vt:lpstr>Environment Watercolor Marketing Plan by Slidesgo</vt:lpstr>
      <vt:lpstr>2_Office Theme</vt:lpstr>
      <vt:lpstr>Khởi động</vt:lpstr>
      <vt:lpstr>PowerPoint Presentation</vt:lpstr>
      <vt:lpstr>Liên hệ</vt:lpstr>
      <vt:lpstr>PowerPoint Presentation</vt:lpstr>
      <vt:lpstr>Khám phá</vt:lpstr>
      <vt:lpstr>Tìm hiểu về sự đa dạng của thực vật</vt:lpstr>
      <vt:lpstr>PowerPoint Presentation</vt:lpstr>
      <vt:lpstr>Kết luận</vt:lpstr>
      <vt:lpstr>Hoạt động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Kết luận</vt:lpstr>
      <vt:lpstr>Thực hành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OS</cp:lastModifiedBy>
  <cp:revision>41</cp:revision>
  <dcterms:modified xsi:type="dcterms:W3CDTF">2022-08-28T20:45:26Z</dcterms:modified>
</cp:coreProperties>
</file>