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5" r:id="rId3"/>
    <p:sldId id="368" r:id="rId4"/>
    <p:sldId id="395" r:id="rId5"/>
    <p:sldId id="373" r:id="rId6"/>
    <p:sldId id="378" r:id="rId7"/>
    <p:sldId id="374" r:id="rId8"/>
    <p:sldId id="380" r:id="rId9"/>
    <p:sldId id="385" r:id="rId10"/>
    <p:sldId id="387" r:id="rId11"/>
    <p:sldId id="388" r:id="rId12"/>
    <p:sldId id="331" r:id="rId13"/>
    <p:sldId id="391" r:id="rId14"/>
  </p:sldIdLst>
  <p:sldSz cx="12192000" cy="6858000"/>
  <p:notesSz cx="6858000" cy="9144000"/>
  <p:embeddedFontLst>
    <p:embeddedFont>
      <p:font typeface="宋体" panose="02010600030101010101" pitchFamily="2" charset="-122"/>
      <p:regular r:id="rId15"/>
    </p:embeddedFon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Great Vibes" panose="020B0604020202020204" charset="0"/>
      <p:regular r:id="rId22"/>
    </p:embeddedFont>
    <p:embeddedFont>
      <p:font typeface="KaiTi" panose="02010609060101010101" pitchFamily="49" charset="-122"/>
      <p:regular r:id="rId23"/>
    </p:embeddedFont>
    <p:embeddedFont>
      <p:font typeface="Nunito Black" pitchFamily="2" charset="0"/>
      <p:bold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8D04"/>
    <a:srgbClr val="F4ADBD"/>
    <a:srgbClr val="DDECD9"/>
    <a:srgbClr val="FFF2D9"/>
    <a:srgbClr val="C6EAFA"/>
    <a:srgbClr val="FCE5EF"/>
    <a:srgbClr val="F4ADB9"/>
    <a:srgbClr val="800000"/>
    <a:srgbClr val="B6F1FC"/>
    <a:srgbClr val="548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69" d="100"/>
          <a:sy n="69" d="100"/>
        </p:scale>
        <p:origin x="6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3C0930-5BD0-4BF0-A834-36870DB3069C}"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2843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5587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4200541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2288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7534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2661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88992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7373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0872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831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1163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68436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8696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57362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2022/12/5</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3028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rPr>
              <a:t>Add title text</a:t>
            </a:r>
            <a:endParaRPr kumimoji="0" lang="zh-CN" altLang="en-US"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endParaRPr>
          </a:p>
        </p:txBody>
      </p:sp>
    </p:spTree>
    <p:extLst>
      <p:ext uri="{BB962C8B-B14F-4D97-AF65-F5344CB8AC3E}">
        <p14:creationId xmlns:p14="http://schemas.microsoft.com/office/powerpoint/2010/main" val="215297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3C0930-5BD0-4BF0-A834-36870DB3069C}"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9860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C0930-5BD0-4BF0-A834-36870DB3069C}"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86670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C0930-5BD0-4BF0-A834-36870DB3069C}" type="datetimeFigureOut">
              <a:rPr lang="en-US" smtClean="0"/>
              <a:t>5/12/2022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8622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C0930-5BD0-4BF0-A834-36870DB3069C}" type="datetimeFigureOut">
              <a:rPr lang="en-US" smtClean="0"/>
              <a:t>5/12/2022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336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C0930-5BD0-4BF0-A834-36870DB3069C}" type="datetimeFigureOut">
              <a:rPr lang="en-US" smtClean="0"/>
              <a:t>5/12/2022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2001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2600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64077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0930-5BD0-4BF0-A834-36870DB3069C}" type="datetimeFigureOut">
              <a:rPr lang="en-US" smtClean="0"/>
              <a:t>5/12/2022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805E-B3E3-4B5B-B70D-DFCB414EB54E}" type="slidenum">
              <a:rPr lang="en-US" smtClean="0"/>
              <a:t>‹#›</a:t>
            </a:fld>
            <a:endParaRPr lang="en-US"/>
          </a:p>
        </p:txBody>
      </p:sp>
    </p:spTree>
    <p:extLst>
      <p:ext uri="{BB962C8B-B14F-4D97-AF65-F5344CB8AC3E}">
        <p14:creationId xmlns:p14="http://schemas.microsoft.com/office/powerpoint/2010/main" val="3725497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7426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2053411" y="1650935"/>
            <a:ext cx="8123908" cy="2111234"/>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Thứ</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Ba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ngày</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13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tháng</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12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năm</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2022</a:t>
            </a: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endParaRPr>
          </a:p>
        </p:txBody>
      </p:sp>
      <p:grpSp>
        <p:nvGrpSpPr>
          <p:cNvPr id="6" name="Group 5"/>
          <p:cNvGrpSpPr/>
          <p:nvPr/>
        </p:nvGrpSpPr>
        <p:grpSpPr>
          <a:xfrm>
            <a:off x="0" y="2175216"/>
            <a:ext cx="12870872" cy="1754326"/>
            <a:chOff x="195946" y="3572945"/>
            <a:chExt cx="11014529" cy="1754326"/>
          </a:xfrm>
        </p:grpSpPr>
        <p:sp>
          <p:nvSpPr>
            <p:cNvPr id="7" name="TextBox 6">
              <a:extLst>
                <a:ext uri="{FF2B5EF4-FFF2-40B4-BE49-F238E27FC236}">
                  <a16:creationId xmlns:a16="http://schemas.microsoft.com/office/drawing/2014/main" id="{FDF99F60-2DEC-4DEF-9300-E3C8E7CE95D2}"/>
                </a:ext>
              </a:extLst>
            </p:cNvPr>
            <p:cNvSpPr txBox="1"/>
            <p:nvPr/>
          </p:nvSpPr>
          <p:spPr>
            <a:xfrm>
              <a:off x="3320511" y="3572945"/>
              <a:ext cx="788996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Trong</a:t>
              </a:r>
              <a:r>
                <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vườn</a:t>
              </a:r>
              <a:r>
                <a:rPr kumimoji="0" lang="en-US" sz="5400" b="1" i="0" u="none" strike="noStrike" kern="1200" cap="none" spc="0" normalizeH="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a:t>
              </a:r>
              <a:r>
                <a:rPr kumimoji="0" lang="en-US" sz="5400" b="1" i="0" u="none" strike="noStrike" kern="1200" cap="none" spc="0" normalizeH="0" noProof="0" dirty="0" err="1">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trang</a:t>
              </a:r>
              <a:r>
                <a:rPr kumimoji="0" lang="en-US" sz="5400" b="1" i="0" u="none" strike="noStrike" kern="1200" cap="none" spc="0" normalizeH="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120).</a:t>
              </a:r>
              <a:endPar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56766A65-AB59-44B3-F82A-2DEA307661EB}"/>
                </a:ext>
              </a:extLst>
            </p:cNvPr>
            <p:cNvSpPr txBox="1"/>
            <p:nvPr/>
          </p:nvSpPr>
          <p:spPr>
            <a:xfrm>
              <a:off x="195946" y="3619111"/>
              <a:ext cx="4253345" cy="830997"/>
            </a:xfrm>
            <a:prstGeom prst="rect">
              <a:avLst/>
            </a:prstGeom>
            <a:noFill/>
          </p:spPr>
          <p:txBody>
            <a:bodyPr wrap="square" rtlCol="0">
              <a:spAutoFit/>
            </a:bodyPr>
            <a:lstStyle/>
            <a:p>
              <a:pPr algn="ctr">
                <a:buClr>
                  <a:srgbClr val="000000"/>
                </a:buClr>
                <a:buFont typeface="Arial"/>
                <a:buNone/>
              </a:pPr>
              <a:r>
                <a:rPr lang="en-US" sz="48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Viết</a:t>
              </a:r>
              <a:r>
                <a:rPr lang="en-US" sz="48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r>
                <a:rPr lang="en-US" sz="48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Nghe-</a:t>
              </a:r>
              <a:r>
                <a:rPr lang="en-US" sz="48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viết</a:t>
              </a:r>
              <a:r>
                <a:rPr lang="en-US" sz="48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a:t>
              </a:r>
              <a:endParaRPr lang="id-ID" sz="48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33653233"/>
      </p:ext>
    </p:extLst>
  </p:cSld>
  <p:clrMapOvr>
    <a:masterClrMapping/>
  </p:clrMapOvr>
  <mc:AlternateContent xmlns:mc="http://schemas.openxmlformats.org/markup-compatibility/2006" xmlns:p14="http://schemas.microsoft.com/office/powerpoint/2010/main">
    <mc:Choice Requires="p14">
      <p:transition spd="slow" p14:dur="1500">
        <p:split orient="vert"/>
        <p:sndAc>
          <p:endSnd/>
        </p:sndAc>
      </p:transition>
    </mc:Choice>
    <mc:Fallback xmlns="">
      <p:transition spd="slow">
        <p:split orient="ver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a:t>
            </a:r>
            <a:r>
              <a:rPr lang="en-US" sz="2400" b="1" dirty="0">
                <a:solidFill>
                  <a:srgbClr val="FF0000"/>
                </a:solidFill>
                <a:latin typeface="Nunito Black" pitchFamily="2" charset="0"/>
              </a:rPr>
              <a:t>2</a:t>
            </a:r>
            <a:r>
              <a:rPr lang="vi-VN" sz="2400" b="1" dirty="0">
                <a:solidFill>
                  <a:srgbClr val="FF0000"/>
                </a:solidFill>
                <a:latin typeface="Nunito Black" pitchFamily="2" charset="0"/>
              </a:rPr>
              <a:t>:</a:t>
            </a:r>
            <a:endParaRPr lang="vi-VN" sz="2400" dirty="0">
              <a:solidFill>
                <a:srgbClr val="FF0000"/>
              </a:solidFill>
              <a:latin typeface="Nunito Black" pitchFamily="2" charset="0"/>
            </a:endParaRPr>
          </a:p>
          <a:p>
            <a:pPr algn="just"/>
            <a:r>
              <a:rPr lang="en-US" sz="2400" dirty="0">
                <a:solidFill>
                  <a:srgbClr val="000000"/>
                </a:solidFill>
                <a:latin typeface="OpenSans"/>
              </a:rPr>
              <a:t>	</a:t>
            </a:r>
            <a:r>
              <a:rPr lang="en-US" sz="2400" dirty="0" err="1">
                <a:solidFill>
                  <a:srgbClr val="002060"/>
                </a:solidFill>
                <a:latin typeface="Nunito Black" pitchFamily="2" charset="0"/>
              </a:rPr>
              <a:t>Sáng</a:t>
            </a:r>
            <a:r>
              <a:rPr lang="en-US" sz="2400" dirty="0">
                <a:solidFill>
                  <a:srgbClr val="002060"/>
                </a:solidFill>
                <a:latin typeface="Nunito Black" pitchFamily="2" charset="0"/>
              </a:rPr>
              <a:t> </a:t>
            </a:r>
            <a:r>
              <a:rPr lang="en-US" sz="2400" dirty="0" err="1">
                <a:solidFill>
                  <a:srgbClr val="002060"/>
                </a:solidFill>
                <a:latin typeface="Nunito Black" pitchFamily="2" charset="0"/>
              </a:rPr>
              <a:t>hôm</a:t>
            </a:r>
            <a:r>
              <a:rPr lang="en-US" sz="2400" dirty="0">
                <a:solidFill>
                  <a:srgbClr val="002060"/>
                </a:solidFill>
                <a:latin typeface="Nunito Black" pitchFamily="2" charset="0"/>
              </a:rPr>
              <a:t> qua </a:t>
            </a:r>
            <a:r>
              <a:rPr lang="en-US" sz="2400" dirty="0" err="1">
                <a:solidFill>
                  <a:srgbClr val="002060"/>
                </a:solidFill>
                <a:latin typeface="Nunito Black" pitchFamily="2" charset="0"/>
              </a:rPr>
              <a:t>là</a:t>
            </a:r>
            <a:r>
              <a:rPr lang="en-US" sz="2400" dirty="0">
                <a:solidFill>
                  <a:srgbClr val="002060"/>
                </a:solidFill>
                <a:latin typeface="Nunito Black" pitchFamily="2" charset="0"/>
              </a:rPr>
              <a:t> </a:t>
            </a:r>
            <a:r>
              <a:rPr lang="en-US" sz="2400" dirty="0" err="1">
                <a:solidFill>
                  <a:srgbClr val="002060"/>
                </a:solidFill>
                <a:latin typeface="Nunito Black" pitchFamily="2" charset="0"/>
              </a:rPr>
              <a:t>buổi</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của</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nhau</a:t>
            </a:r>
            <a:r>
              <a:rPr lang="en-US" sz="2400" dirty="0">
                <a:solidFill>
                  <a:srgbClr val="002060"/>
                </a:solidFill>
                <a:latin typeface="Nunito Black" pitchFamily="2" charset="0"/>
              </a:rPr>
              <a:t> </a:t>
            </a:r>
            <a:r>
              <a:rPr lang="en-US" sz="2400" dirty="0" err="1">
                <a:solidFill>
                  <a:srgbClr val="002060"/>
                </a:solidFill>
                <a:latin typeface="Nunito Black" pitchFamily="2" charset="0"/>
              </a:rPr>
              <a:t>đến</a:t>
            </a:r>
            <a:r>
              <a:rPr lang="en-US" sz="2400" dirty="0">
                <a:solidFill>
                  <a:srgbClr val="002060"/>
                </a:solidFill>
                <a:latin typeface="Nunito Black" pitchFamily="2" charset="0"/>
              </a:rPr>
              <a:t> </a:t>
            </a:r>
            <a:r>
              <a:rPr lang="en-US" sz="2400" dirty="0" err="1">
                <a:solidFill>
                  <a:srgbClr val="002060"/>
                </a:solidFill>
                <a:latin typeface="Nunito Black" pitchFamily="2" charset="0"/>
              </a:rPr>
              <a:t>từ</a:t>
            </a:r>
            <a:r>
              <a:rPr lang="en-US" sz="2400" dirty="0">
                <a:solidFill>
                  <a:srgbClr val="002060"/>
                </a:solidFill>
                <a:latin typeface="Nunito Black" pitchFamily="2" charset="0"/>
              </a:rPr>
              <a:t> </a:t>
            </a:r>
            <a:r>
              <a:rPr lang="en-US" sz="2400" dirty="0" err="1">
                <a:solidFill>
                  <a:srgbClr val="002060"/>
                </a:solidFill>
                <a:latin typeface="Nunito Black" pitchFamily="2" charset="0"/>
              </a:rPr>
              <a:t>sớm</a:t>
            </a:r>
            <a:r>
              <a:rPr lang="en-US" sz="2400" dirty="0">
                <a:solidFill>
                  <a:srgbClr val="002060"/>
                </a:solidFill>
                <a:latin typeface="Nunito Black" pitchFamily="2" charset="0"/>
              </a:rPr>
              <a:t> </a:t>
            </a:r>
            <a:r>
              <a:rPr lang="en-US" sz="2400" dirty="0" err="1">
                <a:solidFill>
                  <a:srgbClr val="002060"/>
                </a:solidFill>
                <a:latin typeface="Nunito Black" pitchFamily="2" charset="0"/>
              </a:rPr>
              <a:t>để</a:t>
            </a:r>
            <a:r>
              <a:rPr lang="en-US" sz="2400" dirty="0">
                <a:solidFill>
                  <a:srgbClr val="002060"/>
                </a:solidFill>
                <a:latin typeface="Nunito Black" pitchFamily="2" charset="0"/>
              </a:rPr>
              <a:t> </a:t>
            </a:r>
            <a:r>
              <a:rPr lang="en-US" sz="2400" dirty="0" err="1">
                <a:solidFill>
                  <a:srgbClr val="002060"/>
                </a:solidFill>
                <a:latin typeface="Nunito Black" pitchFamily="2" charset="0"/>
              </a:rPr>
              <a:t>dọn</a:t>
            </a:r>
            <a:r>
              <a:rPr lang="en-US" sz="2400" dirty="0">
                <a:solidFill>
                  <a:srgbClr val="002060"/>
                </a:solidFill>
                <a:latin typeface="Nunito Black" pitchFamily="2" charset="0"/>
              </a:rPr>
              <a:t> </a:t>
            </a:r>
            <a:r>
              <a:rPr lang="en-US" sz="2400" dirty="0" err="1">
                <a:solidFill>
                  <a:srgbClr val="002060"/>
                </a:solidFill>
                <a:latin typeface="Nunito Black" pitchFamily="2" charset="0"/>
              </a:rPr>
              <a:t>dẹp</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học</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phụ</a:t>
            </a:r>
            <a:r>
              <a:rPr lang="en-US" sz="2400" dirty="0">
                <a:solidFill>
                  <a:srgbClr val="002060"/>
                </a:solidFill>
                <a:latin typeface="Nunito Black" pitchFamily="2" charset="0"/>
              </a:rPr>
              <a:t> </a:t>
            </a:r>
            <a:r>
              <a:rPr lang="en-US" sz="2400" dirty="0" err="1">
                <a:solidFill>
                  <a:srgbClr val="002060"/>
                </a:solidFill>
                <a:latin typeface="Nunito Black" pitchFamily="2" charset="0"/>
              </a:rPr>
              <a:t>trách</a:t>
            </a:r>
            <a:r>
              <a:rPr lang="en-US" sz="2400" dirty="0">
                <a:solidFill>
                  <a:srgbClr val="002060"/>
                </a:solidFill>
                <a:latin typeface="Nunito Black" pitchFamily="2" charset="0"/>
              </a:rPr>
              <a:t> </a:t>
            </a:r>
            <a:r>
              <a:rPr lang="en-US" sz="2400" dirty="0" err="1">
                <a:solidFill>
                  <a:srgbClr val="002060"/>
                </a:solidFill>
                <a:latin typeface="Nunito Black" pitchFamily="2" charset="0"/>
              </a:rPr>
              <a:t>quét</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Nam </a:t>
            </a:r>
            <a:r>
              <a:rPr lang="en-US" sz="2400" dirty="0" err="1">
                <a:solidFill>
                  <a:srgbClr val="002060"/>
                </a:solidFill>
                <a:latin typeface="Nunito Black" pitchFamily="2" charset="0"/>
              </a:rPr>
              <a:t>lau</a:t>
            </a:r>
            <a:r>
              <a:rPr lang="en-US" sz="2400" dirty="0">
                <a:solidFill>
                  <a:srgbClr val="002060"/>
                </a:solidFill>
                <a:latin typeface="Nunito Black" pitchFamily="2" charset="0"/>
              </a:rPr>
              <a:t> </a:t>
            </a:r>
            <a:r>
              <a:rPr lang="en-US" sz="2400" dirty="0" err="1">
                <a:solidFill>
                  <a:srgbClr val="002060"/>
                </a:solidFill>
                <a:latin typeface="Nunito Black" pitchFamily="2" charset="0"/>
              </a:rPr>
              <a:t>bảng</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Hoàng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lau</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 </a:t>
            </a:r>
            <a:r>
              <a:rPr lang="en-US" sz="2400" dirty="0" err="1">
                <a:solidFill>
                  <a:srgbClr val="002060"/>
                </a:solidFill>
                <a:latin typeface="Nunito Black" pitchFamily="2" charset="0"/>
              </a:rPr>
              <a:t>ghế</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nhau</a:t>
            </a:r>
            <a:r>
              <a:rPr lang="en-US" sz="2400" dirty="0">
                <a:solidFill>
                  <a:srgbClr val="002060"/>
                </a:solidFill>
                <a:latin typeface="Nunito Black" pitchFamily="2" charset="0"/>
              </a:rPr>
              <a:t> </a:t>
            </a:r>
            <a:r>
              <a:rPr lang="en-US" sz="2400" dirty="0" err="1">
                <a:solidFill>
                  <a:srgbClr val="002060"/>
                </a:solidFill>
                <a:latin typeface="Nunito Black" pitchFamily="2" charset="0"/>
              </a:rPr>
              <a:t>làm</a:t>
            </a:r>
            <a:r>
              <a:rPr lang="en-US" sz="2400" dirty="0">
                <a:solidFill>
                  <a:srgbClr val="002060"/>
                </a:solidFill>
                <a:latin typeface="Nunito Black" pitchFamily="2" charset="0"/>
              </a:rPr>
              <a:t> </a:t>
            </a:r>
            <a:r>
              <a:rPr lang="en-US" sz="2400" dirty="0" err="1">
                <a:solidFill>
                  <a:srgbClr val="002060"/>
                </a:solidFill>
                <a:latin typeface="Nunito Black" pitchFamily="2" charset="0"/>
              </a:rPr>
              <a:t>việc</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vui</a:t>
            </a:r>
            <a:r>
              <a:rPr lang="en-US" sz="2400" dirty="0">
                <a:solidFill>
                  <a:srgbClr val="002060"/>
                </a:solidFill>
                <a:latin typeface="Nunito Black" pitchFamily="2" charset="0"/>
              </a:rPr>
              <a:t> </a:t>
            </a:r>
            <a:r>
              <a:rPr lang="en-US" sz="2400" dirty="0" err="1">
                <a:solidFill>
                  <a:srgbClr val="002060"/>
                </a:solidFill>
                <a:latin typeface="Nunito Black" pitchFamily="2" charset="0"/>
              </a:rPr>
              <a:t>vẻ</a:t>
            </a:r>
            <a:r>
              <a:rPr lang="en-US" sz="2400" dirty="0">
                <a:solidFill>
                  <a:srgbClr val="002060"/>
                </a:solidFill>
                <a:latin typeface="Nunito Black" pitchFamily="2" charset="0"/>
              </a:rPr>
              <a:t>. </a:t>
            </a:r>
            <a:r>
              <a:rPr lang="en-US" sz="2400" dirty="0" err="1">
                <a:solidFill>
                  <a:srgbClr val="002060"/>
                </a:solidFill>
                <a:latin typeface="Nunito Black" pitchFamily="2" charset="0"/>
              </a:rPr>
              <a:t>Chẳng</a:t>
            </a:r>
            <a:r>
              <a:rPr lang="en-US" sz="2400" dirty="0">
                <a:solidFill>
                  <a:srgbClr val="002060"/>
                </a:solidFill>
                <a:latin typeface="Nunito Black" pitchFamily="2" charset="0"/>
              </a:rPr>
              <a:t> </a:t>
            </a:r>
            <a:r>
              <a:rPr lang="en-US" sz="2400" dirty="0" err="1">
                <a:solidFill>
                  <a:srgbClr val="002060"/>
                </a:solidFill>
                <a:latin typeface="Nunito Black" pitchFamily="2" charset="0"/>
              </a:rPr>
              <a:t>mấy</a:t>
            </a:r>
            <a:r>
              <a:rPr lang="en-US" sz="2400" dirty="0">
                <a:solidFill>
                  <a:srgbClr val="002060"/>
                </a:solidFill>
                <a:latin typeface="Nunito Black" pitchFamily="2" charset="0"/>
              </a:rPr>
              <a:t> </a:t>
            </a:r>
            <a:r>
              <a:rPr lang="en-US" sz="2400" dirty="0" err="1">
                <a:solidFill>
                  <a:srgbClr val="002060"/>
                </a:solidFill>
                <a:latin typeface="Nunito Black" pitchFamily="2" charset="0"/>
              </a:rPr>
              <a:t>chốc</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học</a:t>
            </a:r>
            <a:r>
              <a:rPr lang="en-US" sz="2400" dirty="0">
                <a:solidFill>
                  <a:srgbClr val="002060"/>
                </a:solidFill>
                <a:latin typeface="Nunito Black" pitchFamily="2" charset="0"/>
              </a:rPr>
              <a:t> </a:t>
            </a:r>
            <a:r>
              <a:rPr lang="en-US" sz="2400" dirty="0" err="1">
                <a:solidFill>
                  <a:srgbClr val="002060"/>
                </a:solidFill>
                <a:latin typeface="Nunito Black" pitchFamily="2" charset="0"/>
              </a:rPr>
              <a:t>đã</a:t>
            </a:r>
            <a:r>
              <a:rPr lang="en-US" sz="2400" dirty="0">
                <a:solidFill>
                  <a:srgbClr val="002060"/>
                </a:solidFill>
                <a:latin typeface="Nunito Black" pitchFamily="2" charset="0"/>
              </a:rPr>
              <a:t> </a:t>
            </a:r>
            <a:r>
              <a:rPr lang="en-US" sz="2400" dirty="0" err="1">
                <a:solidFill>
                  <a:srgbClr val="002060"/>
                </a:solidFill>
                <a:latin typeface="Nunito Black" pitchFamily="2" charset="0"/>
              </a:rPr>
              <a:t>sạch</a:t>
            </a:r>
            <a:r>
              <a:rPr lang="en-US" sz="2400" dirty="0">
                <a:solidFill>
                  <a:srgbClr val="002060"/>
                </a:solidFill>
                <a:latin typeface="Nunito Black" pitchFamily="2" charset="0"/>
              </a:rPr>
              <a:t> </a:t>
            </a:r>
            <a:r>
              <a:rPr lang="en-US" sz="2400" dirty="0" err="1">
                <a:solidFill>
                  <a:srgbClr val="002060"/>
                </a:solidFill>
                <a:latin typeface="Nunito Black" pitchFamily="2" charset="0"/>
              </a:rPr>
              <a:t>sẽ</a:t>
            </a:r>
            <a:r>
              <a:rPr lang="en-US" sz="2400" dirty="0">
                <a:solidFill>
                  <a:srgbClr val="002060"/>
                </a:solidFill>
                <a:latin typeface="Nunito Black" pitchFamily="2" charset="0"/>
              </a:rPr>
              <a:t>, </a:t>
            </a:r>
            <a:r>
              <a:rPr lang="en-US" sz="2400" dirty="0" err="1">
                <a:solidFill>
                  <a:srgbClr val="002060"/>
                </a:solidFill>
                <a:latin typeface="Nunito Black" pitchFamily="2" charset="0"/>
              </a:rPr>
              <a:t>gọn</a:t>
            </a:r>
            <a:r>
              <a:rPr lang="en-US" sz="2400" dirty="0">
                <a:solidFill>
                  <a:srgbClr val="002060"/>
                </a:solidFill>
                <a:latin typeface="Nunito Black" pitchFamily="2" charset="0"/>
              </a:rPr>
              <a:t> </a:t>
            </a:r>
            <a:r>
              <a:rPr lang="en-US" sz="2400" dirty="0" err="1">
                <a:solidFill>
                  <a:srgbClr val="002060"/>
                </a:solidFill>
                <a:latin typeface="Nunito Black" pitchFamily="2" charset="0"/>
              </a:rPr>
              <a:t>gàng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Cô</a:t>
            </a:r>
            <a:r>
              <a:rPr lang="en-US" sz="2400" dirty="0">
                <a:solidFill>
                  <a:srgbClr val="002060"/>
                </a:solidFill>
                <a:latin typeface="Nunito Black" pitchFamily="2" charset="0"/>
              </a:rPr>
              <a:t> </a:t>
            </a:r>
            <a:r>
              <a:rPr lang="en-US" sz="2400" dirty="0" err="1">
                <a:solidFill>
                  <a:srgbClr val="002060"/>
                </a:solidFill>
                <a:latin typeface="Nunito Black" pitchFamily="2" charset="0"/>
              </a:rPr>
              <a:t>giáo</a:t>
            </a:r>
            <a:r>
              <a:rPr lang="en-US" sz="2400" dirty="0">
                <a:solidFill>
                  <a:srgbClr val="002060"/>
                </a:solidFill>
                <a:latin typeface="Nunito Black" pitchFamily="2" charset="0"/>
              </a:rPr>
              <a:t> </a:t>
            </a:r>
            <a:r>
              <a:rPr lang="en-US" sz="2400" dirty="0" err="1">
                <a:solidFill>
                  <a:srgbClr val="002060"/>
                </a:solidFill>
                <a:latin typeface="Nunito Black" pitchFamily="2" charset="0"/>
              </a:rPr>
              <a:t>đến</a:t>
            </a:r>
            <a:r>
              <a:rPr lang="en-US" sz="2400" dirty="0">
                <a:solidFill>
                  <a:srgbClr val="002060"/>
                </a:solidFill>
                <a:latin typeface="Nunito Black" pitchFamily="2" charset="0"/>
              </a:rPr>
              <a:t> </a:t>
            </a:r>
            <a:r>
              <a:rPr lang="en-US" sz="2400" dirty="0" err="1">
                <a:solidFill>
                  <a:srgbClr val="002060"/>
                </a:solidFill>
                <a:latin typeface="Nunito Black" pitchFamily="2" charset="0"/>
              </a:rPr>
              <a:t>còn</a:t>
            </a:r>
            <a:r>
              <a:rPr lang="en-US" sz="2400" dirty="0">
                <a:solidFill>
                  <a:srgbClr val="002060"/>
                </a:solidFill>
                <a:latin typeface="Nunito Black" pitchFamily="2" charset="0"/>
              </a:rPr>
              <a:t> </a:t>
            </a:r>
            <a:r>
              <a:rPr lang="en-US" sz="2400" dirty="0" err="1">
                <a:solidFill>
                  <a:srgbClr val="002060"/>
                </a:solidFill>
                <a:latin typeface="Nunito Black" pitchFamily="2" charset="0"/>
              </a:rPr>
              <a:t>khen</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giỏi</a:t>
            </a:r>
            <a:r>
              <a:rPr lang="en-US" sz="2400" dirty="0">
                <a:solidFill>
                  <a:srgbClr val="002060"/>
                </a:solidFill>
                <a:latin typeface="Nunito Black" pitchFamily="2" charset="0"/>
              </a:rPr>
              <a:t> </a:t>
            </a:r>
            <a:r>
              <a:rPr lang="en-US" sz="2400" dirty="0" err="1">
                <a:solidFill>
                  <a:srgbClr val="002060"/>
                </a:solidFill>
                <a:latin typeface="Nunito Black" pitchFamily="2" charset="0"/>
              </a:rPr>
              <a:t>nữa</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vui</a:t>
            </a:r>
            <a:r>
              <a:rPr lang="en-US" sz="2400" dirty="0">
                <a:solidFill>
                  <a:srgbClr val="002060"/>
                </a:solidFill>
                <a:latin typeface="Nunito Black" pitchFamily="2" charset="0"/>
              </a:rPr>
              <a:t> </a:t>
            </a:r>
            <a:r>
              <a:rPr lang="en-US" sz="2400" dirty="0" err="1">
                <a:solidFill>
                  <a:srgbClr val="002060"/>
                </a:solidFill>
                <a:latin typeface="Nunito Black" pitchFamily="2" charset="0"/>
              </a:rPr>
              <a:t>vì</a:t>
            </a:r>
            <a:r>
              <a:rPr lang="en-US" sz="2400" dirty="0">
                <a:solidFill>
                  <a:srgbClr val="002060"/>
                </a:solidFill>
                <a:latin typeface="Nunito Black" pitchFamily="2" charset="0"/>
              </a:rPr>
              <a:t> </a:t>
            </a:r>
            <a:r>
              <a:rPr lang="en-US" sz="2400" dirty="0" err="1">
                <a:solidFill>
                  <a:srgbClr val="002060"/>
                </a:solidFill>
                <a:latin typeface="Nunito Black" pitchFamily="2" charset="0"/>
              </a:rPr>
              <a:t>mình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các</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đã</a:t>
            </a:r>
            <a:r>
              <a:rPr lang="en-US" sz="2400" dirty="0">
                <a:solidFill>
                  <a:srgbClr val="002060"/>
                </a:solidFill>
                <a:latin typeface="Nunito Black" pitchFamily="2" charset="0"/>
              </a:rPr>
              <a:t> </a:t>
            </a:r>
            <a:r>
              <a:rPr lang="en-US" sz="2400" dirty="0" err="1">
                <a:solidFill>
                  <a:srgbClr val="002060"/>
                </a:solidFill>
                <a:latin typeface="Nunito Black" pitchFamily="2" charset="0"/>
              </a:rPr>
              <a:t>thực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hiện</a:t>
            </a:r>
            <a:r>
              <a:rPr lang="en-US" sz="2400" dirty="0">
                <a:solidFill>
                  <a:srgbClr val="002060"/>
                </a:solidFill>
                <a:latin typeface="Nunito Black" pitchFamily="2" charset="0"/>
              </a:rPr>
              <a:t> </a:t>
            </a:r>
            <a:r>
              <a:rPr lang="en-US" sz="2400" dirty="0" err="1">
                <a:solidFill>
                  <a:srgbClr val="002060"/>
                </a:solidFill>
                <a:latin typeface="Nunito Black" pitchFamily="2" charset="0"/>
              </a:rPr>
              <a:t>tốt</a:t>
            </a:r>
            <a:r>
              <a:rPr lang="en-US" sz="2400" dirty="0">
                <a:solidFill>
                  <a:srgbClr val="002060"/>
                </a:solidFill>
                <a:latin typeface="Nunito Black" pitchFamily="2" charset="0"/>
              </a:rPr>
              <a:t> </a:t>
            </a:r>
            <a:r>
              <a:rPr lang="en-US" sz="2400" dirty="0" err="1">
                <a:solidFill>
                  <a:srgbClr val="002060"/>
                </a:solidFill>
                <a:latin typeface="Nunito Black" pitchFamily="2" charset="0"/>
              </a:rPr>
              <a:t>nhiệm</a:t>
            </a:r>
            <a:r>
              <a:rPr lang="en-US" sz="2400" dirty="0">
                <a:solidFill>
                  <a:srgbClr val="002060"/>
                </a:solidFill>
                <a:latin typeface="Nunito Black" pitchFamily="2" charset="0"/>
              </a:rPr>
              <a:t> </a:t>
            </a:r>
            <a:r>
              <a:rPr lang="en-US" sz="2400" dirty="0" err="1">
                <a:solidFill>
                  <a:srgbClr val="002060"/>
                </a:solidFill>
                <a:latin typeface="Nunito Black" pitchFamily="2" charset="0"/>
              </a:rPr>
              <a:t>vụ</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của</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a:t>
            </a: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41260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C67BE9-C308-30AA-B088-6F506582D9C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09505" y="43848"/>
            <a:ext cx="1071645" cy="853220"/>
          </a:xfrm>
          <a:prstGeom prst="rect">
            <a:avLst/>
          </a:prstGeom>
        </p:spPr>
      </p:pic>
      <p:sp>
        <p:nvSpPr>
          <p:cNvPr id="3" name="TextBox 2">
            <a:extLst>
              <a:ext uri="{FF2B5EF4-FFF2-40B4-BE49-F238E27FC236}">
                <a16:creationId xmlns:a16="http://schemas.microsoft.com/office/drawing/2014/main" id="{5D2404CC-6AE0-A3D7-D8E2-ECC97DCD9E65}"/>
              </a:ext>
            </a:extLst>
          </p:cNvPr>
          <p:cNvSpPr txBox="1"/>
          <p:nvPr/>
        </p:nvSpPr>
        <p:spPr>
          <a:xfrm>
            <a:off x="1581149" y="112913"/>
            <a:ext cx="5388061"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Nunito Black" pitchFamily="2" charset="0"/>
                <a:cs typeface="Baloo 2 SemiBold" pitchFamily="2" charset="0"/>
              </a:rPr>
              <a:t>Hoạt</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động</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nối</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tiếp</a:t>
            </a:r>
            <a:r>
              <a:rPr lang="en-US" sz="3600" b="1" dirty="0">
                <a:solidFill>
                  <a:srgbClr val="008000"/>
                </a:solidFill>
                <a:latin typeface="Nunito Black" pitchFamily="2" charset="0"/>
                <a:cs typeface="Baloo 2 SemiBold" pitchFamily="2" charset="0"/>
              </a:rPr>
              <a:t>:</a:t>
            </a:r>
          </a:p>
        </p:txBody>
      </p:sp>
      <p:sp>
        <p:nvSpPr>
          <p:cNvPr id="5" name="TextBox 4">
            <a:extLst>
              <a:ext uri="{FF2B5EF4-FFF2-40B4-BE49-F238E27FC236}">
                <a16:creationId xmlns:a16="http://schemas.microsoft.com/office/drawing/2014/main" id="{EB7208FE-BAB5-3DBF-9BA1-A3BB52F34DFD}"/>
              </a:ext>
            </a:extLst>
          </p:cNvPr>
          <p:cNvSpPr txBox="1"/>
          <p:nvPr/>
        </p:nvSpPr>
        <p:spPr>
          <a:xfrm>
            <a:off x="1297620" y="1753421"/>
            <a:ext cx="9596760" cy="4462760"/>
          </a:xfrm>
          <a:prstGeom prst="rect">
            <a:avLst/>
          </a:prstGeom>
          <a:noFill/>
        </p:spPr>
        <p:txBody>
          <a:bodyPr wrap="square">
            <a:spAutoFit/>
          </a:bodyPr>
          <a:lstStyle/>
          <a:p>
            <a:pPr marL="457200" indent="-457200" algn="just">
              <a:buFontTx/>
              <a:buChar char="-"/>
            </a:pPr>
            <a:r>
              <a:rPr lang="en-US" sz="4400" b="0" i="0" dirty="0" err="1">
                <a:solidFill>
                  <a:srgbClr val="0070C0"/>
                </a:solidFill>
                <a:effectLst/>
                <a:latin typeface="Times New Roman" panose="02020603050405020304" pitchFamily="18" charset="0"/>
                <a:cs typeface="Times New Roman" panose="02020603050405020304" pitchFamily="18" charset="0"/>
              </a:rPr>
              <a:t>Hôm</a:t>
            </a:r>
            <a:r>
              <a:rPr lang="en-US" sz="4400" b="0" i="0" dirty="0">
                <a:solidFill>
                  <a:srgbClr val="0070C0"/>
                </a:solidFill>
                <a:effectLst/>
                <a:latin typeface="Times New Roman" panose="02020603050405020304" pitchFamily="18" charset="0"/>
                <a:cs typeface="Times New Roman" panose="02020603050405020304" pitchFamily="18" charset="0"/>
              </a:rPr>
              <a:t> nay, </a:t>
            </a:r>
            <a:r>
              <a:rPr lang="en-US" sz="4400" b="0" i="0" dirty="0" err="1">
                <a:solidFill>
                  <a:srgbClr val="0070C0"/>
                </a:solidFill>
                <a:effectLst/>
                <a:latin typeface="Times New Roman" panose="02020603050405020304" pitchFamily="18" charset="0"/>
                <a:cs typeface="Times New Roman" panose="02020603050405020304" pitchFamily="18" charset="0"/>
              </a:rPr>
              <a:t>các</a:t>
            </a:r>
            <a:r>
              <a:rPr lang="en-US" sz="4400" b="0" i="0" dirty="0">
                <a:solidFill>
                  <a:srgbClr val="0070C0"/>
                </a:solidFill>
                <a:effectLst/>
                <a:latin typeface="Times New Roman" panose="02020603050405020304" pitchFamily="18" charset="0"/>
                <a:cs typeface="Times New Roman" panose="02020603050405020304" pitchFamily="18" charset="0"/>
              </a:rPr>
              <a:t> con </a:t>
            </a:r>
            <a:r>
              <a:rPr lang="en-US" sz="4400" b="0" i="0" dirty="0" err="1">
                <a:solidFill>
                  <a:srgbClr val="0070C0"/>
                </a:solidFill>
                <a:effectLst/>
                <a:latin typeface="Times New Roman" panose="02020603050405020304" pitchFamily="18" charset="0"/>
                <a:cs typeface="Times New Roman" panose="02020603050405020304" pitchFamily="18" charset="0"/>
              </a:rPr>
              <a:t>viết</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bài</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gì</a:t>
            </a:r>
            <a:r>
              <a:rPr lang="en-US" sz="4400" b="0" i="0" dirty="0">
                <a:solidFill>
                  <a:srgbClr val="0070C0"/>
                </a:solidFill>
                <a:effectLst/>
                <a:latin typeface="Times New Roman" panose="02020603050405020304" pitchFamily="18" charset="0"/>
                <a:cs typeface="Times New Roman" panose="02020603050405020304" pitchFamily="18" charset="0"/>
              </a:rPr>
              <a:t>?</a:t>
            </a:r>
          </a:p>
          <a:p>
            <a:pPr marL="457200" indent="-457200" algn="just">
              <a:buFontTx/>
              <a:buChar char="-"/>
            </a:pPr>
            <a:r>
              <a:rPr lang="en-US" sz="4400" dirty="0" err="1">
                <a:solidFill>
                  <a:srgbClr val="0070C0"/>
                </a:solidFill>
                <a:latin typeface="Times New Roman" panose="02020603050405020304" pitchFamily="18" charset="0"/>
                <a:cs typeface="Times New Roman" panose="02020603050405020304" pitchFamily="18" charset="0"/>
              </a:rPr>
              <a:t>Về</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nhà</a:t>
            </a:r>
            <a:r>
              <a:rPr lang="en-US" sz="4400" dirty="0">
                <a:solidFill>
                  <a:srgbClr val="0070C0"/>
                </a:solidFill>
                <a:latin typeface="Times New Roman" panose="02020603050405020304" pitchFamily="18" charset="0"/>
                <a:cs typeface="Times New Roman" panose="02020603050405020304" pitchFamily="18" charset="0"/>
              </a:rPr>
              <a:t> con </a:t>
            </a:r>
            <a:r>
              <a:rPr lang="en-US" sz="4400" dirty="0" err="1">
                <a:solidFill>
                  <a:srgbClr val="0070C0"/>
                </a:solidFill>
                <a:latin typeface="Times New Roman" panose="02020603050405020304" pitchFamily="18" charset="0"/>
                <a:cs typeface="Times New Roman" panose="02020603050405020304" pitchFamily="18" charset="0"/>
              </a:rPr>
              <a:t>tìm</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thêm</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một</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số</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từ</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ngữ</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chứa</a:t>
            </a:r>
            <a:r>
              <a:rPr lang="en-US" sz="4400" dirty="0">
                <a:solidFill>
                  <a:srgbClr val="0070C0"/>
                </a:solidFill>
                <a:latin typeface="Times New Roman" panose="02020603050405020304" pitchFamily="18" charset="0"/>
                <a:cs typeface="Times New Roman" panose="02020603050405020304" pitchFamily="18" charset="0"/>
              </a:rPr>
              <a:t> l/n </a:t>
            </a:r>
            <a:r>
              <a:rPr lang="en-US" sz="4400" dirty="0" err="1">
                <a:solidFill>
                  <a:srgbClr val="0070C0"/>
                </a:solidFill>
                <a:latin typeface="Times New Roman" panose="02020603050405020304" pitchFamily="18" charset="0"/>
                <a:cs typeface="Times New Roman" panose="02020603050405020304" pitchFamily="18" charset="0"/>
              </a:rPr>
              <a:t>hoặc</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tiếng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có</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dấu</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hỏi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dấu</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ngã</a:t>
            </a:r>
            <a:r>
              <a:rPr lang="en-US" sz="4400" dirty="0">
                <a:solidFill>
                  <a:srgbClr val="0070C0"/>
                </a:solidFill>
                <a:latin typeface="Times New Roman" panose="02020603050405020304" pitchFamily="18" charset="0"/>
                <a:cs typeface="Times New Roman" panose="02020603050405020304" pitchFamily="18" charset="0"/>
              </a:rPr>
              <a:t>. </a:t>
            </a:r>
          </a:p>
          <a:p>
            <a:pPr algn="just"/>
            <a:endParaRPr lang="vi-VN" sz="4400" b="0" i="0" dirty="0">
              <a:solidFill>
                <a:srgbClr val="0070C0"/>
              </a:solidFill>
              <a:effectLst/>
              <a:latin typeface="Nunito Black" pitchFamily="2" charset="0"/>
            </a:endParaRPr>
          </a:p>
          <a:p>
            <a:pPr algn="just"/>
            <a:endParaRPr lang="vi-VN" sz="4400" b="0" i="0" dirty="0">
              <a:solidFill>
                <a:schemeClr val="accent1"/>
              </a:solidFill>
              <a:effectLst/>
              <a:latin typeface="Nunito Black" pitchFamily="2" charset="0"/>
            </a:endParaRPr>
          </a:p>
          <a:p>
            <a:br>
              <a:rPr lang="vi-VN" sz="2800" b="0" i="0" dirty="0">
                <a:solidFill>
                  <a:srgbClr val="000000"/>
                </a:solidFill>
                <a:effectLst/>
                <a:latin typeface="Nunito Black" pitchFamily="2" charset="0"/>
              </a:rPr>
            </a:br>
            <a:br>
              <a:rPr lang="vi-VN" b="0" i="0" dirty="0">
                <a:solidFill>
                  <a:srgbClr val="000000"/>
                </a:solidFill>
                <a:effectLst/>
                <a:latin typeface="OpenSans"/>
              </a:rPr>
            </a:br>
            <a:endParaRPr lang="en-US" dirty="0"/>
          </a:p>
        </p:txBody>
      </p:sp>
    </p:spTree>
    <p:extLst>
      <p:ext uri="{BB962C8B-B14F-4D97-AF65-F5344CB8AC3E}">
        <p14:creationId xmlns:p14="http://schemas.microsoft.com/office/powerpoint/2010/main" val="338514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997735" y="188875"/>
            <a:ext cx="9660740" cy="1768513"/>
          </a:xfrm>
          <a:prstGeom prst="cloud">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Nunito Black" pitchFamily="2" charset="0"/>
              </a:rPr>
              <a:t>HẸN GẶP LẠI CÁC EM</a:t>
            </a:r>
            <a:endParaRPr kumimoji="0" lang="en-US" sz="4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465673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75BEB2-DD79-A8F3-CE64-9ECC2ECDD691}"/>
              </a:ext>
            </a:extLst>
          </p:cNvPr>
          <p:cNvSpPr txBox="1"/>
          <p:nvPr/>
        </p:nvSpPr>
        <p:spPr>
          <a:xfrm>
            <a:off x="4259491" y="566928"/>
            <a:ext cx="4390734" cy="215798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TIẾT</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3</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VIẾT</a:t>
            </a:r>
          </a:p>
        </p:txBody>
      </p:sp>
    </p:spTree>
    <p:extLst>
      <p:ext uri="{BB962C8B-B14F-4D97-AF65-F5344CB8AC3E}">
        <p14:creationId xmlns:p14="http://schemas.microsoft.com/office/powerpoint/2010/main" val="1762394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10002" y="204793"/>
            <a:ext cx="3506504"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1. </a:t>
            </a:r>
            <a:r>
              <a:rPr lang="en-US" sz="36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Nghe</a:t>
            </a:r>
            <a:r>
              <a:rPr lang="en-US"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 </a:t>
            </a:r>
            <a:r>
              <a:rPr lang="en-US" sz="36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viết</a:t>
            </a: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1249426" y="833900"/>
            <a:ext cx="4867834" cy="5809130"/>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Trong vườn</a:t>
            </a:r>
            <a:endParaRPr lang="vi-VN" sz="2400" dirty="0">
              <a:solidFill>
                <a:srgbClr val="FF0000"/>
              </a:solidFill>
              <a:latin typeface="Nunito Black" pitchFamily="2" charset="0"/>
            </a:endParaRPr>
          </a:p>
          <a:p>
            <a:pPr algn="just"/>
            <a:r>
              <a:rPr lang="vi-VN" sz="2400" dirty="0">
                <a:solidFill>
                  <a:srgbClr val="0070C0"/>
                </a:solidFill>
                <a:latin typeface="Nunito Black" pitchFamily="2" charset="0"/>
              </a:rPr>
              <a:t>Bác xà cừ vươn cao</a:t>
            </a:r>
          </a:p>
          <a:p>
            <a:pPr algn="just"/>
            <a:r>
              <a:rPr lang="vi-VN" sz="2400" dirty="0">
                <a:solidFill>
                  <a:srgbClr val="0070C0"/>
                </a:solidFill>
                <a:latin typeface="Nunito Black" pitchFamily="2" charset="0"/>
              </a:rPr>
              <a:t>Cam la đà mặt đất</a:t>
            </a:r>
          </a:p>
          <a:p>
            <a:pPr algn="just"/>
            <a:r>
              <a:rPr lang="vi-VN" sz="2400" dirty="0">
                <a:solidFill>
                  <a:srgbClr val="0070C0"/>
                </a:solidFill>
                <a:latin typeface="Nunito Black" pitchFamily="2" charset="0"/>
              </a:rPr>
              <a:t>Chuối, hồng, cau,… họp mặt</a:t>
            </a:r>
          </a:p>
          <a:p>
            <a:pPr algn="just"/>
            <a:r>
              <a:rPr lang="vi-VN" sz="2400" dirty="0">
                <a:solidFill>
                  <a:srgbClr val="0070C0"/>
                </a:solidFill>
                <a:latin typeface="Nunito Black" pitchFamily="2" charset="0"/>
              </a:rPr>
              <a:t>Cùng chung sống chan hòa.</a:t>
            </a:r>
            <a:endParaRPr lang="en-US" sz="2400" dirty="0">
              <a:solidFill>
                <a:srgbClr val="0070C0"/>
              </a:solidFill>
              <a:latin typeface="Nunito Black" pitchFamily="2" charset="0"/>
            </a:endParaRPr>
          </a:p>
          <a:p>
            <a:pPr algn="just"/>
            <a:endParaRPr lang="vi-VN" sz="2400" dirty="0">
              <a:solidFill>
                <a:srgbClr val="0070C0"/>
              </a:solidFill>
              <a:latin typeface="Nunito Black" pitchFamily="2" charset="0"/>
            </a:endParaRPr>
          </a:p>
          <a:p>
            <a:pPr algn="just"/>
            <a:r>
              <a:rPr lang="vi-VN" sz="2400" dirty="0">
                <a:solidFill>
                  <a:srgbClr val="0070C0"/>
                </a:solidFill>
                <a:latin typeface="Nunito Black" pitchFamily="2" charset="0"/>
              </a:rPr>
              <a:t>Gió đi qua gật gù</a:t>
            </a:r>
          </a:p>
          <a:p>
            <a:pPr algn="just"/>
            <a:r>
              <a:rPr lang="vi-VN" sz="2400" dirty="0">
                <a:solidFill>
                  <a:srgbClr val="0070C0"/>
                </a:solidFill>
                <a:latin typeface="Nunito Black" pitchFamily="2" charset="0"/>
              </a:rPr>
              <a:t>Chim tới khen rối rít</a:t>
            </a:r>
          </a:p>
          <a:p>
            <a:pPr algn="just"/>
            <a:r>
              <a:rPr lang="vi-VN" sz="2400" dirty="0">
                <a:solidFill>
                  <a:srgbClr val="0070C0"/>
                </a:solidFill>
                <a:latin typeface="Nunito Black" pitchFamily="2" charset="0"/>
              </a:rPr>
              <a:t>Mây qua che vòm mát</a:t>
            </a:r>
          </a:p>
          <a:p>
            <a:pPr algn="just"/>
            <a:r>
              <a:rPr lang="vi-VN" sz="2400" dirty="0">
                <a:solidFill>
                  <a:srgbClr val="0070C0"/>
                </a:solidFill>
                <a:latin typeface="Nunito Black" pitchFamily="2" charset="0"/>
              </a:rPr>
              <a:t>Đất màu dành tốt tươi.</a:t>
            </a:r>
            <a:endParaRPr lang="en-US" sz="2400" dirty="0">
              <a:solidFill>
                <a:srgbClr val="0070C0"/>
              </a:solidFill>
              <a:latin typeface="Nunito Black" pitchFamily="2" charset="0"/>
            </a:endParaRPr>
          </a:p>
          <a:p>
            <a:pPr algn="just"/>
            <a:endParaRPr lang="vi-VN" sz="2400" dirty="0">
              <a:solidFill>
                <a:srgbClr val="0070C0"/>
              </a:solidFill>
              <a:latin typeface="Nunito Black" pitchFamily="2" charset="0"/>
            </a:endParaRPr>
          </a:p>
          <a:p>
            <a:pPr algn="just"/>
            <a:r>
              <a:rPr lang="vi-VN" sz="2400" dirty="0">
                <a:solidFill>
                  <a:srgbClr val="0070C0"/>
                </a:solidFill>
                <a:latin typeface="Nunito Black" pitchFamily="2" charset="0"/>
              </a:rPr>
              <a:t>Vườn cây sống thật vui</a:t>
            </a:r>
          </a:p>
          <a:p>
            <a:pPr algn="just"/>
            <a:r>
              <a:rPr lang="vi-VN" sz="2400" dirty="0">
                <a:solidFill>
                  <a:srgbClr val="0070C0"/>
                </a:solidFill>
                <a:latin typeface="Nunito Black" pitchFamily="2" charset="0"/>
              </a:rPr>
              <a:t>Nắng mưa cùng chia sẻ</a:t>
            </a:r>
          </a:p>
          <a:p>
            <a:pPr algn="just"/>
            <a:r>
              <a:rPr lang="vi-VN" sz="2400" dirty="0">
                <a:solidFill>
                  <a:srgbClr val="0070C0"/>
                </a:solidFill>
                <a:latin typeface="Nunito Black" pitchFamily="2" charset="0"/>
              </a:rPr>
              <a:t>Đêm đêm ru nhau ngủ</a:t>
            </a:r>
          </a:p>
          <a:p>
            <a:pPr algn="just"/>
            <a:r>
              <a:rPr lang="vi-VN" sz="2400" dirty="0">
                <a:solidFill>
                  <a:srgbClr val="0070C0"/>
                </a:solidFill>
                <a:latin typeface="Nunito Black" pitchFamily="2" charset="0"/>
              </a:rPr>
              <a:t>Bình minh lại xôn xao…</a:t>
            </a:r>
          </a:p>
          <a:p>
            <a:pPr algn="just"/>
            <a:r>
              <a:rPr lang="en-US" sz="2400" dirty="0">
                <a:solidFill>
                  <a:srgbClr val="0070C0"/>
                </a:solidFill>
                <a:latin typeface="Nunito Black" pitchFamily="2" charset="0"/>
              </a:rPr>
              <a:t>        </a:t>
            </a:r>
            <a:r>
              <a:rPr lang="vi-VN" sz="2400" dirty="0">
                <a:solidFill>
                  <a:srgbClr val="0070C0"/>
                </a:solidFill>
                <a:latin typeface="Nunito Black" pitchFamily="2" charset="0"/>
              </a:rPr>
              <a:t>(Nguyễn Trọng Hoàn)</a:t>
            </a:r>
          </a:p>
        </p:txBody>
      </p:sp>
    </p:spTree>
    <p:extLst>
      <p:ext uri="{BB962C8B-B14F-4D97-AF65-F5344CB8AC3E}">
        <p14:creationId xmlns:p14="http://schemas.microsoft.com/office/powerpoint/2010/main" val="39486899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77237" y="255494"/>
            <a:ext cx="1825621" cy="578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Lưu</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ý</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877236" y="1237312"/>
            <a:ext cx="5241175" cy="291782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70C0"/>
                </a:solidFill>
                <a:latin typeface="Nunito Black" pitchFamily="2" charset="0"/>
              </a:rPr>
              <a:t>- Viết đúng chính tả, trình bày sạch đẹp.</a:t>
            </a:r>
          </a:p>
          <a:p>
            <a:pPr algn="just"/>
            <a:r>
              <a:rPr lang="en-US" sz="2400" dirty="0">
                <a:solidFill>
                  <a:srgbClr val="0070C0"/>
                </a:solidFill>
                <a:latin typeface="Nunito Black" pitchFamily="2" charset="0"/>
              </a:rPr>
              <a:t>- </a:t>
            </a:r>
            <a:r>
              <a:rPr lang="vi-VN" sz="2400" dirty="0">
                <a:solidFill>
                  <a:srgbClr val="0070C0"/>
                </a:solidFill>
                <a:latin typeface="Nunito Black" pitchFamily="2" charset="0"/>
              </a:rPr>
              <a:t>Giữa các khổ thơ cách 1 dòng</a:t>
            </a:r>
            <a:endParaRPr lang="en-US" sz="2400" dirty="0">
              <a:solidFill>
                <a:srgbClr val="0070C0"/>
              </a:solidFill>
              <a:latin typeface="Nunito Black" pitchFamily="2" charset="0"/>
            </a:endParaRPr>
          </a:p>
          <a:p>
            <a:pPr algn="just"/>
            <a:r>
              <a:rPr lang="en-US" sz="2400" dirty="0">
                <a:solidFill>
                  <a:srgbClr val="0070C0"/>
                </a:solidFill>
                <a:latin typeface="Nunito Black" pitchFamily="2" charset="0"/>
              </a:rPr>
              <a:t>- </a:t>
            </a:r>
            <a:r>
              <a:rPr lang="en-US" sz="2400" dirty="0" err="1">
                <a:solidFill>
                  <a:srgbClr val="0070C0"/>
                </a:solidFill>
                <a:latin typeface="Nunito Black" pitchFamily="2" charset="0"/>
              </a:rPr>
              <a:t>Viết</a:t>
            </a:r>
            <a:r>
              <a:rPr lang="en-US" sz="2400" dirty="0">
                <a:solidFill>
                  <a:srgbClr val="0070C0"/>
                </a:solidFill>
                <a:latin typeface="Nunito Black" pitchFamily="2" charset="0"/>
              </a:rPr>
              <a:t> </a:t>
            </a:r>
            <a:r>
              <a:rPr lang="en-US" sz="2400" dirty="0" err="1">
                <a:solidFill>
                  <a:srgbClr val="0070C0"/>
                </a:solidFill>
                <a:latin typeface="Nunito Black" pitchFamily="2" charset="0"/>
              </a:rPr>
              <a:t>hoa</a:t>
            </a:r>
            <a:r>
              <a:rPr lang="en-US" sz="2400" dirty="0">
                <a:solidFill>
                  <a:srgbClr val="0070C0"/>
                </a:solidFill>
                <a:latin typeface="Nunito Black" pitchFamily="2" charset="0"/>
              </a:rPr>
              <a:t> </a:t>
            </a:r>
            <a:r>
              <a:rPr lang="en-US" sz="2400" dirty="0" err="1">
                <a:solidFill>
                  <a:srgbClr val="0070C0"/>
                </a:solidFill>
                <a:latin typeface="Nunito Black" pitchFamily="2" charset="0"/>
              </a:rPr>
              <a:t>tên</a:t>
            </a:r>
            <a:r>
              <a:rPr lang="en-US" sz="2400" dirty="0">
                <a:solidFill>
                  <a:srgbClr val="0070C0"/>
                </a:solidFill>
                <a:latin typeface="Nunito Black" pitchFamily="2" charset="0"/>
              </a:rPr>
              <a:t> </a:t>
            </a:r>
            <a:r>
              <a:rPr lang="en-US" sz="2400" dirty="0" err="1">
                <a:solidFill>
                  <a:srgbClr val="0070C0"/>
                </a:solidFill>
                <a:latin typeface="Nunito Black" pitchFamily="2" charset="0"/>
              </a:rPr>
              <a:t>bài</a:t>
            </a:r>
            <a:r>
              <a:rPr lang="en-US" sz="2400" dirty="0">
                <a:solidFill>
                  <a:srgbClr val="0070C0"/>
                </a:solidFill>
                <a:latin typeface="Nunito Black" pitchFamily="2" charset="0"/>
              </a:rPr>
              <a:t> </a:t>
            </a:r>
            <a:r>
              <a:rPr lang="en-US" sz="2400" dirty="0" err="1">
                <a:solidFill>
                  <a:srgbClr val="0070C0"/>
                </a:solidFill>
                <a:latin typeface="Nunito Black" pitchFamily="2" charset="0"/>
              </a:rPr>
              <a:t>và</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chữ</a:t>
            </a:r>
            <a:r>
              <a:rPr lang="en-US" sz="2400" dirty="0">
                <a:solidFill>
                  <a:srgbClr val="0070C0"/>
                </a:solidFill>
                <a:latin typeface="Nunito Black" pitchFamily="2" charset="0"/>
              </a:rPr>
              <a:t> </a:t>
            </a:r>
            <a:r>
              <a:rPr lang="en-US" sz="2400" dirty="0" err="1">
                <a:solidFill>
                  <a:srgbClr val="0070C0"/>
                </a:solidFill>
                <a:latin typeface="Nunito Black" pitchFamily="2" charset="0"/>
              </a:rPr>
              <a:t>đầu</a:t>
            </a:r>
            <a:r>
              <a:rPr lang="en-US" sz="2400" dirty="0">
                <a:solidFill>
                  <a:srgbClr val="0070C0"/>
                </a:solidFill>
                <a:latin typeface="Nunito Black" pitchFamily="2" charset="0"/>
              </a:rPr>
              <a:t> </a:t>
            </a:r>
            <a:r>
              <a:rPr lang="en-US" sz="2400" dirty="0" err="1">
                <a:solidFill>
                  <a:srgbClr val="0070C0"/>
                </a:solidFill>
                <a:latin typeface="Nunito Black" pitchFamily="2" charset="0"/>
              </a:rPr>
              <a:t>mỗi</a:t>
            </a:r>
            <a:r>
              <a:rPr lang="en-US" sz="2400" dirty="0">
                <a:solidFill>
                  <a:srgbClr val="0070C0"/>
                </a:solidFill>
                <a:latin typeface="Nunito Black" pitchFamily="2" charset="0"/>
              </a:rPr>
              <a:t> </a:t>
            </a:r>
            <a:r>
              <a:rPr lang="en-US" sz="2400" dirty="0" err="1">
                <a:solidFill>
                  <a:srgbClr val="0070C0"/>
                </a:solidFill>
                <a:latin typeface="Nunito Black" pitchFamily="2" charset="0"/>
              </a:rPr>
              <a:t>dòng</a:t>
            </a:r>
            <a:r>
              <a:rPr lang="en-US" sz="2400" dirty="0">
                <a:solidFill>
                  <a:srgbClr val="0070C0"/>
                </a:solidFill>
                <a:latin typeface="Nunito Black" pitchFamily="2" charset="0"/>
              </a:rPr>
              <a:t> </a:t>
            </a:r>
            <a:r>
              <a:rPr lang="en-US" sz="2400" dirty="0" err="1">
                <a:solidFill>
                  <a:srgbClr val="0070C0"/>
                </a:solidFill>
                <a:latin typeface="Nunito Black" pitchFamily="2" charset="0"/>
              </a:rPr>
              <a:t>thơ</a:t>
            </a:r>
            <a:r>
              <a:rPr lang="en-US" sz="2400" dirty="0">
                <a:solidFill>
                  <a:srgbClr val="0070C0"/>
                </a:solidFill>
                <a:latin typeface="Nunito Black" pitchFamily="2" charset="0"/>
              </a:rPr>
              <a:t>.</a:t>
            </a:r>
            <a:endParaRPr lang="vi-VN" sz="2400" dirty="0">
              <a:solidFill>
                <a:srgbClr val="0070C0"/>
              </a:solidFill>
              <a:latin typeface="Nunito Black" pitchFamily="2" charset="0"/>
            </a:endParaRPr>
          </a:p>
        </p:txBody>
      </p:sp>
    </p:spTree>
    <p:extLst>
      <p:ext uri="{BB962C8B-B14F-4D97-AF65-F5344CB8AC3E}">
        <p14:creationId xmlns:p14="http://schemas.microsoft.com/office/powerpoint/2010/main" val="1720197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10002" y="204793"/>
            <a:ext cx="3506504"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1. </a:t>
            </a:r>
            <a:r>
              <a:rPr kumimoji="0" lang="en-US" sz="3600" b="1" i="0" u="none" strike="noStrike" kern="0" cap="none" spc="0" normalizeH="0" baseline="0" noProof="0" dirty="0" err="1">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Nghe</a:t>
            </a:r>
            <a:r>
              <a:rPr kumimoji="0" lang="en-US"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 </a:t>
            </a:r>
            <a:r>
              <a:rPr kumimoji="0" lang="en-US" sz="3600" b="1" i="0" u="none" strike="noStrike" kern="0" cap="none" spc="0" normalizeH="0" baseline="0" noProof="0" dirty="0" err="1">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viết</a:t>
            </a:r>
            <a:endParaRPr kumimoji="0" lang="id-ID"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3953437" y="833900"/>
            <a:ext cx="4867834" cy="5809130"/>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Trong vườn</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Bác xà cừ vươn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Cam la đà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Chuối, hồng, cau,… họp mặt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Cùng chung sống chan hòa.</a:t>
            </a:r>
            <a:endPar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Gió đi qua gật gù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Chim tới khen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Mây qua che vòm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Đất màu dành tốt tươi.</a:t>
            </a:r>
            <a:endPar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Vườn cây sống thật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Nắng mưa cùng chia sẻ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Đêm đêm ru nhau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Bình minh lại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(Nguyễn Trọng Hoàn)</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271890193"/>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03660" y="1540315"/>
            <a:ext cx="6377067"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Nunito Black" pitchFamily="2" charset="0"/>
              </a:rPr>
              <a:t>a. </a:t>
            </a:r>
            <a:r>
              <a:rPr lang="en-US" altLang="en-US" sz="2400" b="1" dirty="0" err="1">
                <a:solidFill>
                  <a:srgbClr val="0070C0"/>
                </a:solidFill>
                <a:latin typeface="Nunito Black" pitchFamily="2" charset="0"/>
              </a:rPr>
              <a:t>Chọn</a:t>
            </a:r>
            <a:r>
              <a:rPr lang="en-US" altLang="en-US" sz="2400" b="1" dirty="0">
                <a:solidFill>
                  <a:srgbClr val="0070C0"/>
                </a:solidFill>
                <a:latin typeface="Nunito Black" pitchFamily="2" charset="0"/>
              </a:rPr>
              <a:t> </a:t>
            </a:r>
            <a:r>
              <a:rPr lang="en-US" altLang="en-US" sz="2400" b="1" i="1" dirty="0" err="1">
                <a:solidFill>
                  <a:srgbClr val="FF0000"/>
                </a:solidFill>
                <a:latin typeface="Nunito Black" pitchFamily="2" charset="0"/>
              </a:rPr>
              <a:t>lặng</a:t>
            </a:r>
            <a:r>
              <a:rPr lang="en-US" altLang="en-US" sz="2400" b="1" i="1" dirty="0">
                <a:solidFill>
                  <a:srgbClr val="0070C0"/>
                </a:solidFill>
                <a:latin typeface="Nunito Black" pitchFamily="2" charset="0"/>
              </a:rPr>
              <a:t> </a:t>
            </a:r>
            <a:r>
              <a:rPr lang="en-US" altLang="en-US" sz="2400" b="1" dirty="0" err="1">
                <a:solidFill>
                  <a:srgbClr val="0070C0"/>
                </a:solidFill>
                <a:latin typeface="Nunito Black" pitchFamily="2" charset="0"/>
              </a:rPr>
              <a:t>hoặc</a:t>
            </a:r>
            <a:r>
              <a:rPr lang="en-US" altLang="en-US" sz="2400" b="1" dirty="0">
                <a:solidFill>
                  <a:srgbClr val="0070C0"/>
                </a:solidFill>
                <a:latin typeface="Nunito Black" pitchFamily="2" charset="0"/>
              </a:rPr>
              <a:t> </a:t>
            </a:r>
            <a:r>
              <a:rPr lang="en-US" altLang="en-US" sz="2400" b="1" i="1" dirty="0" err="1">
                <a:solidFill>
                  <a:srgbClr val="FF0000"/>
                </a:solidFill>
                <a:latin typeface="Nunito Black" pitchFamily="2" charset="0"/>
              </a:rPr>
              <a:t>nặng</a:t>
            </a:r>
            <a:r>
              <a:rPr lang="en-US" altLang="en-US" sz="2400" b="1" i="1" dirty="0">
                <a:solidFill>
                  <a:srgbClr val="0070C0"/>
                </a:solidFill>
                <a:latin typeface="Nunito Black" pitchFamily="2" charset="0"/>
              </a:rPr>
              <a:t> </a:t>
            </a:r>
            <a:r>
              <a:rPr lang="en-US" altLang="en-US" sz="2400" b="1" dirty="0" err="1">
                <a:solidFill>
                  <a:srgbClr val="0070C0"/>
                </a:solidFill>
                <a:latin typeface="Nunito Black" pitchFamily="2" charset="0"/>
              </a:rPr>
              <a:t>thay</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cho</a:t>
            </a:r>
            <a:r>
              <a:rPr lang="en-US" altLang="en-US" sz="2400" b="1" dirty="0">
                <a:solidFill>
                  <a:srgbClr val="0070C0"/>
                </a:solidFill>
                <a:latin typeface="Nunito Black" pitchFamily="2" charset="0"/>
              </a:rPr>
              <a:t> ô </a:t>
            </a:r>
            <a:r>
              <a:rPr lang="en-US" altLang="en-US" sz="2400" b="1" dirty="0" err="1">
                <a:solidFill>
                  <a:srgbClr val="0070C0"/>
                </a:solidFill>
                <a:latin typeface="Nunito Black" pitchFamily="2" charset="0"/>
              </a:rPr>
              <a:t>vuông</a:t>
            </a:r>
            <a:r>
              <a:rPr lang="en-US" altLang="en-US" sz="2400" b="1" dirty="0">
                <a:solidFill>
                  <a:srgbClr val="0070C0"/>
                </a:solidFill>
                <a:latin typeface="Nunito Black" pitchFamily="2" charset="0"/>
              </a:rPr>
              <a:t>.</a:t>
            </a:r>
            <a:endParaRPr lang="en-US" altLang="en-US" sz="2400" dirty="0">
              <a:solidFill>
                <a:srgbClr val="0070C0"/>
              </a:solidFill>
              <a:latin typeface="Nunito Black" pitchFamily="2" charset="0"/>
            </a:endParaRPr>
          </a:p>
        </p:txBody>
      </p:sp>
      <p:pic>
        <p:nvPicPr>
          <p:cNvPr id="23" name="Picture 22"/>
          <p:cNvPicPr>
            <a:picLocks noChangeAspect="1"/>
          </p:cNvPicPr>
          <p:nvPr/>
        </p:nvPicPr>
        <p:blipFill>
          <a:blip r:embed="rId3"/>
          <a:stretch>
            <a:fillRect/>
          </a:stretch>
        </p:blipFill>
        <p:spPr>
          <a:xfrm>
            <a:off x="733582" y="2256784"/>
            <a:ext cx="10642629" cy="4356262"/>
          </a:xfrm>
          <a:prstGeom prst="rect">
            <a:avLst/>
          </a:prstGeom>
        </p:spPr>
      </p:pic>
      <p:grpSp>
        <p:nvGrpSpPr>
          <p:cNvPr id="25" name="Group 24"/>
          <p:cNvGrpSpPr/>
          <p:nvPr/>
        </p:nvGrpSpPr>
        <p:grpSpPr>
          <a:xfrm>
            <a:off x="6952129" y="673147"/>
            <a:ext cx="4074460" cy="1686639"/>
            <a:chOff x="6952129" y="834511"/>
            <a:chExt cx="4074460" cy="1686639"/>
          </a:xfrm>
        </p:grpSpPr>
        <p:sp>
          <p:nvSpPr>
            <p:cNvPr id="13" name="Cloud 12"/>
            <p:cNvSpPr/>
            <p:nvPr/>
          </p:nvSpPr>
          <p:spPr>
            <a:xfrm>
              <a:off x="6952129" y="834511"/>
              <a:ext cx="4074460" cy="1686639"/>
            </a:xfrm>
            <a:prstGeom prst="cloud">
              <a:avLst/>
            </a:prstGeom>
            <a:solidFill>
              <a:srgbClr val="B6F1FC"/>
            </a:solidFill>
            <a:ln w="57150">
              <a:noFill/>
            </a:ln>
          </p:spPr>
          <p:txBody>
            <a:bodyPr wrap="square">
              <a:spAutoFit/>
            </a:bodyPr>
            <a:lstStyle/>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p:txBody>
        </p:sp>
        <p:sp>
          <p:nvSpPr>
            <p:cNvPr id="24" name="Rectangle 23"/>
            <p:cNvSpPr/>
            <p:nvPr/>
          </p:nvSpPr>
          <p:spPr>
            <a:xfrm>
              <a:off x="7324166" y="1100749"/>
              <a:ext cx="3702423" cy="1154162"/>
            </a:xfrm>
            <a:prstGeom prst="rect">
              <a:avLst/>
            </a:prstGeom>
          </p:spPr>
          <p:txBody>
            <a:bodyPr wrap="square">
              <a:spAutoFit/>
            </a:bodyPr>
            <a:lstStyle/>
            <a:p>
              <a:r>
                <a:rPr lang="en-US" sz="2300" dirty="0" err="1">
                  <a:solidFill>
                    <a:schemeClr val="accent2">
                      <a:lumMod val="50000"/>
                    </a:schemeClr>
                  </a:solidFill>
                  <a:latin typeface="Nunito Black" pitchFamily="2" charset="0"/>
                </a:rPr>
                <a:t>Gợi</a:t>
              </a:r>
              <a:r>
                <a:rPr lang="en-US" sz="2300" dirty="0">
                  <a:solidFill>
                    <a:schemeClr val="accent2">
                      <a:lumMod val="50000"/>
                    </a:schemeClr>
                  </a:solidFill>
                  <a:latin typeface="Nunito Black" pitchFamily="2" charset="0"/>
                </a:rPr>
                <a:t> ý: E</a:t>
              </a:r>
              <a:r>
                <a:rPr lang="vi-VN" sz="2300" dirty="0">
                  <a:solidFill>
                    <a:schemeClr val="accent2">
                      <a:lumMod val="50000"/>
                    </a:schemeClr>
                  </a:solidFill>
                  <a:latin typeface="Nunito Black" pitchFamily="2" charset="0"/>
                </a:rPr>
                <a:t>m đọc kĩ các câu thơ và chọn từ thích hợp để điền vào ô vuông.</a:t>
              </a:r>
              <a:endParaRPr lang="en-US" sz="2300" dirty="0">
                <a:solidFill>
                  <a:schemeClr val="accent2">
                    <a:lumMod val="50000"/>
                  </a:schemeClr>
                </a:solidFill>
                <a:latin typeface="Nunito Black" pitchFamily="2" charset="0"/>
              </a:endParaRPr>
            </a:p>
          </p:txBody>
        </p:sp>
      </p:grpSp>
      <p:grpSp>
        <p:nvGrpSpPr>
          <p:cNvPr id="26" name="Group 25"/>
          <p:cNvGrpSpPr/>
          <p:nvPr/>
        </p:nvGrpSpPr>
        <p:grpSpPr>
          <a:xfrm>
            <a:off x="2479730" y="4900418"/>
            <a:ext cx="1121640" cy="510778"/>
            <a:chOff x="4722468" y="1200732"/>
            <a:chExt cx="1121640" cy="510778"/>
          </a:xfrm>
        </p:grpSpPr>
        <p:sp>
          <p:nvSpPr>
            <p:cNvPr id="27" name="Rounded Rectangle 26"/>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28" name="Rounded Rectangle 27"/>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lặng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9" name="Group 28"/>
          <p:cNvGrpSpPr/>
          <p:nvPr/>
        </p:nvGrpSpPr>
        <p:grpSpPr>
          <a:xfrm>
            <a:off x="1834072" y="3047945"/>
            <a:ext cx="1121640" cy="510778"/>
            <a:chOff x="4722468" y="1200732"/>
            <a:chExt cx="1121640" cy="510778"/>
          </a:xfrm>
        </p:grpSpPr>
        <p:sp>
          <p:nvSpPr>
            <p:cNvPr id="30" name="Rounded Rectangle 29"/>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31" name="Rounded Rectangle 30"/>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lặng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32" name="Group 31"/>
          <p:cNvGrpSpPr/>
          <p:nvPr/>
        </p:nvGrpSpPr>
        <p:grpSpPr>
          <a:xfrm>
            <a:off x="6283208" y="4900418"/>
            <a:ext cx="1121640" cy="510778"/>
            <a:chOff x="4722468" y="1200732"/>
            <a:chExt cx="1121640" cy="510778"/>
          </a:xfrm>
        </p:grpSpPr>
        <p:sp>
          <p:nvSpPr>
            <p:cNvPr id="33" name="Rounded Rectangle 32"/>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34" name="Rounded Rectangle 33"/>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a:solidFill>
                    <a:srgbClr val="FF0000"/>
                  </a:solidFill>
                  <a:latin typeface="Nunito Black" pitchFamily="2" charset="0"/>
                </a:rPr>
                <a:t>L</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35" name="Group 34"/>
          <p:cNvGrpSpPr/>
          <p:nvPr/>
        </p:nvGrpSpPr>
        <p:grpSpPr>
          <a:xfrm>
            <a:off x="8641451" y="2752345"/>
            <a:ext cx="1121640" cy="510778"/>
            <a:chOff x="4776824" y="1187416"/>
            <a:chExt cx="1121640" cy="510778"/>
          </a:xfrm>
        </p:grpSpPr>
        <p:sp>
          <p:nvSpPr>
            <p:cNvPr id="36" name="Rounded Rectangle 35"/>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37" name="Rounded Rectangle 36"/>
            <p:cNvSpPr/>
            <p:nvPr/>
          </p:nvSpPr>
          <p:spPr>
            <a:xfrm>
              <a:off x="4776824" y="1187416"/>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a:solidFill>
                    <a:srgbClr val="FF0000"/>
                  </a:solidFill>
                  <a:latin typeface="Nunito Black" pitchFamily="2" charset="0"/>
                </a:rPr>
                <a:t>n</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pic>
        <p:nvPicPr>
          <p:cNvPr id="38" name="Picture 37"/>
          <p:cNvPicPr>
            <a:picLocks noChangeAspect="1"/>
          </p:cNvPicPr>
          <p:nvPr/>
        </p:nvPicPr>
        <p:blipFill>
          <a:blip r:embed="rId4"/>
          <a:stretch>
            <a:fillRect/>
          </a:stretch>
        </p:blipFill>
        <p:spPr>
          <a:xfrm>
            <a:off x="805392" y="236059"/>
            <a:ext cx="5591955" cy="819264"/>
          </a:xfrm>
          <a:prstGeom prst="rect">
            <a:avLst/>
          </a:prstGeom>
        </p:spPr>
      </p:pic>
    </p:spTree>
    <p:extLst>
      <p:ext uri="{BB962C8B-B14F-4D97-AF65-F5344CB8AC3E}">
        <p14:creationId xmlns:p14="http://schemas.microsoft.com/office/powerpoint/2010/main" val="3933388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circle(in)">
                                      <p:cBhvr>
                                        <p:cTn id="33" dur="10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circle(in)">
                                      <p:cBhvr>
                                        <p:cTn id="38" dur="10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circle(in)">
                                      <p:cBhvr>
                                        <p:cTn id="43" dur="10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circle(in)">
                                      <p:cBhvr>
                                        <p:cTn id="4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642295" y="1740541"/>
            <a:ext cx="6789038"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Nunito Black" pitchFamily="2" charset="0"/>
              </a:rPr>
              <a:t>b. </a:t>
            </a:r>
            <a:r>
              <a:rPr lang="en-US" altLang="en-US" sz="2400" b="1" dirty="0" err="1">
                <a:solidFill>
                  <a:srgbClr val="0070C0"/>
                </a:solidFill>
                <a:latin typeface="Nunito Black" pitchFamily="2" charset="0"/>
              </a:rPr>
              <a:t>Chọn</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từ</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trong</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bông</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hoa</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thay</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cho</a:t>
            </a:r>
            <a:r>
              <a:rPr lang="en-US" altLang="en-US" sz="2400" b="1" dirty="0">
                <a:solidFill>
                  <a:srgbClr val="0070C0"/>
                </a:solidFill>
                <a:latin typeface="Nunito Black" pitchFamily="2" charset="0"/>
              </a:rPr>
              <a:t> ô </a:t>
            </a:r>
            <a:r>
              <a:rPr lang="en-US" altLang="en-US" sz="2400" b="1" dirty="0" err="1">
                <a:solidFill>
                  <a:srgbClr val="0070C0"/>
                </a:solidFill>
                <a:latin typeface="Nunito Black" pitchFamily="2" charset="0"/>
              </a:rPr>
              <a:t>vuông</a:t>
            </a:r>
            <a:r>
              <a:rPr lang="en-US" altLang="en-US" sz="2400" b="1" dirty="0">
                <a:solidFill>
                  <a:srgbClr val="0070C0"/>
                </a:solidFill>
                <a:latin typeface="Nunito Black" pitchFamily="2" charset="0"/>
              </a:rPr>
              <a:t>.</a:t>
            </a:r>
            <a:endParaRPr lang="en-US" altLang="en-US" sz="32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805392" y="236059"/>
            <a:ext cx="5591955" cy="819264"/>
          </a:xfrm>
          <a:prstGeom prst="rect">
            <a:avLst/>
          </a:prstGeom>
        </p:spPr>
      </p:pic>
      <p:pic>
        <p:nvPicPr>
          <p:cNvPr id="15" name="Picture 14"/>
          <p:cNvPicPr>
            <a:picLocks noChangeAspect="1"/>
          </p:cNvPicPr>
          <p:nvPr/>
        </p:nvPicPr>
        <p:blipFill>
          <a:blip r:embed="rId4"/>
          <a:stretch>
            <a:fillRect/>
          </a:stretch>
        </p:blipFill>
        <p:spPr>
          <a:xfrm>
            <a:off x="238290" y="2853631"/>
            <a:ext cx="5575627" cy="2931785"/>
          </a:xfrm>
          <a:prstGeom prst="rect">
            <a:avLst/>
          </a:prstGeom>
        </p:spPr>
      </p:pic>
      <p:pic>
        <p:nvPicPr>
          <p:cNvPr id="16" name="Picture 15"/>
          <p:cNvPicPr>
            <a:picLocks noChangeAspect="1"/>
          </p:cNvPicPr>
          <p:nvPr/>
        </p:nvPicPr>
        <p:blipFill>
          <a:blip r:embed="rId5"/>
          <a:stretch>
            <a:fillRect/>
          </a:stretch>
        </p:blipFill>
        <p:spPr>
          <a:xfrm>
            <a:off x="6329612" y="2824451"/>
            <a:ext cx="5643628" cy="2967541"/>
          </a:xfrm>
          <a:prstGeom prst="rect">
            <a:avLst/>
          </a:prstGeom>
        </p:spPr>
      </p:pic>
      <p:grpSp>
        <p:nvGrpSpPr>
          <p:cNvPr id="17" name="Group 16"/>
          <p:cNvGrpSpPr/>
          <p:nvPr/>
        </p:nvGrpSpPr>
        <p:grpSpPr>
          <a:xfrm>
            <a:off x="7279437" y="784344"/>
            <a:ext cx="4120226" cy="2202001"/>
            <a:chOff x="6750423" y="673147"/>
            <a:chExt cx="4120226" cy="2202001"/>
          </a:xfrm>
        </p:grpSpPr>
        <p:sp>
          <p:nvSpPr>
            <p:cNvPr id="18" name="Cloud 17"/>
            <p:cNvSpPr/>
            <p:nvPr/>
          </p:nvSpPr>
          <p:spPr>
            <a:xfrm>
              <a:off x="6750423" y="673147"/>
              <a:ext cx="4087907" cy="2202001"/>
            </a:xfrm>
            <a:prstGeom prst="cloud">
              <a:avLst/>
            </a:prstGeom>
            <a:solidFill>
              <a:srgbClr val="B6F1FC"/>
            </a:solidFill>
            <a:ln w="57150">
              <a:noFill/>
            </a:ln>
          </p:spPr>
          <p:txBody>
            <a:bodyPr wrap="square">
              <a:spAutoFit/>
            </a:bodyPr>
            <a:lstStyle/>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p:txBody>
        </p:sp>
        <p:sp>
          <p:nvSpPr>
            <p:cNvPr id="19" name="Rectangle 18"/>
            <p:cNvSpPr/>
            <p:nvPr/>
          </p:nvSpPr>
          <p:spPr>
            <a:xfrm>
              <a:off x="7119349" y="1017094"/>
              <a:ext cx="3751300" cy="1508105"/>
            </a:xfrm>
            <a:prstGeom prst="rect">
              <a:avLst/>
            </a:prstGeom>
          </p:spPr>
          <p:txBody>
            <a:bodyPr wrap="square">
              <a:spAutoFit/>
            </a:bodyPr>
            <a:lstStyle/>
            <a:p>
              <a:r>
                <a:rPr lang="en-US" sz="2300" dirty="0" err="1">
                  <a:solidFill>
                    <a:schemeClr val="accent6">
                      <a:lumMod val="50000"/>
                    </a:schemeClr>
                  </a:solidFill>
                  <a:latin typeface="Nunito Black" pitchFamily="2" charset="0"/>
                </a:rPr>
                <a:t>Gợi</a:t>
              </a:r>
              <a:r>
                <a:rPr lang="en-US" sz="2300" dirty="0">
                  <a:solidFill>
                    <a:schemeClr val="accent6">
                      <a:lumMod val="50000"/>
                    </a:schemeClr>
                  </a:solidFill>
                  <a:latin typeface="Nunito Black" pitchFamily="2" charset="0"/>
                </a:rPr>
                <a:t> ý: </a:t>
              </a:r>
              <a:r>
                <a:rPr lang="vi-VN" sz="2300" dirty="0">
                  <a:solidFill>
                    <a:schemeClr val="accent6">
                      <a:lumMod val="50000"/>
                    </a:schemeClr>
                  </a:solidFill>
                  <a:latin typeface="Nunito Black" pitchFamily="2" charset="0"/>
                </a:rPr>
                <a:t>Em đọc kĩ các từ ngữ trong bông hoa và các câu thơ để điền cho phù hợp</a:t>
              </a:r>
              <a:endParaRPr lang="en-US" sz="2300" dirty="0">
                <a:solidFill>
                  <a:schemeClr val="accent6">
                    <a:lumMod val="50000"/>
                  </a:schemeClr>
                </a:solidFill>
                <a:latin typeface="Nunito Black" pitchFamily="2" charset="0"/>
              </a:endParaRPr>
            </a:p>
          </p:txBody>
        </p:sp>
      </p:grpSp>
      <p:grpSp>
        <p:nvGrpSpPr>
          <p:cNvPr id="20" name="Group 19"/>
          <p:cNvGrpSpPr/>
          <p:nvPr/>
        </p:nvGrpSpPr>
        <p:grpSpPr>
          <a:xfrm>
            <a:off x="1866818" y="4102139"/>
            <a:ext cx="941928" cy="510778"/>
            <a:chOff x="4860386" y="1200732"/>
            <a:chExt cx="878270" cy="510778"/>
          </a:xfrm>
        </p:grpSpPr>
        <p:sp>
          <p:nvSpPr>
            <p:cNvPr id="21" name="Rounded Rectangle 20"/>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22" name="Rounded Rectangle 21"/>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nở</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3" name="Group 22"/>
          <p:cNvGrpSpPr/>
          <p:nvPr/>
        </p:nvGrpSpPr>
        <p:grpSpPr>
          <a:xfrm>
            <a:off x="2380332" y="4916883"/>
            <a:ext cx="941928" cy="510778"/>
            <a:chOff x="4860386" y="1200732"/>
            <a:chExt cx="878270" cy="510778"/>
          </a:xfrm>
        </p:grpSpPr>
        <p:sp>
          <p:nvSpPr>
            <p:cNvPr id="24" name="Rounded Rectangle 23"/>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25" name="Rounded Rectangle 24"/>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nỡ</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6" name="Group 25"/>
          <p:cNvGrpSpPr/>
          <p:nvPr/>
        </p:nvGrpSpPr>
        <p:grpSpPr>
          <a:xfrm>
            <a:off x="2432719" y="5324538"/>
            <a:ext cx="941928" cy="510778"/>
            <a:chOff x="4860386" y="1200732"/>
            <a:chExt cx="878270" cy="510778"/>
          </a:xfrm>
        </p:grpSpPr>
        <p:sp>
          <p:nvSpPr>
            <p:cNvPr id="27" name="Rounded Rectangle 26"/>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28" name="Rounded Rectangle 27"/>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nỡ</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9" name="Group 28"/>
          <p:cNvGrpSpPr/>
          <p:nvPr/>
        </p:nvGrpSpPr>
        <p:grpSpPr>
          <a:xfrm>
            <a:off x="8230683" y="4941026"/>
            <a:ext cx="941928" cy="510778"/>
            <a:chOff x="4860386" y="1200732"/>
            <a:chExt cx="878270" cy="510778"/>
          </a:xfrm>
        </p:grpSpPr>
        <p:sp>
          <p:nvSpPr>
            <p:cNvPr id="30" name="Rounded Rectangle 29"/>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31" name="Rounded Rectangle 30"/>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đổ</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grpSp>
      <p:grpSp>
        <p:nvGrpSpPr>
          <p:cNvPr id="32" name="Group 31"/>
          <p:cNvGrpSpPr/>
          <p:nvPr/>
        </p:nvGrpSpPr>
        <p:grpSpPr>
          <a:xfrm>
            <a:off x="8768882" y="4107193"/>
            <a:ext cx="941928" cy="510778"/>
            <a:chOff x="4860386" y="1200732"/>
            <a:chExt cx="878270" cy="510778"/>
          </a:xfrm>
        </p:grpSpPr>
        <p:sp>
          <p:nvSpPr>
            <p:cNvPr id="33" name="Rounded Rectangle 32"/>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34" name="Rounded Rectangle 33"/>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đỗ</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grpSp>
    </p:spTree>
    <p:extLst>
      <p:ext uri="{BB962C8B-B14F-4D97-AF65-F5344CB8AC3E}">
        <p14:creationId xmlns:p14="http://schemas.microsoft.com/office/powerpoint/2010/main" val="4210839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1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ircle(in)">
                                      <p:cBhvr>
                                        <p:cTn id="36" dur="1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ircle(in)">
                                      <p:cBhvr>
                                        <p:cTn id="41" dur="1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ircle(in)">
                                      <p:cBhvr>
                                        <p:cTn id="46" dur="10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circle(in)">
                                      <p:cBhvr>
                                        <p:cTn id="5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791558" y="1213783"/>
            <a:ext cx="10416370" cy="73364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a:solidFill>
                  <a:srgbClr val="002060"/>
                </a:solidFill>
                <a:latin typeface="Nunito Black" pitchFamily="2" charset="0"/>
              </a:rPr>
              <a:t>Kể với người thân về một hoạt động tập thể của lớp mà em thấy vui.</a:t>
            </a:r>
            <a:endParaRPr lang="vi-VN" sz="2400" dirty="0">
              <a:solidFill>
                <a:srgbClr val="002060"/>
              </a:solidFill>
              <a:latin typeface="Nunito Black" pitchFamily="2" charset="0"/>
            </a:endParaRPr>
          </a:p>
        </p:txBody>
      </p:sp>
      <p:sp>
        <p:nvSpPr>
          <p:cNvPr id="7" name="Rounded Rectangle 6"/>
          <p:cNvSpPr/>
          <p:nvPr/>
        </p:nvSpPr>
        <p:spPr>
          <a:xfrm>
            <a:off x="1157316" y="2272935"/>
            <a:ext cx="9684853" cy="252113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70C0"/>
                </a:solidFill>
                <a:latin typeface="Nunito Black" pitchFamily="2" charset="0"/>
              </a:rPr>
              <a:t>Em dựa vào gợi ý sau để hoàn thành bài tập:</a:t>
            </a:r>
          </a:p>
          <a:p>
            <a:pPr algn="just"/>
            <a:r>
              <a:rPr lang="vi-VN" sz="2400" dirty="0">
                <a:solidFill>
                  <a:srgbClr val="0070C0"/>
                </a:solidFill>
                <a:latin typeface="Nunito Black" pitchFamily="2" charset="0"/>
              </a:rPr>
              <a:t>- Hoạt động tập thể em tham gia là gì?</a:t>
            </a:r>
          </a:p>
          <a:p>
            <a:pPr algn="just"/>
            <a:r>
              <a:rPr lang="vi-VN" sz="2400" dirty="0">
                <a:solidFill>
                  <a:srgbClr val="0070C0"/>
                </a:solidFill>
                <a:latin typeface="Nunito Black" pitchFamily="2" charset="0"/>
              </a:rPr>
              <a:t>- Em cùng làm việc với những ai? Công việc em được giao là gì?</a:t>
            </a:r>
          </a:p>
          <a:p>
            <a:pPr algn="just"/>
            <a:r>
              <a:rPr lang="vi-VN" sz="2400" dirty="0">
                <a:solidFill>
                  <a:srgbClr val="0070C0"/>
                </a:solidFill>
                <a:latin typeface="Nunito Black" pitchFamily="2" charset="0"/>
              </a:rPr>
              <a:t>- Kết quả của hoạt động tập thể đó ra sao?</a:t>
            </a:r>
          </a:p>
          <a:p>
            <a:pPr algn="just"/>
            <a:r>
              <a:rPr lang="vi-VN" sz="2400" dirty="0">
                <a:solidFill>
                  <a:srgbClr val="0070C0"/>
                </a:solidFill>
                <a:latin typeface="Nunito Black" pitchFamily="2" charset="0"/>
              </a:rPr>
              <a:t>- Em có cảm nghĩ gì sau khi tham gia hoạt động đó?</a:t>
            </a:r>
          </a:p>
        </p:txBody>
      </p:sp>
      <p:pic>
        <p:nvPicPr>
          <p:cNvPr id="2" name="Picture 1"/>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121712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1:</a:t>
            </a:r>
            <a:endParaRPr lang="vi-VN" sz="2400" dirty="0">
              <a:solidFill>
                <a:srgbClr val="FF0000"/>
              </a:solidFill>
              <a:latin typeface="Nunito Black" pitchFamily="2" charset="0"/>
            </a:endParaRPr>
          </a:p>
          <a:p>
            <a:pPr algn="just"/>
            <a:r>
              <a:rPr lang="en-US" sz="2400" dirty="0">
                <a:solidFill>
                  <a:srgbClr val="0070C0"/>
                </a:solidFill>
                <a:latin typeface="Nunito Black" pitchFamily="2" charset="0"/>
              </a:rPr>
              <a:t>	</a:t>
            </a:r>
            <a:r>
              <a:rPr lang="vi-VN" sz="2400" dirty="0">
                <a:solidFill>
                  <a:srgbClr val="0070C0"/>
                </a:solidFill>
                <a:latin typeface="Nunito Black" pitchFamily="2" charset="0"/>
              </a:rPr>
              <a:t>Để 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27539525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docProps/app.xml><?xml version="1.0" encoding="utf-8"?>
<Properties xmlns="http://schemas.openxmlformats.org/officeDocument/2006/extended-properties" xmlns:vt="http://schemas.openxmlformats.org/officeDocument/2006/docPropsVTypes">
  <TotalTime>3081</TotalTime>
  <Words>671</Words>
  <Application>Microsoft Office PowerPoint</Application>
  <PresentationFormat>Widescreen</PresentationFormat>
  <Paragraphs>89</Paragraphs>
  <Slides>12</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12</vt:i4>
      </vt:variant>
    </vt:vector>
  </HeadingPairs>
  <TitlesOfParts>
    <vt:vector size="24" baseType="lpstr">
      <vt:lpstr>Calibri Light</vt:lpstr>
      <vt:lpstr>宋体</vt:lpstr>
      <vt:lpstr>Great Vibes</vt:lpstr>
      <vt:lpstr>Calibri</vt:lpstr>
      <vt:lpstr>Nunito Black</vt:lpstr>
      <vt:lpstr>Chango</vt:lpstr>
      <vt:lpstr>Times New Roman</vt:lpstr>
      <vt:lpstr>KaiTi</vt:lpstr>
      <vt:lpstr>OpenSans</vt:lpstr>
      <vt:lpstr>Arial</vt:lpstr>
      <vt:lpstr>Office Theme</vt:lpstr>
      <vt:lpstr>1_Theme1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113</cp:revision>
  <dcterms:created xsi:type="dcterms:W3CDTF">2022-08-21T23:00:21Z</dcterms:created>
  <dcterms:modified xsi:type="dcterms:W3CDTF">2022-12-05T09:35:07Z</dcterms:modified>
</cp:coreProperties>
</file>