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5" r:id="rId2"/>
    <p:sldId id="307" r:id="rId3"/>
    <p:sldId id="312" r:id="rId4"/>
    <p:sldId id="314" r:id="rId5"/>
    <p:sldId id="317" r:id="rId6"/>
    <p:sldId id="324" r:id="rId7"/>
    <p:sldId id="322" r:id="rId8"/>
    <p:sldId id="262" r:id="rId9"/>
    <p:sldId id="332" r:id="rId10"/>
    <p:sldId id="333" r:id="rId11"/>
    <p:sldId id="325" r:id="rId12"/>
    <p:sldId id="330" r:id="rId13"/>
    <p:sldId id="334" r:id="rId14"/>
    <p:sldId id="335" r:id="rId15"/>
    <p:sldId id="340" r:id="rId16"/>
    <p:sldId id="342" r:id="rId17"/>
    <p:sldId id="344" r:id="rId18"/>
    <p:sldId id="345" r:id="rId19"/>
    <p:sldId id="346" r:id="rId20"/>
    <p:sldId id="347" r:id="rId21"/>
    <p:sldId id="348" r:id="rId22"/>
    <p:sldId id="349" r:id="rId23"/>
    <p:sldId id="350" r:id="rId24"/>
    <p:sldId id="351" r:id="rId25"/>
    <p:sldId id="352" r:id="rId26"/>
    <p:sldId id="353" r:id="rId27"/>
    <p:sldId id="356" r:id="rId28"/>
    <p:sldId id="360" r:id="rId29"/>
    <p:sldId id="361" r:id="rId30"/>
    <p:sldId id="362" r:id="rId31"/>
    <p:sldId id="364" r:id="rId32"/>
    <p:sldId id="393" r:id="rId33"/>
    <p:sldId id="394" r:id="rId34"/>
    <p:sldId id="331" r:id="rId35"/>
    <p:sldId id="395" r:id="rId36"/>
    <p:sldId id="391" r:id="rId37"/>
  </p:sldIdLst>
  <p:sldSz cx="12192000" cy="6858000"/>
  <p:notesSz cx="6858000" cy="9144000"/>
  <p:embeddedFontLst>
    <p:embeddedFont>
      <p:font typeface="Tahoma" panose="020B0604030504040204" pitchFamily="34" charset="0"/>
      <p:regular r:id="rId38"/>
      <p:bold r:id="rId39"/>
    </p:embeddedFont>
    <p:embeddedFont>
      <p:font typeface="Great Vibes" panose="020B0604020202020204" charset="0"/>
      <p:regular r:id="rId40"/>
    </p:embeddedFont>
    <p:embeddedFont>
      <p:font typeface="Nirmala UI" panose="020B0502040204020203" pitchFamily="34" charset="0"/>
      <p:regular r:id="rId41"/>
      <p:bold r:id="rId42"/>
    </p:embeddedFont>
    <p:embeddedFont>
      <p:font typeface="Calibri Light" panose="020F0302020204030204" pitchFamily="34" charset="0"/>
      <p:regular r:id="rId43"/>
      <p:italic r:id="rId44"/>
    </p:embeddedFont>
    <p:embeddedFont>
      <p:font typeface="Sigmar One" panose="020B0604020202020204" charset="0"/>
      <p:regular r:id="rId45"/>
    </p:embeddedFont>
    <p:embeddedFont>
      <p:font typeface="Calibri" panose="020F0502020204030204" pitchFamily="34" charset="0"/>
      <p:regular r:id="rId46"/>
      <p:bold r:id="rId47"/>
      <p:italic r:id="rId48"/>
      <p:boldItalic r:id="rId49"/>
    </p:embeddedFont>
    <p:embeddedFont>
      <p:font typeface="Nunito Black"/>
      <p:bold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91" d="100"/>
          <a:sy n="91" d="100"/>
        </p:scale>
        <p:origin x="4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0" y="2171096"/>
            <a:ext cx="11014530" cy="1758446"/>
            <a:chOff x="195945" y="3568825"/>
            <a:chExt cx="11014530" cy="1758446"/>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NHỮNG</a:t>
              </a:r>
              <a:r>
                <a:rPr kumimoji="0" lang="en-US" sz="5400" b="1" i="0" u="none" strike="noStrike" kern="1200" cap="none" spc="0" normalizeH="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 CHIẾC ÁO ẤM (</a:t>
              </a:r>
              <a:r>
                <a:rPr kumimoji="0" lang="en-US" sz="5400" b="1" i="0" u="none" strike="noStrike" kern="1200" cap="none" spc="0" normalizeH="0" noProof="0" dirty="0" err="1">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trang</a:t>
              </a:r>
              <a:r>
                <a:rPr kumimoji="0" lang="en-US" sz="5400" b="1" i="0" u="none" strike="noStrike" kern="1200" cap="none" spc="0" normalizeH="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 120</a:t>
              </a:r>
              <a:r>
                <a:rPr kumimoji="0" lang="en-US" sz="5400" b="1" i="0" u="none" strike="noStrike" kern="1200" cap="none" spc="0" normalizeH="0" noProof="0" dirty="0" smtClean="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rPr>
                <a:t>)</a:t>
              </a:r>
              <a:endParaRPr kumimoji="0" lang="en-US" sz="5400" b="1" i="0" u="none" strike="noStrike" kern="1200" cap="none" spc="0" normalizeH="0" baseline="0" noProof="0" dirty="0">
                <a:ln>
                  <a:noFill/>
                </a:ln>
                <a:solidFill>
                  <a:srgbClr val="FF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95945" y="3568825"/>
              <a:ext cx="3307447" cy="830997"/>
            </a:xfrm>
            <a:prstGeom prst="rect">
              <a:avLst/>
            </a:prstGeom>
            <a:noFill/>
          </p:spPr>
          <p:txBody>
            <a:bodyPr wrap="square" rtlCol="0">
              <a:spAutoFit/>
            </a:bodyPr>
            <a:lstStyle/>
            <a:p>
              <a:pPr algn="ctr">
                <a:buClr>
                  <a:srgbClr val="000000"/>
                </a:buClr>
                <a:buFont typeface="Arial"/>
                <a:buNone/>
              </a:pPr>
              <a:r>
                <a:rPr lang="en-US" sz="48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Đọc:Bài</a:t>
              </a:r>
              <a:r>
                <a:rPr lang="en-US"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mj-lt"/>
                <a:ea typeface="+mn-ea"/>
                <a:cs typeface="+mn-cs"/>
              </a:rPr>
              <a:t>M</a:t>
            </a:r>
            <a:r>
              <a:rPr kumimoji="0" lang="en-US" sz="1900" b="0" i="0" u="none" strike="noStrike" kern="1200" cap="none" spc="0" normalizeH="0" baseline="0" noProof="0" dirty="0" err="1">
                <a:ln>
                  <a:noFill/>
                </a:ln>
                <a:solidFill>
                  <a:srgbClr val="002060"/>
                </a:solidFill>
                <a:effectLst/>
                <a:uLnTx/>
                <a:uFillTx/>
                <a:latin typeface="+mj-lt"/>
                <a:ea typeface="+mn-ea"/>
                <a:cs typeface="+mn-cs"/>
              </a:rPr>
              <a:t>ùa</a:t>
            </a:r>
            <a:r>
              <a:rPr kumimoji="0" lang="vi-VN" sz="1900" b="0" i="0" u="none" strike="noStrike" kern="1200" cap="none" spc="0" normalizeH="0" baseline="0" noProof="0" dirty="0">
                <a:ln>
                  <a:noFill/>
                </a:ln>
                <a:solidFill>
                  <a:srgbClr val="002060"/>
                </a:solidFill>
                <a:effectLst/>
                <a:uLnTx/>
                <a:uFillTx/>
                <a:latin typeface="+mj-lt"/>
                <a:ea typeface="+mn-ea"/>
                <a:cs typeface="+mn-cs"/>
              </a:rPr>
              <a:t> </a:t>
            </a:r>
            <a:r>
              <a:rPr kumimoji="0" lang="en-US" sz="1900" b="0" i="0" u="none" strike="noStrike" kern="1200" cap="none" spc="0" normalizeH="0" baseline="0" noProof="0" dirty="0" err="1">
                <a:ln>
                  <a:noFill/>
                </a:ln>
                <a:solidFill>
                  <a:srgbClr val="002060"/>
                </a:solidFill>
                <a:effectLst/>
                <a:uLnTx/>
                <a:uFillTx/>
                <a:latin typeface="+mj-lt"/>
                <a:ea typeface="+mn-ea"/>
                <a:cs typeface="+mn-cs"/>
              </a:rPr>
              <a:t>đông</a:t>
            </a:r>
            <a:r>
              <a:rPr kumimoji="0" lang="vi-VN" sz="1900" b="0" i="0" u="none" strike="noStrike" kern="1200" cap="none" spc="0" normalizeH="0" baseline="0" noProof="0" dirty="0">
                <a:ln>
                  <a:noFill/>
                </a:ln>
                <a:solidFill>
                  <a:srgbClr val="002060"/>
                </a:solidFill>
                <a:effectLst/>
                <a:uLnTx/>
                <a:uFillTx/>
                <a:latin typeface="+mj-lt"/>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mj-lt"/>
                <a:ea typeface="+mn-ea"/>
                <a:cs typeface="+mn-cs"/>
              </a:rPr>
              <a:t> </a:t>
            </a:r>
            <a:r>
              <a:rPr kumimoji="0" lang="vi-VN" sz="1900" b="0" i="0" u="none" strike="noStrike" kern="1200" cap="none" spc="0" normalizeH="0" baseline="0" noProof="0" dirty="0">
                <a:ln>
                  <a:noFill/>
                </a:ln>
                <a:solidFill>
                  <a:srgbClr val="002060"/>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mj-lt"/>
                <a:ea typeface="+mn-ea"/>
                <a:cs typeface="+mn-cs"/>
              </a:rPr>
              <a:t>     </a:t>
            </a:r>
            <a:r>
              <a:rPr kumimoji="0" lang="vi-VN" sz="1900" b="0" i="0" u="none" strike="noStrike" kern="1200" cap="none" spc="0" normalizeH="0" baseline="0" noProof="0" dirty="0">
                <a:ln>
                  <a:noFill/>
                </a:ln>
                <a:solidFill>
                  <a:srgbClr val="002060"/>
                </a:solidFill>
                <a:effectLst/>
                <a:uLnTx/>
                <a:uFillTx/>
                <a:latin typeface="+mj-lt"/>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mj-lt"/>
                <a:ea typeface="+mn-ea"/>
                <a:cs typeface="+mn-cs"/>
              </a:rPr>
              <a:t>     </a:t>
            </a:r>
            <a:r>
              <a:rPr kumimoji="0" lang="vi-VN" sz="1900" b="0" i="0" u="none" strike="noStrike" kern="1200" cap="none" spc="0" normalizeH="0" baseline="0" noProof="0" dirty="0">
                <a:ln>
                  <a:noFill/>
                </a:ln>
                <a:solidFill>
                  <a:srgbClr val="7030A0"/>
                </a:solidFill>
                <a:effectLst/>
                <a:uLnTx/>
                <a:uFillTx/>
                <a:latin typeface="+mj-lt"/>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mj-lt"/>
                <a:ea typeface="+mn-ea"/>
                <a:cs typeface="+mn-cs"/>
              </a:rPr>
              <a:t>     </a:t>
            </a:r>
            <a:r>
              <a:rPr kumimoji="0" lang="vi-VN" sz="1900" b="0" i="0" u="none" strike="noStrike" kern="1200" cap="none" spc="0" normalizeH="0" baseline="0" noProof="0" dirty="0">
                <a:ln>
                  <a:noFill/>
                </a:ln>
                <a:solidFill>
                  <a:srgbClr val="7030A0"/>
                </a:solidFill>
                <a:effectLst/>
                <a:uLnTx/>
                <a:uFillTx/>
                <a:latin typeface="+mj-lt"/>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en-US" sz="1900" b="0" i="0" u="none" strike="noStrike" kern="1200" cap="none" spc="0" normalizeH="0" baseline="0" noProof="0" dirty="0">
                <a:ln>
                  <a:noFill/>
                </a:ln>
                <a:solidFill>
                  <a:srgbClr val="000000"/>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19791022-BCD2-EC55-15EF-44895AB62589}"/>
              </a:ext>
            </a:extLst>
          </p:cNvPr>
          <p:cNvSpPr/>
          <p:nvPr/>
        </p:nvSpPr>
        <p:spPr>
          <a:xfrm>
            <a:off x="7467600" y="91780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FFDD3E-6340-8FF5-B976-AF8A14ADE1CB}"/>
              </a:ext>
            </a:extLst>
          </p:cNvPr>
          <p:cNvSpPr/>
          <p:nvPr/>
        </p:nvSpPr>
        <p:spPr>
          <a:xfrm>
            <a:off x="9736565" y="205323"/>
            <a:ext cx="2346964" cy="1424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rét</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xù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lông</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mj-lt"/>
              </a:rPr>
              <a:t>M</a:t>
            </a:r>
            <a:r>
              <a:rPr lang="en-US" sz="3200" dirty="0" err="1">
                <a:solidFill>
                  <a:schemeClr val="tx1"/>
                </a:solidFill>
                <a:latin typeface="+mj-lt"/>
              </a:rPr>
              <a:t>ùa</a:t>
            </a:r>
            <a:r>
              <a:rPr lang="vi-VN" sz="3200" dirty="0">
                <a:solidFill>
                  <a:schemeClr val="tx1"/>
                </a:solidFill>
                <a:latin typeface="+mj-lt"/>
              </a:rPr>
              <a:t> </a:t>
            </a:r>
            <a:r>
              <a:rPr lang="en-US" sz="3200" dirty="0" err="1">
                <a:solidFill>
                  <a:schemeClr val="tx1"/>
                </a:solidFill>
                <a:latin typeface="+mj-lt"/>
              </a:rPr>
              <a:t>đông</a:t>
            </a:r>
            <a:r>
              <a:rPr lang="vi-VN" sz="3200" dirty="0">
                <a:solidFill>
                  <a:schemeClr val="tx1"/>
                </a:solidFill>
                <a:latin typeface="+mj-lt"/>
              </a:rPr>
              <a:t>,</a:t>
            </a:r>
            <a:r>
              <a:rPr lang="en-US" sz="3200" dirty="0">
                <a:solidFill>
                  <a:srgbClr val="FF0000"/>
                </a:solidFill>
                <a:latin typeface="+mj-lt"/>
              </a:rPr>
              <a:t>/ </a:t>
            </a:r>
            <a:r>
              <a:rPr lang="vi-VN" sz="3200" dirty="0">
                <a:solidFill>
                  <a:schemeClr val="tx1"/>
                </a:solidFill>
                <a:latin typeface="+mj-lt"/>
              </a:rPr>
              <a:t>thỏ quấn tấm vải lên người cho đỡ rét</a:t>
            </a:r>
            <a:r>
              <a:rPr lang="en-US" sz="3200" dirty="0">
                <a:solidFill>
                  <a:schemeClr val="tx1"/>
                </a:solidFill>
                <a:latin typeface="+mj-lt"/>
              </a:rPr>
              <a:t> </a:t>
            </a:r>
            <a:r>
              <a:rPr lang="en-US" sz="3200" dirty="0">
                <a:solidFill>
                  <a:srgbClr val="FF0000"/>
                </a:solidFill>
                <a:latin typeface="+mj-lt"/>
              </a:rPr>
              <a:t>/</a:t>
            </a:r>
            <a:r>
              <a:rPr lang="vi-VN" sz="3200" dirty="0">
                <a:solidFill>
                  <a:schemeClr val="tx1"/>
                </a:solidFill>
                <a:latin typeface="+mj-lt"/>
              </a:rPr>
              <a:t> thì gió thổi tấm vải bay xuống ao.</a:t>
            </a:r>
            <a:r>
              <a:rPr lang="en-US" sz="3200" dirty="0">
                <a:solidFill>
                  <a:srgbClr val="FF0000"/>
                </a:solidFill>
                <a:latin typeface="+mj-lt"/>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mj-lt"/>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mj-lt"/>
              </a:rPr>
              <a:t>Thỏ trải vải.</a:t>
            </a:r>
            <a:r>
              <a:rPr lang="en-US" sz="3200" dirty="0">
                <a:solidFill>
                  <a:srgbClr val="FF0000"/>
                </a:solidFill>
                <a:latin typeface="+mj-lt"/>
              </a:rPr>
              <a:t>//</a:t>
            </a:r>
            <a:r>
              <a:rPr lang="vi-VN" sz="3200" dirty="0">
                <a:solidFill>
                  <a:srgbClr val="000000"/>
                </a:solidFill>
                <a:latin typeface="+mj-lt"/>
              </a:rPr>
              <a:t> Ốc sên kẻ đường vạch.</a:t>
            </a:r>
            <a:r>
              <a:rPr lang="en-US" sz="3200" dirty="0">
                <a:solidFill>
                  <a:srgbClr val="FF0000"/>
                </a:solidFill>
                <a:latin typeface="+mj-lt"/>
              </a:rPr>
              <a:t>//</a:t>
            </a:r>
            <a:endParaRPr lang="vi-VN" sz="3200" dirty="0">
              <a:solidFill>
                <a:srgbClr val="FF0000"/>
              </a:solidFill>
              <a:latin typeface="+mj-lt"/>
            </a:endParaRPr>
          </a:p>
          <a:p>
            <a:pPr algn="just"/>
            <a:r>
              <a:rPr lang="vi-VN" sz="3200" dirty="0">
                <a:solidFill>
                  <a:srgbClr val="000000"/>
                </a:solidFill>
                <a:latin typeface="+mj-lt"/>
              </a:rPr>
              <a:t>Bọ ngựa cắt vải theo vạch</a:t>
            </a:r>
            <a:r>
              <a:rPr lang="vi-VN" sz="3200" dirty="0" smtClean="0">
                <a:solidFill>
                  <a:srgbClr val="000000"/>
                </a:solidFill>
                <a:latin typeface="+mj-lt"/>
              </a:rPr>
              <a:t>.</a:t>
            </a:r>
            <a:r>
              <a:rPr lang="en-US" sz="3200" dirty="0" smtClean="0">
                <a:solidFill>
                  <a:srgbClr val="FF0000"/>
                </a:solidFill>
                <a:latin typeface="+mj-lt"/>
              </a:rPr>
              <a:t>//</a:t>
            </a:r>
            <a:r>
              <a:rPr lang="vi-VN" sz="3200" dirty="0" smtClean="0">
                <a:solidFill>
                  <a:srgbClr val="000000"/>
                </a:solidFill>
                <a:latin typeface="+mj-lt"/>
              </a:rPr>
              <a:t> </a:t>
            </a:r>
            <a:r>
              <a:rPr lang="vi-VN" sz="3200" dirty="0">
                <a:solidFill>
                  <a:srgbClr val="000000"/>
                </a:solidFill>
                <a:latin typeface="+mj-lt"/>
              </a:rPr>
              <a:t>Tằm xe chỉ.</a:t>
            </a:r>
            <a:r>
              <a:rPr lang="en-US" sz="3200" dirty="0">
                <a:solidFill>
                  <a:srgbClr val="FF0000"/>
                </a:solidFill>
                <a:latin typeface="+mj-lt"/>
              </a:rPr>
              <a:t> //</a:t>
            </a:r>
            <a:r>
              <a:rPr lang="vi-VN" sz="3200" dirty="0">
                <a:solidFill>
                  <a:srgbClr val="000000"/>
                </a:solidFill>
                <a:latin typeface="+mj-lt"/>
              </a:rPr>
              <a:t> Nhím chắp vải,</a:t>
            </a:r>
            <a:r>
              <a:rPr lang="en-US" sz="3200" dirty="0">
                <a:solidFill>
                  <a:srgbClr val="FF0000"/>
                </a:solidFill>
                <a:latin typeface="+mj-lt"/>
              </a:rPr>
              <a:t>/</a:t>
            </a:r>
            <a:r>
              <a:rPr lang="vi-VN" sz="3200" dirty="0">
                <a:solidFill>
                  <a:srgbClr val="FF0000"/>
                </a:solidFill>
                <a:latin typeface="+mj-lt"/>
              </a:rPr>
              <a:t> </a:t>
            </a:r>
            <a:r>
              <a:rPr lang="vi-VN" sz="3200" dirty="0">
                <a:solidFill>
                  <a:srgbClr val="000000"/>
                </a:solidFill>
                <a:latin typeface="+mj-lt"/>
              </a:rPr>
              <a:t>dùi lỗ.</a:t>
            </a:r>
            <a:r>
              <a:rPr lang="en-US" sz="3200" dirty="0">
                <a:solidFill>
                  <a:srgbClr val="FF0000"/>
                </a:solidFill>
                <a:latin typeface="+mj-lt"/>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mj-lt"/>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baseline="0" noProof="0" dirty="0">
                <a:ln>
                  <a:noFill/>
                </a:ln>
                <a:solidFill>
                  <a:srgbClr val="8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800000"/>
                </a:solidFill>
                <a:effectLst/>
                <a:uLnTx/>
                <a:uFillTx/>
                <a:latin typeface="Times New Roman" panose="02020603050405020304" pitchFamily="18" charset="0"/>
                <a:cs typeface="Times New Roman" panose="02020603050405020304" pitchFamily="18" charset="0"/>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mj-lt"/>
                <a:ea typeface="+mn-ea"/>
                <a:cs typeface="+mn-cs"/>
              </a:rPr>
              <a:t>M</a:t>
            </a:r>
            <a:r>
              <a:rPr kumimoji="0" lang="en-US" sz="1900" b="0" i="0" u="none" strike="noStrike" kern="1200" cap="none" spc="0" normalizeH="0" baseline="0" noProof="0" dirty="0" err="1">
                <a:ln>
                  <a:noFill/>
                </a:ln>
                <a:solidFill>
                  <a:srgbClr val="002060"/>
                </a:solidFill>
                <a:effectLst/>
                <a:uLnTx/>
                <a:uFillTx/>
                <a:latin typeface="+mj-lt"/>
                <a:ea typeface="+mn-ea"/>
                <a:cs typeface="+mn-cs"/>
              </a:rPr>
              <a:t>ùa</a:t>
            </a:r>
            <a:r>
              <a:rPr kumimoji="0" lang="vi-VN" sz="1900" b="0" i="0" u="none" strike="noStrike" kern="1200" cap="none" spc="0" normalizeH="0" baseline="0" noProof="0" dirty="0">
                <a:ln>
                  <a:noFill/>
                </a:ln>
                <a:solidFill>
                  <a:srgbClr val="002060"/>
                </a:solidFill>
                <a:effectLst/>
                <a:uLnTx/>
                <a:uFillTx/>
                <a:latin typeface="+mj-lt"/>
                <a:ea typeface="+mn-ea"/>
                <a:cs typeface="+mn-cs"/>
              </a:rPr>
              <a:t> </a:t>
            </a:r>
            <a:r>
              <a:rPr kumimoji="0" lang="en-US" sz="1900" b="0" i="0" u="none" strike="noStrike" kern="1200" cap="none" spc="0" normalizeH="0" baseline="0" noProof="0" dirty="0" err="1">
                <a:ln>
                  <a:noFill/>
                </a:ln>
                <a:solidFill>
                  <a:srgbClr val="002060"/>
                </a:solidFill>
                <a:effectLst/>
                <a:uLnTx/>
                <a:uFillTx/>
                <a:latin typeface="+mj-lt"/>
                <a:ea typeface="+mn-ea"/>
                <a:cs typeface="+mn-cs"/>
              </a:rPr>
              <a:t>đông</a:t>
            </a:r>
            <a:r>
              <a:rPr kumimoji="0" lang="vi-VN" sz="1900" b="0" i="0" u="none" strike="noStrike" kern="1200" cap="none" spc="0" normalizeH="0" baseline="0" noProof="0" dirty="0">
                <a:ln>
                  <a:noFill/>
                </a:ln>
                <a:solidFill>
                  <a:srgbClr val="002060"/>
                </a:solidFill>
                <a:effectLst/>
                <a:uLnTx/>
                <a:uFillTx/>
                <a:latin typeface="+mj-lt"/>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mj-lt"/>
                <a:ea typeface="+mn-ea"/>
                <a:cs typeface="+mn-cs"/>
              </a:rPr>
              <a:t> </a:t>
            </a:r>
            <a:r>
              <a:rPr kumimoji="0" lang="vi-VN" sz="1900" b="0" i="0" u="none" strike="noStrike" kern="1200" cap="none" spc="0" normalizeH="0" baseline="0" noProof="0" dirty="0">
                <a:ln>
                  <a:noFill/>
                </a:ln>
                <a:solidFill>
                  <a:srgbClr val="002060"/>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mj-lt"/>
                <a:ea typeface="+mn-ea"/>
                <a:cs typeface="+mn-cs"/>
              </a:rPr>
              <a:t>     </a:t>
            </a:r>
            <a:r>
              <a:rPr kumimoji="0" lang="vi-VN" sz="1900" b="0" i="0" u="none" strike="noStrike" kern="1200" cap="none" spc="0" normalizeH="0" baseline="0" noProof="0" dirty="0">
                <a:ln>
                  <a:noFill/>
                </a:ln>
                <a:solidFill>
                  <a:srgbClr val="002060"/>
                </a:solidFill>
                <a:effectLst/>
                <a:uLnTx/>
                <a:uFillTx/>
                <a:latin typeface="+mj-lt"/>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mj-lt"/>
                <a:ea typeface="+mn-ea"/>
                <a:cs typeface="+mn-cs"/>
              </a:rPr>
              <a:t>     </a:t>
            </a:r>
            <a:r>
              <a:rPr kumimoji="0" lang="vi-VN" sz="1900" b="0" i="0" u="none" strike="noStrike" kern="1200" cap="none" spc="0" normalizeH="0" baseline="0" noProof="0" dirty="0">
                <a:ln>
                  <a:noFill/>
                </a:ln>
                <a:solidFill>
                  <a:srgbClr val="7030A0"/>
                </a:solidFill>
                <a:effectLst/>
                <a:uLnTx/>
                <a:uFillTx/>
                <a:latin typeface="+mj-lt"/>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mj-lt"/>
                <a:ea typeface="+mn-ea"/>
                <a:cs typeface="+mn-cs"/>
              </a:rPr>
              <a:t>     </a:t>
            </a:r>
            <a:r>
              <a:rPr kumimoji="0" lang="vi-VN" sz="1900" b="0" i="0" u="none" strike="noStrike" kern="1200" cap="none" spc="0" normalizeH="0" baseline="0" noProof="0" dirty="0">
                <a:ln>
                  <a:noFill/>
                </a:ln>
                <a:solidFill>
                  <a:srgbClr val="7030A0"/>
                </a:solidFill>
                <a:effectLst/>
                <a:uLnTx/>
                <a:uFillTx/>
                <a:latin typeface="+mj-lt"/>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mj-lt"/>
                <a:ea typeface="+mn-ea"/>
                <a:cs typeface="+mn-cs"/>
              </a:rPr>
              <a:t>     </a:t>
            </a:r>
            <a:r>
              <a:rPr kumimoji="0" lang="vi-VN" sz="1900" b="0" i="0" u="none" strike="noStrike" kern="1200" cap="none" spc="0" normalizeH="0" baseline="0" noProof="0" dirty="0">
                <a:ln>
                  <a:noFill/>
                </a:ln>
                <a:solidFill>
                  <a:srgbClr val="548F01"/>
                </a:solidFill>
                <a:effectLst/>
                <a:uLnTx/>
                <a:uFillTx/>
                <a:latin typeface="+mj-lt"/>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mj-lt"/>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mj-lt"/>
                <a:ea typeface="+mn-ea"/>
                <a:cs typeface="+mn-cs"/>
              </a:rPr>
              <a:t>         </a:t>
            </a:r>
            <a:r>
              <a:rPr kumimoji="0" lang="en-US" sz="1900" b="0" i="0" u="none" strike="noStrike" kern="1200" cap="none" spc="0" normalizeH="0" baseline="0" noProof="0" dirty="0">
                <a:ln>
                  <a:noFill/>
                </a:ln>
                <a:solidFill>
                  <a:srgbClr val="000000"/>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M</a:t>
            </a:r>
            <a:r>
              <a:rPr kumimoji="0" lang="en-US" sz="1900" b="0" i="0" u="none" strike="noStrike" kern="1200" cap="none" spc="0" normalizeH="0" baseline="0" noProof="0" dirty="0" err="1">
                <a:ln>
                  <a:noFill/>
                </a:ln>
                <a:solidFill>
                  <a:srgbClr val="000000"/>
                </a:solidFill>
                <a:effectLst/>
                <a:uLnTx/>
                <a:uFillTx/>
                <a:latin typeface="+mj-lt"/>
                <a:ea typeface="+mn-ea"/>
                <a:cs typeface="+mn-cs"/>
              </a:rPr>
              <a:t>ùa</a:t>
            </a:r>
            <a:r>
              <a:rPr kumimoji="0" lang="vi-VN" sz="1900" b="0" i="0" u="none" strike="noStrike" kern="1200" cap="none" spc="0" normalizeH="0" baseline="0" noProof="0" dirty="0">
                <a:ln>
                  <a:noFill/>
                </a:ln>
                <a:solidFill>
                  <a:srgbClr val="000000"/>
                </a:solidFill>
                <a:effectLst/>
                <a:uLnTx/>
                <a:uFillTx/>
                <a:latin typeface="+mj-lt"/>
                <a:ea typeface="+mn-ea"/>
                <a:cs typeface="+mn-cs"/>
              </a:rPr>
              <a:t> </a:t>
            </a:r>
            <a:r>
              <a:rPr kumimoji="0" lang="en-US" sz="1900" b="0" i="0" u="none" strike="noStrike" kern="1200" cap="none" spc="0" normalizeH="0" baseline="0" noProof="0" dirty="0" err="1">
                <a:ln>
                  <a:noFill/>
                </a:ln>
                <a:solidFill>
                  <a:srgbClr val="000000"/>
                </a:solidFill>
                <a:effectLst/>
                <a:uLnTx/>
                <a:uFillTx/>
                <a:latin typeface="+mj-lt"/>
                <a:ea typeface="+mn-ea"/>
                <a:cs typeface="+mn-cs"/>
              </a:rPr>
              <a:t>đông</a:t>
            </a:r>
            <a:r>
              <a:rPr kumimoji="0" lang="vi-VN" sz="1900" b="0" i="0" u="none" strike="noStrike" kern="1200" cap="none" spc="0" normalizeH="0" baseline="0" noProof="0" dirty="0">
                <a:ln>
                  <a:noFill/>
                </a:ln>
                <a:solidFill>
                  <a:srgbClr val="000000"/>
                </a:solidFill>
                <a:effectLst/>
                <a:uLnTx/>
                <a:uFillTx/>
                <a:latin typeface="+mj-lt"/>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chiếc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392731CF-8648-DF45-BA5F-63CCD4E45FA6}"/>
              </a:ext>
            </a:extLst>
          </p:cNvPr>
          <p:cNvSpPr/>
          <p:nvPr/>
        </p:nvSpPr>
        <p:spPr>
          <a:xfrm>
            <a:off x="8285018" y="762066"/>
            <a:ext cx="3639581" cy="192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74DA5C-8233-87B7-D6C1-F0C15CC7E5DA}"/>
              </a:ext>
            </a:extLst>
          </p:cNvPr>
          <p:cNvSpPr txBox="1"/>
          <p:nvPr/>
        </p:nvSpPr>
        <p:spPr>
          <a:xfrm>
            <a:off x="8382142" y="969818"/>
            <a:ext cx="3542457" cy="1384995"/>
          </a:xfrm>
          <a:prstGeom prst="rect">
            <a:avLst/>
          </a:prstGeom>
          <a:noFill/>
        </p:spPr>
        <p:txBody>
          <a:bodyPr wrap="square" rtlCol="0">
            <a:spAutoFit/>
          </a:bodyPr>
          <a:lstStyle/>
          <a:p>
            <a:r>
              <a:rPr lang="en-US" sz="2800" dirty="0"/>
              <a:t>Xe(</a:t>
            </a:r>
            <a:r>
              <a:rPr lang="en-US" sz="2800" dirty="0" err="1"/>
              <a:t>chỉ</a:t>
            </a:r>
            <a:r>
              <a:rPr lang="en-US" sz="2800" dirty="0"/>
              <a:t>): </a:t>
            </a:r>
            <a:r>
              <a:rPr lang="en-US" sz="2800" dirty="0" err="1"/>
              <a:t>làm</a:t>
            </a:r>
            <a:r>
              <a:rPr lang="en-US" sz="2800" dirty="0"/>
              <a:t> </a:t>
            </a:r>
            <a:r>
              <a:rPr lang="en-US" sz="2800" dirty="0" err="1"/>
              <a:t>cho</a:t>
            </a:r>
            <a:r>
              <a:rPr lang="en-US" sz="2800" dirty="0"/>
              <a:t> </a:t>
            </a:r>
            <a:r>
              <a:rPr lang="en-US" sz="2800" dirty="0" err="1"/>
              <a:t>các</a:t>
            </a:r>
            <a:r>
              <a:rPr lang="en-US" sz="2800" dirty="0"/>
              <a:t> </a:t>
            </a:r>
            <a:r>
              <a:rPr lang="en-US" sz="2800" dirty="0" err="1"/>
              <a:t>sợi</a:t>
            </a:r>
            <a:r>
              <a:rPr lang="en-US" sz="2800" dirty="0"/>
              <a:t> </a:t>
            </a:r>
            <a:r>
              <a:rPr lang="en-US" sz="2800" dirty="0" err="1"/>
              <a:t>chỉ</a:t>
            </a:r>
            <a:r>
              <a:rPr lang="en-US" sz="2800" dirty="0"/>
              <a:t> </a:t>
            </a:r>
            <a:r>
              <a:rPr lang="en-US" sz="2800" dirty="0" err="1"/>
              <a:t>nhỏ</a:t>
            </a:r>
            <a:r>
              <a:rPr lang="en-US" sz="2800" dirty="0"/>
              <a:t> </a:t>
            </a:r>
            <a:r>
              <a:rPr lang="en-US" sz="2800" dirty="0" err="1"/>
              <a:t>xoắn</a:t>
            </a:r>
            <a:r>
              <a:rPr lang="en-US" sz="2800" dirty="0"/>
              <a:t> </a:t>
            </a:r>
            <a:r>
              <a:rPr lang="en-US" sz="2800" dirty="0" err="1"/>
              <a:t>chặt</a:t>
            </a:r>
            <a:r>
              <a:rPr lang="en-US" sz="2800" dirty="0"/>
              <a:t> </a:t>
            </a:r>
            <a:r>
              <a:rPr lang="en-US" sz="2800" dirty="0" err="1"/>
              <a:t>với</a:t>
            </a:r>
            <a:r>
              <a:rPr lang="en-US" sz="2800" dirty="0"/>
              <a:t> </a:t>
            </a:r>
            <a:r>
              <a:rPr lang="en-US" sz="2800" dirty="0" err="1"/>
              <a:t>nhau</a:t>
            </a:r>
            <a:r>
              <a:rPr lang="en-US" sz="2800" dirty="0"/>
              <a:t> </a:t>
            </a:r>
            <a:r>
              <a:rPr lang="en-US" sz="2800" dirty="0" err="1"/>
              <a:t>thành</a:t>
            </a:r>
            <a:r>
              <a:rPr lang="en-US" sz="2800" dirty="0"/>
              <a:t> </a:t>
            </a:r>
            <a:r>
              <a:rPr lang="en-US" sz="2800" dirty="0" err="1"/>
              <a:t>sợi</a:t>
            </a:r>
            <a:r>
              <a:rPr lang="en-US" sz="2800" dirty="0"/>
              <a:t> </a:t>
            </a:r>
            <a:r>
              <a:rPr lang="en-US" sz="2800" dirty="0" err="1"/>
              <a:t>lớn</a:t>
            </a:r>
            <a:r>
              <a:rPr lang="en-US" sz="2800" dirty="0"/>
              <a:t>.</a:t>
            </a: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6" y="2619562"/>
            <a:ext cx="6339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TÌM</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HIỂU BÀI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solidFill>
                  <a:srgbClr val="0070C0"/>
                </a:solidFill>
                <a:latin typeface="Times New Roman" panose="02020603050405020304" pitchFamily="18" charset="0"/>
                <a:cs typeface="Times New Roman" panose="02020603050405020304" pitchFamily="18" charset="0"/>
              </a:rPr>
              <a:t>Câu</a:t>
            </a:r>
            <a:r>
              <a:rPr lang="en-US" sz="2800" b="1" dirty="0" smtClean="0">
                <a:solidFill>
                  <a:srgbClr val="0070C0"/>
                </a:solidFill>
                <a:latin typeface="Times New Roman" panose="02020603050405020304" pitchFamily="18" charset="0"/>
                <a:cs typeface="Times New Roman" panose="02020603050405020304" pitchFamily="18" charset="0"/>
              </a:rPr>
              <a:t> 1</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Mùa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đông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đến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thỏ</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chống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rét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bằng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Gợi</a:t>
            </a:r>
            <a:r>
              <a:rPr lang="en-US" sz="2400" dirty="0">
                <a:solidFill>
                  <a:schemeClr val="accent2">
                    <a:lumMod val="50000"/>
                  </a:schemeClr>
                </a:solidFill>
                <a:latin typeface="Times New Roman" panose="02020603050405020304" pitchFamily="18" charset="0"/>
                <a:cs typeface="Times New Roman" panose="02020603050405020304" pitchFamily="18" charset="0"/>
              </a:rPr>
              <a:t> ý: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Em</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kĩ</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đoạn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đầu</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tiên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trả</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lời</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câu</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hỏi</a:t>
            </a:r>
            <a:r>
              <a:rPr lang="en-US" sz="2400" dirty="0">
                <a:solidFill>
                  <a:schemeClr val="accent2">
                    <a:lumMod val="50000"/>
                  </a:schemeClr>
                </a:solidFill>
                <a:latin typeface="Times New Roman" panose="02020603050405020304" pitchFamily="18" charset="0"/>
                <a:cs typeface="Times New Roman" panose="02020603050405020304" pitchFamily="18"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mj-lt"/>
              </a:rPr>
              <a:t>M</a:t>
            </a:r>
            <a:r>
              <a:rPr lang="en-US" sz="2400" dirty="0" err="1">
                <a:solidFill>
                  <a:srgbClr val="002060"/>
                </a:solidFill>
                <a:latin typeface="+mj-lt"/>
              </a:rPr>
              <a:t>ùa</a:t>
            </a:r>
            <a:r>
              <a:rPr lang="vi-VN" sz="2400" dirty="0">
                <a:solidFill>
                  <a:srgbClr val="002060"/>
                </a:solidFill>
                <a:latin typeface="+mj-lt"/>
              </a:rPr>
              <a:t> </a:t>
            </a:r>
            <a:r>
              <a:rPr lang="en-US" sz="2400" dirty="0" err="1">
                <a:solidFill>
                  <a:srgbClr val="002060"/>
                </a:solidFill>
                <a:latin typeface="+mj-lt"/>
              </a:rPr>
              <a:t>đông</a:t>
            </a:r>
            <a:r>
              <a:rPr lang="vi-VN" sz="2400" dirty="0">
                <a:solidFill>
                  <a:srgbClr val="002060"/>
                </a:solidFill>
                <a:latin typeface="+mj-lt"/>
              </a:rPr>
              <a:t>, thỏ quấn tấm vải lên người cho đỡ rét thì gió thổi tấm vải bay xuống ao. Nhím giúp thỏ</a:t>
            </a:r>
            <a:r>
              <a:rPr lang="en-US" sz="2400" dirty="0">
                <a:solidFill>
                  <a:srgbClr val="002060"/>
                </a:solidFill>
                <a:latin typeface="+mj-lt"/>
              </a:rPr>
              <a:t> </a:t>
            </a:r>
            <a:r>
              <a:rPr lang="vi-VN" sz="2400" dirty="0">
                <a:solidFill>
                  <a:srgbClr val="002060"/>
                </a:solidFill>
                <a:latin typeface="+mj-lt"/>
              </a:rPr>
              <a:t>khều tấm vải vào bờ và nói:</a:t>
            </a:r>
          </a:p>
          <a:p>
            <a:pPr lvl="0" algn="just">
              <a:defRPr/>
            </a:pPr>
            <a:r>
              <a:rPr lang="en-US" sz="2400" dirty="0">
                <a:solidFill>
                  <a:srgbClr val="002060"/>
                </a:solidFill>
                <a:latin typeface="+mj-lt"/>
              </a:rPr>
              <a:t>     </a:t>
            </a:r>
            <a:r>
              <a:rPr lang="vi-VN" sz="2400" dirty="0">
                <a:solidFill>
                  <a:srgbClr val="002060"/>
                </a:solidFill>
                <a:latin typeface="+mj-lt"/>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mj-lt"/>
                </a:rPr>
                <a:t>Mùa đông đến, thỏ quấn tấm vải lên người cho đỡ rét.</a:t>
              </a:r>
              <a:endParaRPr lang="en-US" sz="2400" dirty="0">
                <a:solidFill>
                  <a:srgbClr val="FF0000"/>
                </a:solidFill>
                <a:latin typeface="+mj-lt"/>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2</a:t>
            </a:r>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nhím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kiến</a:t>
            </a:r>
            <a:r>
              <a:rPr lang="en-US" sz="2800" b="1" dirty="0">
                <a:solidFill>
                  <a:srgbClr val="002060"/>
                </a:solidFill>
                <a:latin typeface="Times New Roman" panose="02020603050405020304" pitchFamily="18" charset="0"/>
                <a:cs typeface="Times New Roman" panose="02020603050405020304" pitchFamily="18" charset="0"/>
              </a:rPr>
              <a:t> may </a:t>
            </a:r>
            <a:r>
              <a:rPr lang="en-US" sz="2800" b="1" dirty="0" err="1">
                <a:solidFill>
                  <a:srgbClr val="002060"/>
                </a:solidFill>
                <a:latin typeface="Times New Roman" panose="02020603050405020304" pitchFamily="18" charset="0"/>
                <a:cs typeface="Times New Roman" panose="02020603050405020304" pitchFamily="18" charset="0"/>
              </a:rPr>
              <a:t>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ấm</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Gợi</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ý: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kĩ</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đoạn</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đầu</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tiên</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trả</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lời</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hỏi</a:t>
            </a:r>
            <a:r>
              <a:rPr kumimoji="0" lang="en-US" sz="24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mj-lt"/>
                <a:ea typeface="+mn-ea"/>
                <a:cs typeface="+mn-cs"/>
              </a:rPr>
              <a:t>M</a:t>
            </a:r>
            <a:r>
              <a:rPr kumimoji="0" lang="en-US" sz="2400" b="0" i="0" u="none" strike="noStrike" kern="1200" cap="none" spc="0" normalizeH="0" baseline="0" noProof="0" dirty="0" err="1">
                <a:ln>
                  <a:noFill/>
                </a:ln>
                <a:solidFill>
                  <a:schemeClr val="tx1"/>
                </a:solidFill>
                <a:effectLst/>
                <a:uLnTx/>
                <a:uFillTx/>
                <a:latin typeface="+mj-lt"/>
                <a:ea typeface="+mn-ea"/>
                <a:cs typeface="+mn-cs"/>
              </a:rPr>
              <a:t>ùa</a:t>
            </a:r>
            <a:r>
              <a:rPr kumimoji="0" lang="vi-VN"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đông</a:t>
            </a:r>
            <a:r>
              <a:rPr kumimoji="0" lang="vi-VN" sz="2400" b="0" i="0" u="none" strike="noStrike" kern="1200" cap="none" spc="0" normalizeH="0" baseline="0" noProof="0" dirty="0">
                <a:ln>
                  <a:noFill/>
                </a:ln>
                <a:solidFill>
                  <a:schemeClr val="tx1"/>
                </a:solidFill>
                <a:effectLst/>
                <a:uLnTx/>
                <a:uFillTx/>
                <a:latin typeface="+mj-lt"/>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vi-VN" sz="2400" b="0" i="0" u="none" strike="noStrike" kern="1200" cap="none" spc="0" normalizeH="0" baseline="0" noProof="0" dirty="0">
                <a:ln>
                  <a:noFill/>
                </a:ln>
                <a:solidFill>
                  <a:schemeClr val="tx1"/>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vi-VN" sz="2400" b="0" i="0" u="none" strike="noStrike" kern="1200" cap="none" spc="0" normalizeH="0" baseline="0" noProof="0" dirty="0">
                <a:ln>
                  <a:noFill/>
                </a:ln>
                <a:solidFill>
                  <a:schemeClr val="tx1"/>
                </a:solidFill>
                <a:effectLst/>
                <a:uLnTx/>
                <a:uFillTx/>
                <a:latin typeface="+mj-lt"/>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Times New Roman" panose="02020603050405020304" pitchFamily="18" charset="0"/>
                  <a:cs typeface="Times New Roman" panose="02020603050405020304" pitchFamily="18" charset="0"/>
                </a:rPr>
                <a:t>Nhím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kiến</a:t>
              </a:r>
              <a:r>
                <a:rPr lang="en-US" sz="2400" dirty="0">
                  <a:solidFill>
                    <a:srgbClr val="FF0000"/>
                  </a:solidFill>
                  <a:latin typeface="Times New Roman" panose="02020603050405020304" pitchFamily="18" charset="0"/>
                  <a:cs typeface="Times New Roman" panose="02020603050405020304" pitchFamily="18" charset="0"/>
                </a:rPr>
                <a:t> may </a:t>
              </a:r>
              <a:r>
                <a:rPr lang="en-US" sz="2400" dirty="0" err="1">
                  <a:solidFill>
                    <a:srgbClr val="FF0000"/>
                  </a:solidFill>
                  <a:latin typeface="Times New Roman" panose="02020603050405020304" pitchFamily="18" charset="0"/>
                  <a:cs typeface="Times New Roman" panose="02020603050405020304" pitchFamily="18" charset="0"/>
                </a:rPr>
                <a:t>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ấm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thổi</a:t>
              </a:r>
              <a:r>
                <a:rPr lang="en-US" sz="2400" dirty="0">
                  <a:solidFill>
                    <a:srgbClr val="FF0000"/>
                  </a:solidFill>
                  <a:latin typeface="Times New Roman" panose="02020603050405020304" pitchFamily="18" charset="0"/>
                  <a:cs typeface="Times New Roman" panose="02020603050405020304" pitchFamily="18" charset="0"/>
                </a:rPr>
                <a:t> bay </a:t>
              </a:r>
              <a:r>
                <a:rPr lang="en-US" sz="2400" dirty="0" err="1">
                  <a:solidFill>
                    <a:srgbClr val="FF0000"/>
                  </a:solidFill>
                  <a:latin typeface="Times New Roman" panose="02020603050405020304" pitchFamily="18" charset="0"/>
                  <a:cs typeface="Times New Roman" panose="02020603050405020304" pitchFamily="18" charset="0"/>
                </a:rPr>
                <a:t>xuống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ao</a:t>
              </a:r>
              <a:r>
                <a:rPr lang="en-US" sz="2400" dirty="0">
                  <a:solidFill>
                    <a:srgbClr val="FF0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3: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góp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ấm</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mj-lt"/>
              </a:rPr>
              <a:t>M:</a:t>
            </a:r>
            <a:r>
              <a:rPr lang="vi-VN" sz="2000" dirty="0">
                <a:solidFill>
                  <a:srgbClr val="7030A0"/>
                </a:solidFill>
                <a:latin typeface="+mj-lt"/>
              </a:rPr>
              <a:t> Nhím rút chiếc lông nhọn trên lưng để làm kim may áo.</a:t>
            </a:r>
            <a:endParaRPr lang="en-US" sz="2000" dirty="0">
              <a:solidFill>
                <a:srgbClr val="002060"/>
              </a:solidFill>
              <a:latin typeface="+mj-lt"/>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mj-lt"/>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mj-lt"/>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mj-lt"/>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mj-lt"/>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mj-lt"/>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mj-lt"/>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4</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sao</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mj-lt"/>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mj-lt"/>
              </a:rPr>
              <a:t>Câu 5</a:t>
            </a:r>
            <a:r>
              <a:rPr lang="en-US" sz="2400" b="1" dirty="0">
                <a:solidFill>
                  <a:srgbClr val="002060"/>
                </a:solidFill>
                <a:latin typeface="+mj-lt"/>
              </a:rPr>
              <a:t>: </a:t>
            </a:r>
            <a:r>
              <a:rPr lang="vi-VN" sz="2400" b="1" dirty="0">
                <a:solidFill>
                  <a:srgbClr val="002060"/>
                </a:solidFill>
                <a:latin typeface="+mj-lt"/>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mj-lt"/>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Times New Roman" panose="02020603050405020304" pitchFamily="18" charset="0"/>
                <a:cs typeface="Times New Roman" panose="02020603050405020304" pitchFamily="18" charset="0"/>
              </a:rPr>
              <a:t>Gợi</a:t>
            </a:r>
            <a:r>
              <a:rPr lang="en-US" sz="2400" dirty="0">
                <a:solidFill>
                  <a:srgbClr val="800000"/>
                </a:solidFill>
                <a:latin typeface="Times New Roman" panose="02020603050405020304" pitchFamily="18" charset="0"/>
                <a:cs typeface="Times New Roman" panose="02020603050405020304" pitchFamily="18" charset="0"/>
              </a:rPr>
              <a:t> ý:</a:t>
            </a:r>
            <a:r>
              <a:rPr lang="vi-VN" sz="2400"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800000"/>
                </a:solidFill>
                <a:latin typeface="Times New Roman" panose="02020603050405020304" pitchFamily="18" charset="0"/>
                <a:cs typeface="Times New Roman" panose="02020603050405020304" pitchFamily="18" charset="0"/>
              </a:rPr>
              <a:t>Em</a:t>
            </a:r>
            <a:r>
              <a:rPr lang="en-US" sz="2400" dirty="0">
                <a:solidFill>
                  <a:srgbClr val="800000"/>
                </a:solidFill>
                <a:latin typeface="Times New Roman" panose="02020603050405020304" pitchFamily="18" charset="0"/>
                <a:cs typeface="Times New Roman" panose="02020603050405020304" pitchFamily="18" charset="0"/>
              </a:rPr>
              <a:t> </a:t>
            </a:r>
            <a:r>
              <a:rPr lang="vi-VN" sz="2400" dirty="0">
                <a:solidFill>
                  <a:srgbClr val="800000"/>
                </a:solidFill>
                <a:latin typeface="Times New Roman" panose="02020603050405020304" pitchFamily="18" charset="0"/>
                <a:cs typeface="Times New Roman" panose="02020603050405020304" pitchFamily="18" charset="0"/>
              </a:rPr>
              <a:t>nhớ lại nội dung câu chuyện và suy nghĩ xem qua câu chuyện đó, em rút ra được bài học gì khi làm việc?</a:t>
            </a:r>
            <a:endParaRPr lang="en-US" sz="2400" dirty="0">
              <a:solidFill>
                <a:srgbClr val="8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mj-lt"/>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mj-lt"/>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a:p>
            <a:pPr fontAlgn="t"/>
            <a:r>
              <a:rPr lang="en-US" sz="3200" dirty="0" smtClean="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Câu </a:t>
            </a:r>
            <a:r>
              <a:rPr lang="vi-VN" sz="3200" dirty="0">
                <a:solidFill>
                  <a:srgbClr val="002060"/>
                </a:solidFill>
                <a:latin typeface="Times New Roman" panose="02020603050405020304" pitchFamily="18" charset="0"/>
                <a:cs typeface="Times New Roman" panose="02020603050405020304" pitchFamily="18" charset="0"/>
              </a:rPr>
              <a:t>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M</a:t>
            </a:r>
            <a:r>
              <a:rPr kumimoji="0" lang="en-US" sz="1900" b="0" i="0" u="none" strike="noStrike" kern="1200" cap="none" spc="0" normalizeH="0" baseline="0" noProof="0" dirty="0" err="1">
                <a:ln>
                  <a:noFill/>
                </a:ln>
                <a:solidFill>
                  <a:srgbClr val="000000"/>
                </a:solidFill>
                <a:effectLst/>
                <a:uLnTx/>
                <a:uFillTx/>
                <a:latin typeface="+mj-lt"/>
                <a:ea typeface="+mn-ea"/>
                <a:cs typeface="+mn-cs"/>
              </a:rPr>
              <a:t>ùa</a:t>
            </a:r>
            <a:r>
              <a:rPr kumimoji="0" lang="vi-VN" sz="1900" b="0" i="0" u="none" strike="noStrike" kern="1200" cap="none" spc="0" normalizeH="0" baseline="0" noProof="0" dirty="0">
                <a:ln>
                  <a:noFill/>
                </a:ln>
                <a:solidFill>
                  <a:srgbClr val="000000"/>
                </a:solidFill>
                <a:effectLst/>
                <a:uLnTx/>
                <a:uFillTx/>
                <a:latin typeface="+mj-lt"/>
                <a:ea typeface="+mn-ea"/>
                <a:cs typeface="+mn-cs"/>
              </a:rPr>
              <a:t> </a:t>
            </a:r>
            <a:r>
              <a:rPr kumimoji="0" lang="en-US" sz="1900" b="0" i="0" u="none" strike="noStrike" kern="1200" cap="none" spc="0" normalizeH="0" baseline="0" noProof="0" dirty="0" err="1">
                <a:ln>
                  <a:noFill/>
                </a:ln>
                <a:solidFill>
                  <a:srgbClr val="000000"/>
                </a:solidFill>
                <a:effectLst/>
                <a:uLnTx/>
                <a:uFillTx/>
                <a:latin typeface="+mj-lt"/>
                <a:ea typeface="+mn-ea"/>
                <a:cs typeface="+mn-cs"/>
              </a:rPr>
              <a:t>đông</a:t>
            </a:r>
            <a:r>
              <a:rPr kumimoji="0" lang="vi-VN" sz="1900" b="0" i="0" u="none" strike="noStrike" kern="1200" cap="none" spc="0" normalizeH="0" baseline="0" noProof="0" dirty="0">
                <a:ln>
                  <a:noFill/>
                </a:ln>
                <a:solidFill>
                  <a:srgbClr val="000000"/>
                </a:solidFill>
                <a:effectLst/>
                <a:uLnTx/>
                <a:uFillTx/>
                <a:latin typeface="+mj-lt"/>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mj-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mj-lt"/>
                <a:ea typeface="+mn-ea"/>
                <a:cs typeface="+mn-cs"/>
              </a:rPr>
              <a:t>                                                                                                                       </a:t>
            </a:r>
            <a:r>
              <a:rPr kumimoji="0" lang="vi-VN" sz="1900" b="0" i="0" u="none" strike="noStrike" kern="1200" cap="none" spc="0" normalizeH="0" baseline="0" noProof="0" dirty="0">
                <a:ln>
                  <a:noFill/>
                </a:ln>
                <a:solidFill>
                  <a:srgbClr val="000000"/>
                </a:solidFill>
                <a:effectLst/>
                <a:uLnTx/>
                <a:uFillTx/>
                <a:latin typeface="+mj-lt"/>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chiếc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baseline="0" dirty="0" err="1">
                <a:latin typeface="Times New Roman" panose="02020603050405020304" pitchFamily="18" charset="0"/>
                <a:cs typeface="Times New Roman" panose="02020603050405020304" pitchFamily="18" charset="0"/>
              </a:rPr>
              <a:t>Th</a:t>
            </a:r>
            <a:r>
              <a:rPr lang="en-US" sz="6000" dirty="0" err="1">
                <a:latin typeface="Times New Roman" panose="02020603050405020304" pitchFamily="18" charset="0"/>
                <a:cs typeface="Times New Roman" panose="02020603050405020304" pitchFamily="18" charset="0"/>
              </a:rPr>
              <a:t>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tài</a:t>
            </a:r>
            <a:r>
              <a:rPr lang="en-US" sz="6000" dirty="0">
                <a:solidFill>
                  <a:srgbClr val="71D400"/>
                </a:solidFill>
                <a:latin typeface="Times New Roman" panose="02020603050405020304" pitchFamily="18" charset="0"/>
                <a:cs typeface="Times New Roman" panose="02020603050405020304" pitchFamily="18" charset="0"/>
              </a:rPr>
              <a:t>.</a:t>
            </a:r>
            <a:endParaRPr kumimoji="0" lang="en-US" sz="6000" b="0" i="0" u="none" strike="noStrike" kern="1200" cap="none" spc="0" normalizeH="0" baseline="0" noProof="0" dirty="0">
              <a:ln>
                <a:noFill/>
              </a:ln>
              <a:solidFill>
                <a:srgbClr val="71D4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mj-lt"/>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mj-lt"/>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mj-lt"/>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2</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tham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gia</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Times New Roman" panose="02020603050405020304" pitchFamily="18" charset="0"/>
                <a:cs typeface="Times New Roman" panose="02020603050405020304" pitchFamily="18" charset="0"/>
              </a:rPr>
              <a:t>G:</a:t>
            </a:r>
            <a:endParaRPr lang="en-US" altLang="en-US" sz="3200" dirty="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Hoạt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động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tập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tham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gì</a:t>
            </a:r>
            <a:r>
              <a:rPr lang="en-US" altLang="en-US" sz="2400" dirty="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việc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những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ai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việc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được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giao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gì</a:t>
            </a:r>
            <a:r>
              <a:rPr lang="en-US" altLang="en-US" sz="2400" dirty="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Kết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quả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hoạt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động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tập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thể</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ra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sao</a:t>
            </a:r>
            <a:r>
              <a:rPr lang="en-US" altLang="en-US" sz="2400" dirty="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Em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nghĩ</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gì</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tham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hoạt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động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đó</a:t>
            </a:r>
            <a:r>
              <a:rPr lang="en-US" altLang="en-US" sz="2400" dirty="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mj-lt"/>
                <a:ea typeface="+mn-ea"/>
                <a:cs typeface="+mn-cs"/>
              </a:rPr>
              <a:t>	</a:t>
            </a:r>
            <a:r>
              <a:rPr kumimoji="0" lang="vi-VN" sz="2400" b="0" i="0" u="none" strike="noStrike" kern="1200" cap="none" spc="0" normalizeH="0" baseline="0" noProof="0" dirty="0">
                <a:ln>
                  <a:noFill/>
                </a:ln>
                <a:solidFill>
                  <a:srgbClr val="0070C0"/>
                </a:solidFill>
                <a:effectLst/>
                <a:uLnTx/>
                <a:uFillTx/>
                <a:latin typeface="+mj-lt"/>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mj-lt"/>
                <a:ea typeface="+mn-ea"/>
                <a:cs typeface="+mn-cs"/>
              </a:rPr>
              <a:t>2</a:t>
            </a:r>
            <a:r>
              <a:rPr kumimoji="0" lang="vi-VN" sz="2400" b="1" i="0" u="none" strike="noStrike" kern="1200" cap="none" spc="0" normalizeH="0" baseline="0" noProof="0" dirty="0">
                <a:ln>
                  <a:noFill/>
                </a:ln>
                <a:solidFill>
                  <a:srgbClr val="FF0000"/>
                </a:solidFill>
                <a:effectLst/>
                <a:uLnTx/>
                <a:uFillTx/>
                <a:latin typeface="+mj-lt"/>
                <a:ea typeface="+mn-ea"/>
                <a:cs typeface="+mn-cs"/>
              </a:rPr>
              <a:t>:</a:t>
            </a:r>
            <a:endParaRPr kumimoji="0" lang="vi-VN" sz="2400" b="0" i="0" u="none" strike="noStrike" kern="1200" cap="none" spc="0" normalizeH="0" baseline="0" noProof="0" dirty="0">
              <a:ln>
                <a:noFill/>
              </a:ln>
              <a:solidFill>
                <a:srgbClr val="FF000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Sáng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hôm</a:t>
            </a:r>
            <a:r>
              <a:rPr kumimoji="0" lang="en-US" sz="2400" b="0" i="0" u="none" strike="noStrike" kern="1200" cap="none" spc="0" normalizeH="0" baseline="0" noProof="0" dirty="0">
                <a:ln>
                  <a:noFill/>
                </a:ln>
                <a:solidFill>
                  <a:srgbClr val="002060"/>
                </a:solidFill>
                <a:effectLst/>
                <a:uLnTx/>
                <a:uFillTx/>
                <a:latin typeface="+mj-lt"/>
                <a:ea typeface="+mn-ea"/>
                <a:cs typeface="+mn-cs"/>
              </a:rPr>
              <a:t> qua </a:t>
            </a:r>
            <a:r>
              <a:rPr kumimoji="0" lang="en-US" sz="2400" b="0" i="0" u="none" strike="noStrike" kern="1200" cap="none" spc="0" normalizeH="0" baseline="0" noProof="0" dirty="0" err="1">
                <a:ln>
                  <a:noFill/>
                </a:ln>
                <a:solidFill>
                  <a:srgbClr val="002060"/>
                </a:solidFill>
                <a:effectLst/>
                <a:uLnTx/>
                <a:uFillTx/>
                <a:latin typeface="+mj-lt"/>
                <a:ea typeface="+mn-ea"/>
                <a:cs typeface="+mn-cs"/>
              </a:rPr>
              <a:t>là</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buổi</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trực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nhật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của</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bàn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em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Chúng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em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cùng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nhau</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đến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từ</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sớm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để</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dọn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dẹp</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lớp</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học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Em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phụ</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trách</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quét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lớp</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bạn</a:t>
            </a:r>
            <a:r>
              <a:rPr kumimoji="0" lang="en-US" sz="2400" b="0" i="0" u="none" strike="noStrike" kern="1200" cap="none" spc="0" normalizeH="0" baseline="0" noProof="0" dirty="0">
                <a:ln>
                  <a:noFill/>
                </a:ln>
                <a:solidFill>
                  <a:srgbClr val="002060"/>
                </a:solidFill>
                <a:effectLst/>
                <a:uLnTx/>
                <a:uFillTx/>
                <a:latin typeface="+mj-lt"/>
                <a:ea typeface="+mn-ea"/>
                <a:cs typeface="+mn-cs"/>
              </a:rPr>
              <a:t> Nam </a:t>
            </a:r>
            <a:r>
              <a:rPr kumimoji="0" lang="en-US" sz="2400" b="0" i="0" u="none" strike="noStrike" kern="1200" cap="none" spc="0" normalizeH="0" baseline="0" noProof="0" dirty="0" err="1">
                <a:ln>
                  <a:noFill/>
                </a:ln>
                <a:solidFill>
                  <a:srgbClr val="002060"/>
                </a:solidFill>
                <a:effectLst/>
                <a:uLnTx/>
                <a:uFillTx/>
                <a:latin typeface="+mj-lt"/>
                <a:ea typeface="+mn-ea"/>
                <a:cs typeface="+mn-cs"/>
              </a:rPr>
              <a:t>lau</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bảng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và</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bạn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Hoàng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lau</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bàn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ghế</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Chúng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em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cùng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nhau</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làm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việc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rất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vui</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vẻ</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Chẳng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mấy</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chốc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lớp</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học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đã</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sạch</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sẽ</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gọn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gàng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Cô</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giáo</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đến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còn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khen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chúng</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em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trực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nhật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giỏi</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nữa</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Em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rất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vui</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vì</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mình</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và</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các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bạn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đã</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thực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hiện</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tốt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nhiệm</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vụ</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trực</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nhật</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của</a:t>
            </a:r>
            <a:r>
              <a:rPr kumimoji="0" lang="en-US" sz="2400" b="0" i="0" u="none" strike="noStrike" kern="1200" cap="none" spc="0" normalizeH="0" baseline="0" noProof="0" dirty="0">
                <a:ln>
                  <a:noFill/>
                </a:ln>
                <a:solidFill>
                  <a:srgbClr val="002060"/>
                </a:solidFill>
                <a:effectLst/>
                <a:uLnTx/>
                <a:uFillTx/>
                <a:latin typeface="+mj-lt"/>
                <a:ea typeface="+mn-ea"/>
                <a:cs typeface="+mn-cs"/>
              </a:rPr>
              <a:t> </a:t>
            </a:r>
            <a:r>
              <a:rPr kumimoji="0" lang="en-US" sz="2400" b="0" i="0" u="none" strike="noStrike" kern="1200" cap="none" spc="0" normalizeH="0" baseline="0" noProof="0" dirty="0" err="1">
                <a:ln>
                  <a:noFill/>
                </a:ln>
                <a:solidFill>
                  <a:srgbClr val="002060"/>
                </a:solidFill>
                <a:effectLst/>
                <a:uLnTx/>
                <a:uFillTx/>
                <a:latin typeface="+mj-lt"/>
                <a:ea typeface="+mn-ea"/>
                <a:cs typeface="+mn-cs"/>
              </a:rPr>
              <a:t>bàn</a:t>
            </a:r>
            <a:r>
              <a:rPr kumimoji="0" lang="en-US" sz="2400" b="0" i="0" u="none" strike="noStrike" kern="1200" cap="none" spc="0" normalizeH="0" baseline="0" noProof="0" dirty="0">
                <a:ln>
                  <a:noFill/>
                </a:ln>
                <a:solidFill>
                  <a:srgbClr val="002060"/>
                </a:solidFill>
                <a:effectLst/>
                <a:uLnTx/>
                <a:uFillTx/>
                <a:latin typeface="+mj-lt"/>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2</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Kể</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hoạt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tham</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Times New Roman" panose="02020603050405020304" pitchFamily="18" charset="0"/>
                <a:cs typeface="Times New Roman" panose="02020603050405020304" pitchFamily="18" charset="0"/>
              </a:rPr>
              <a:t>Hoạt</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động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nối</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tiếp</a:t>
            </a:r>
            <a:r>
              <a:rPr lang="en-US" sz="3600" b="1" dirty="0">
                <a:solidFill>
                  <a:srgbClr val="008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6494085"/>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Hôm</a:t>
            </a:r>
            <a:r>
              <a:rPr lang="en-US" sz="4400" b="0" i="0" dirty="0">
                <a:solidFill>
                  <a:srgbClr val="0070C0"/>
                </a:solidFill>
                <a:effectLst/>
                <a:latin typeface="Times New Roman" panose="02020603050405020304" pitchFamily="18" charset="0"/>
                <a:cs typeface="Times New Roman" panose="02020603050405020304" pitchFamily="18" charset="0"/>
              </a:rPr>
              <a:t> nay, </a:t>
            </a:r>
            <a:r>
              <a:rPr lang="en-US" sz="4400" b="0" i="0" dirty="0" err="1">
                <a:solidFill>
                  <a:srgbClr val="0070C0"/>
                </a:solidFill>
                <a:effectLst/>
                <a:latin typeface="Times New Roman" panose="02020603050405020304" pitchFamily="18" charset="0"/>
                <a:cs typeface="Times New Roman" panose="02020603050405020304" pitchFamily="18" charset="0"/>
              </a:rPr>
              <a:t>các</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học</a:t>
            </a:r>
            <a:r>
              <a:rPr lang="en-US" sz="4400" dirty="0">
                <a:solidFill>
                  <a:srgbClr val="0070C0"/>
                </a:solidFill>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gì</a:t>
            </a:r>
            <a:r>
              <a:rPr lang="en-US" sz="4400" b="0" i="0" dirty="0">
                <a:solidFill>
                  <a:srgbClr val="0070C0"/>
                </a:solidFill>
                <a:effectLst/>
                <a:latin typeface="Times New Roman" panose="02020603050405020304" pitchFamily="18" charset="0"/>
                <a:cs typeface="Times New Roman" panose="02020603050405020304" pitchFamily="18" charset="0"/>
              </a:rPr>
              <a:t>?</a:t>
            </a:r>
          </a:p>
          <a:p>
            <a:pPr marL="457200" indent="-457200" algn="just">
              <a:buFontTx/>
              <a:buChar char="-"/>
            </a:pPr>
            <a:r>
              <a:rPr lang="en-US" sz="4400" dirty="0">
                <a:solidFill>
                  <a:srgbClr val="0070C0"/>
                </a:solidFill>
                <a:latin typeface="Times New Roman" panose="02020603050405020304" pitchFamily="18" charset="0"/>
                <a:cs typeface="Times New Roman" panose="02020603050405020304" pitchFamily="18" charset="0"/>
              </a:rPr>
              <a:t>Qua </a:t>
            </a:r>
            <a:r>
              <a:rPr lang="en-US" sz="4400" dirty="0" err="1">
                <a:solidFill>
                  <a:srgbClr val="0070C0"/>
                </a:solidFill>
                <a:latin typeface="Times New Roman" panose="02020603050405020304" pitchFamily="18" charset="0"/>
                <a:cs typeface="Times New Roman" panose="02020603050405020304" pitchFamily="18" charset="0"/>
              </a:rPr>
              <a:t>câu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chuyện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tác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giả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muốn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nói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với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chúng</a:t>
            </a:r>
            <a:r>
              <a:rPr lang="en-US" sz="4400" dirty="0">
                <a:solidFill>
                  <a:srgbClr val="0070C0"/>
                </a:solidFill>
                <a:latin typeface="Times New Roman" panose="02020603050405020304" pitchFamily="18" charset="0"/>
                <a:cs typeface="Times New Roman" panose="02020603050405020304" pitchFamily="18" charset="0"/>
              </a:rPr>
              <a:t> ta </a:t>
            </a: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t</a:t>
            </a:r>
            <a:r>
              <a:rPr lang="en-US" sz="4400" b="0" i="0">
                <a:solidFill>
                  <a:srgbClr val="0070C0"/>
                </a:solidFill>
                <a:effectLst/>
                <a:latin typeface="Times New Roman" panose="02020603050405020304" pitchFamily="18" charset="0"/>
                <a:cs typeface="Times New Roman" panose="02020603050405020304" pitchFamily="18" charset="0"/>
              </a:rPr>
              <a:t>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muốn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nói</a:t>
            </a:r>
            <a:r>
              <a:rPr lang="en-US" sz="4400" b="0" i="0" dirty="0">
                <a:solidFill>
                  <a:srgbClr val="0070C0"/>
                </a:solidFill>
                <a:effectLst/>
                <a:latin typeface="Times New Roman" panose="02020603050405020304" pitchFamily="18" charset="0"/>
                <a:cs typeface="Times New Roman" panose="02020603050405020304" pitchFamily="18" charset="0"/>
              </a:rPr>
              <a:t> qua </a:t>
            </a:r>
            <a:r>
              <a:rPr lang="en-US" sz="4400" b="0" i="0" dirty="0" err="1">
                <a:solidFill>
                  <a:srgbClr val="0070C0"/>
                </a:solidFill>
                <a:effectLst/>
                <a:latin typeface="Times New Roman" panose="02020603050405020304" pitchFamily="18" charset="0"/>
                <a:cs typeface="Times New Roman" panose="02020603050405020304" pitchFamily="18" charset="0"/>
              </a:rPr>
              <a:t>chuyện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Nếu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tất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sức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lòng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sẽ</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việc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lớn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lao</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sức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một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người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không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3385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Times New Roman" panose="02020603050405020304" pitchFamily="18" charset="0"/>
                <a:cs typeface="Times New Roman" panose="02020603050405020304" pitchFamily="18" charset="0"/>
              </a:rPr>
              <a:t>Hoạt</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động</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nối</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tiếp</a:t>
            </a:r>
            <a:r>
              <a:rPr lang="en-US" sz="3600" b="1" dirty="0">
                <a:solidFill>
                  <a:srgbClr val="008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4462760"/>
          </a:xfrm>
          <a:prstGeom prst="rect">
            <a:avLst/>
          </a:prstGeom>
          <a:noFill/>
        </p:spPr>
        <p:txBody>
          <a:bodyPr wrap="square">
            <a:spAutoFit/>
          </a:bodyPr>
          <a:lstStyle/>
          <a:p>
            <a:pPr marL="457200" indent="-457200" algn="just">
              <a:buFontTx/>
              <a:buChar char="-"/>
            </a:pP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a:t>
            </a:r>
            <a:r>
              <a:rPr lang="en-US" sz="4400" b="0" i="0" dirty="0" err="1">
                <a:solidFill>
                  <a:srgbClr val="0070C0"/>
                </a:solidFill>
                <a:effectLst/>
                <a:latin typeface="Times New Roman" panose="02020603050405020304" pitchFamily="18" charset="0"/>
                <a:cs typeface="Times New Roman" panose="02020603050405020304" pitchFamily="18" charset="0"/>
              </a:rPr>
              <a:t>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muốn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nói</a:t>
            </a:r>
            <a:r>
              <a:rPr lang="en-US" sz="4400" b="0" i="0" dirty="0">
                <a:solidFill>
                  <a:srgbClr val="0070C0"/>
                </a:solidFill>
                <a:effectLst/>
                <a:latin typeface="Times New Roman" panose="02020603050405020304" pitchFamily="18" charset="0"/>
                <a:cs typeface="Times New Roman" panose="02020603050405020304" pitchFamily="18" charset="0"/>
              </a:rPr>
              <a:t> qua </a:t>
            </a:r>
            <a:r>
              <a:rPr lang="en-US" sz="4400" b="0" i="0" dirty="0" err="1">
                <a:solidFill>
                  <a:srgbClr val="0070C0"/>
                </a:solidFill>
                <a:effectLst/>
                <a:latin typeface="Times New Roman" panose="02020603050405020304" pitchFamily="18" charset="0"/>
                <a:cs typeface="Times New Roman" panose="02020603050405020304" pitchFamily="18" charset="0"/>
              </a:rPr>
              <a:t>chuyện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Nếu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tất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sức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chung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lòng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sẽ</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việc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lớn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lao</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sức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một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người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không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được</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2381004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Times New Roman" panose="02020603050405020304" pitchFamily="18" charset="0"/>
                <a:cs typeface="Times New Roman" panose="02020603050405020304" pitchFamily="18" charset="0"/>
              </a:rPr>
              <a:t>HẸN GẶP LẠI CÁC EM</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KHỞI</a:t>
            </a:r>
            <a:r>
              <a:rPr kumimoji="0" lang="en-US" sz="8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ĐỘNG</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sát</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minh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họa</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nói</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các</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con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đoán</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xem</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chúng</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đang</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ĐỌC VĂN</a:t>
            </a:r>
            <a:r>
              <a:rPr kumimoji="0" lang="en-US" sz="80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BẢN</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mj-lt"/>
              </a:rPr>
              <a:t>M</a:t>
            </a:r>
            <a:r>
              <a:rPr lang="en-US" sz="1900" dirty="0" err="1">
                <a:solidFill>
                  <a:srgbClr val="000000"/>
                </a:solidFill>
                <a:latin typeface="+mj-lt"/>
              </a:rPr>
              <a:t>ùa</a:t>
            </a:r>
            <a:r>
              <a:rPr lang="vi-VN" sz="1900" dirty="0">
                <a:solidFill>
                  <a:srgbClr val="000000"/>
                </a:solidFill>
                <a:latin typeface="+mj-lt"/>
              </a:rPr>
              <a:t> </a:t>
            </a:r>
            <a:r>
              <a:rPr lang="en-US" sz="1900" dirty="0" err="1">
                <a:solidFill>
                  <a:srgbClr val="000000"/>
                </a:solidFill>
                <a:latin typeface="+mj-lt"/>
              </a:rPr>
              <a:t>đông</a:t>
            </a:r>
            <a:r>
              <a:rPr lang="vi-VN" sz="1900" dirty="0">
                <a:solidFill>
                  <a:srgbClr val="000000"/>
                </a:solidFill>
                <a:latin typeface="+mj-lt"/>
              </a:rPr>
              <a:t>, thỏ quấn tấm vải lên người cho đỡ rét thì gió thổi tấm vải bay xuống ao. Nhím giúp thỏ</a:t>
            </a:r>
            <a:r>
              <a:rPr lang="en-US" sz="1900" dirty="0">
                <a:solidFill>
                  <a:srgbClr val="000000"/>
                </a:solidFill>
                <a:latin typeface="+mj-lt"/>
              </a:rPr>
              <a:t> </a:t>
            </a:r>
            <a:r>
              <a:rPr lang="vi-VN" sz="1900" dirty="0">
                <a:solidFill>
                  <a:srgbClr val="000000"/>
                </a:solidFill>
                <a:latin typeface="+mj-lt"/>
              </a:rPr>
              <a:t>khều tấm vải vào bờ và nói:</a:t>
            </a:r>
          </a:p>
          <a:p>
            <a:pPr algn="just"/>
            <a:r>
              <a:rPr lang="en-US" sz="1900" dirty="0">
                <a:solidFill>
                  <a:srgbClr val="000000"/>
                </a:solidFill>
                <a:latin typeface="+mj-lt"/>
              </a:rPr>
              <a:t>     </a:t>
            </a:r>
            <a:r>
              <a:rPr lang="vi-VN" sz="1900" dirty="0">
                <a:solidFill>
                  <a:srgbClr val="000000"/>
                </a:solidFill>
                <a:latin typeface="+mj-lt"/>
              </a:rPr>
              <a:t>- Phải may thành áo mới được.</a:t>
            </a:r>
          </a:p>
          <a:p>
            <a:pPr algn="just"/>
            <a:r>
              <a:rPr lang="en-US" sz="1900" dirty="0">
                <a:solidFill>
                  <a:srgbClr val="000000"/>
                </a:solidFill>
                <a:latin typeface="+mj-lt"/>
              </a:rPr>
              <a:t>     </a:t>
            </a:r>
            <a:r>
              <a:rPr lang="vi-VN" sz="1900" dirty="0">
                <a:solidFill>
                  <a:srgbClr val="000000"/>
                </a:solidFill>
                <a:latin typeface="+mj-lt"/>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mj-lt"/>
              </a:rPr>
              <a:t>     </a:t>
            </a:r>
            <a:r>
              <a:rPr lang="vi-VN" sz="1900" dirty="0">
                <a:solidFill>
                  <a:srgbClr val="000000"/>
                </a:solidFill>
                <a:latin typeface="+mj-lt"/>
              </a:rPr>
              <a:t>- Anh giúp chúng tôi cắt vải may áo. Mọi người cần áo ấm.</a:t>
            </a:r>
          </a:p>
          <a:p>
            <a:pPr algn="just"/>
            <a:r>
              <a:rPr lang="en-US" sz="1900" dirty="0">
                <a:solidFill>
                  <a:srgbClr val="000000"/>
                </a:solidFill>
                <a:latin typeface="+mj-lt"/>
              </a:rPr>
              <a:t>     </a:t>
            </a:r>
            <a:r>
              <a:rPr lang="vi-VN" sz="1900" dirty="0">
                <a:solidFill>
                  <a:srgbClr val="000000"/>
                </a:solidFill>
                <a:latin typeface="+mj-lt"/>
              </a:rPr>
              <a:t>Bọ ngựa đồng ý, vung kiếm cắt vải, nhím ngăn:</a:t>
            </a:r>
          </a:p>
          <a:p>
            <a:pPr algn="just"/>
            <a:r>
              <a:rPr lang="en-US" sz="1900" dirty="0">
                <a:solidFill>
                  <a:srgbClr val="000000"/>
                </a:solidFill>
                <a:latin typeface="+mj-lt"/>
              </a:rPr>
              <a:t>     </a:t>
            </a:r>
            <a:r>
              <a:rPr lang="vi-VN" sz="1900" dirty="0">
                <a:solidFill>
                  <a:srgbClr val="000000"/>
                </a:solidFill>
                <a:latin typeface="+mj-lt"/>
              </a:rPr>
              <a:t>- Phải cắt đúng theo kích thước.</a:t>
            </a:r>
          </a:p>
          <a:p>
            <a:pPr algn="just"/>
            <a:r>
              <a:rPr lang="en-US" sz="1900" dirty="0">
                <a:solidFill>
                  <a:srgbClr val="000000"/>
                </a:solidFill>
                <a:latin typeface="+mj-lt"/>
              </a:rPr>
              <a:t>     </a:t>
            </a:r>
            <a:r>
              <a:rPr lang="vi-VN" sz="1900" dirty="0">
                <a:solidFill>
                  <a:srgbClr val="000000"/>
                </a:solidFill>
                <a:latin typeface="+mj-lt"/>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mj-lt"/>
              </a:rPr>
              <a:t>     </a:t>
            </a:r>
            <a:r>
              <a:rPr lang="vi-VN" sz="1900" dirty="0">
                <a:solidFill>
                  <a:srgbClr val="000000"/>
                </a:solidFill>
                <a:latin typeface="+mj-lt"/>
              </a:rPr>
              <a:t>- Chúng tôi cần anh kẻ đường vạch để may áo ấm cho mọi người.</a:t>
            </a:r>
          </a:p>
          <a:p>
            <a:pPr algn="just"/>
            <a:r>
              <a:rPr lang="en-US" sz="1900" dirty="0">
                <a:solidFill>
                  <a:srgbClr val="000000"/>
                </a:solidFill>
                <a:latin typeface="+mj-lt"/>
              </a:rPr>
              <a:t>     </a:t>
            </a:r>
            <a:r>
              <a:rPr lang="vi-VN" sz="1900" dirty="0">
                <a:solidFill>
                  <a:srgbClr val="000000"/>
                </a:solidFill>
                <a:latin typeface="+mj-lt"/>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mj-lt"/>
              </a:rPr>
              <a:t>     </a:t>
            </a:r>
            <a:r>
              <a:rPr lang="vi-VN" sz="1900" dirty="0">
                <a:solidFill>
                  <a:srgbClr val="000000"/>
                </a:solidFill>
                <a:latin typeface="+mj-lt"/>
              </a:rPr>
              <a:t>Xưởng may áo ấm được dựng lên. Thỏ trải vải. Ốc sên kẻ đường vạch.</a:t>
            </a:r>
          </a:p>
          <a:p>
            <a:pPr algn="just"/>
            <a:r>
              <a:rPr lang="en-US" sz="1900" dirty="0">
                <a:solidFill>
                  <a:srgbClr val="000000"/>
                </a:solidFill>
                <a:latin typeface="+mj-lt"/>
              </a:rPr>
              <a:t>     </a:t>
            </a:r>
            <a:r>
              <a:rPr lang="vi-VN" sz="1900" dirty="0">
                <a:solidFill>
                  <a:srgbClr val="000000"/>
                </a:solidFill>
                <a:latin typeface="+mj-lt"/>
              </a:rPr>
              <a:t>Bọ ngựa cắt vải theo vạch. Tằm xe chỉ. Nhím chắp vải, dùi lỗ. Đôi chim ổ dộc luồn kim, may áo…</a:t>
            </a:r>
          </a:p>
          <a:p>
            <a:pPr algn="just"/>
            <a:r>
              <a:rPr lang="en-US" sz="1900" dirty="0">
                <a:solidFill>
                  <a:srgbClr val="000000"/>
                </a:solidFill>
                <a:latin typeface="+mj-lt"/>
              </a:rPr>
              <a:t>     </a:t>
            </a:r>
            <a:r>
              <a:rPr lang="vi-VN" sz="1900" dirty="0">
                <a:solidFill>
                  <a:srgbClr val="000000"/>
                </a:solidFill>
                <a:latin typeface="+mj-lt"/>
              </a:rPr>
              <a:t>Mùa đông năm ấy, trong rừng ai cũng có áo ấm để mặc.</a:t>
            </a:r>
            <a:r>
              <a:rPr lang="en-US" sz="1900" dirty="0">
                <a:solidFill>
                  <a:srgbClr val="000000"/>
                </a:solidFill>
                <a:latin typeface="+mj-lt"/>
              </a:rPr>
              <a:t>              </a:t>
            </a:r>
          </a:p>
          <a:p>
            <a:pPr algn="just"/>
            <a:r>
              <a:rPr lang="en-US" sz="1900" dirty="0">
                <a:solidFill>
                  <a:srgbClr val="000000"/>
                </a:solidFill>
                <a:latin typeface="+mj-lt"/>
              </a:rPr>
              <a:t>                                                                                                                       </a:t>
            </a:r>
            <a:r>
              <a:rPr lang="vi-VN" sz="1900" dirty="0">
                <a:solidFill>
                  <a:srgbClr val="000000"/>
                </a:solidFill>
                <a:latin typeface="+mj-lt"/>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đầu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Phải</a:t>
            </a:r>
            <a:r>
              <a:rPr lang="en-US" sz="3200" i="1" dirty="0">
                <a:solidFill>
                  <a:srgbClr val="002060"/>
                </a:solidFill>
                <a:latin typeface="Times New Roman" panose="02020603050405020304" pitchFamily="18" charset="0"/>
                <a:cs typeface="Times New Roman" panose="02020603050405020304" pitchFamily="18" charset="0"/>
              </a:rPr>
              <a:t> may </a:t>
            </a:r>
            <a:r>
              <a:rPr lang="en-US" sz="3200" i="1" dirty="0" err="1">
                <a:solidFill>
                  <a:srgbClr val="002060"/>
                </a:solidFill>
                <a:latin typeface="Times New Roman" panose="02020603050405020304" pitchFamily="18" charset="0"/>
                <a:cs typeface="Times New Roman" panose="02020603050405020304" pitchFamily="18" charset="0"/>
              </a:rPr>
              <a:t>thành</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áo</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mới</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được</a:t>
            </a:r>
            <a:r>
              <a:rPr lang="en-US" sz="3200" i="1" dirty="0">
                <a:solidFill>
                  <a:srgbClr val="002060"/>
                </a:solidFill>
                <a:latin typeface="Times New Roman" panose="02020603050405020304" pitchFamily="18" charset="0"/>
                <a:cs typeface="Times New Roman" panose="02020603050405020304" pitchFamily="18"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cs typeface="Times New Roman" panose="02020603050405020304" pitchFamily="18" charset="0"/>
              </a:rPr>
              <a:t>Tiếp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Mọi</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người</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cần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áo</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ấm</a:t>
            </a:r>
            <a:r>
              <a:rPr lang="en-US" sz="3200" i="1" dirty="0">
                <a:solidFill>
                  <a:srgbClr val="002060"/>
                </a:solidFill>
                <a:latin typeface="Times New Roman" panose="02020603050405020304" pitchFamily="18" charset="0"/>
                <a:cs typeface="Times New Roman" panose="02020603050405020304" pitchFamily="18"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Tiếp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để</a:t>
            </a:r>
            <a:r>
              <a:rPr lang="en-US" sz="3200" i="1" dirty="0">
                <a:solidFill>
                  <a:srgbClr val="002060"/>
                </a:solidFill>
                <a:latin typeface="Times New Roman" panose="02020603050405020304" pitchFamily="18" charset="0"/>
                <a:cs typeface="Times New Roman" panose="02020603050405020304" pitchFamily="18" charset="0"/>
              </a:rPr>
              <a:t> may </a:t>
            </a:r>
            <a:r>
              <a:rPr lang="en-US" sz="3200" i="1" dirty="0" err="1">
                <a:solidFill>
                  <a:srgbClr val="002060"/>
                </a:solidFill>
                <a:latin typeface="Times New Roman" panose="02020603050405020304" pitchFamily="18" charset="0"/>
                <a:cs typeface="Times New Roman" panose="02020603050405020304" pitchFamily="18" charset="0"/>
              </a:rPr>
              <a:t>áo</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ấm</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cho</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mọi</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Còn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lại</a:t>
            </a:r>
            <a:r>
              <a:rPr lang="en-US" sz="3200" i="1" dirty="0">
                <a:solidFill>
                  <a:srgbClr val="000000"/>
                </a:solidFill>
                <a:latin typeface="Times New Roman" panose="02020603050405020304" pitchFamily="18" charset="0"/>
                <a:cs typeface="Times New Roman" panose="02020603050405020304" pitchFamily="18"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3083</TotalTime>
  <Words>2788</Words>
  <Application>Microsoft Office PowerPoint</Application>
  <PresentationFormat>Widescreen</PresentationFormat>
  <Paragraphs>176</Paragraphs>
  <Slides>36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Tahoma</vt:lpstr>
      <vt:lpstr>#9Slide05 Bodega Script</vt:lpstr>
      <vt:lpstr>Great Vibes</vt:lpstr>
      <vt:lpstr>Nirmala UI</vt:lpstr>
      <vt:lpstr>Arial</vt:lpstr>
      <vt:lpstr>Times New Roman</vt:lpstr>
      <vt:lpstr>OpenSans</vt:lpstr>
      <vt:lpstr>Calibri Light</vt:lpstr>
      <vt:lpstr>Chango</vt:lpstr>
      <vt:lpstr>Sigmar One</vt:lpstr>
      <vt:lpstr>Calibri</vt:lpstr>
      <vt:lpstr>Nunito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114</cp:revision>
  <dcterms:created xsi:type="dcterms:W3CDTF">2022-08-21T23:00:21Z</dcterms:created>
  <dcterms:modified xsi:type="dcterms:W3CDTF">2023-12-11T02:21:58Z</dcterms:modified>
</cp:coreProperties>
</file>