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60" r:id="rId4"/>
    <p:sldId id="261"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19D04-0457-4BE0-9784-1861A70B58E0}" type="datetimeFigureOut">
              <a:rPr lang="en-US" smtClean="0"/>
              <a:t>11/24/2023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BD92D9-C54D-45A2-87C8-4523D0197E90}" type="slidenum">
              <a:rPr lang="en-US" smtClean="0"/>
              <a:t>‹#›</a:t>
            </a:fld>
            <a:endParaRPr lang="en-US"/>
          </a:p>
        </p:txBody>
      </p:sp>
    </p:spTree>
    <p:extLst>
      <p:ext uri="{BB962C8B-B14F-4D97-AF65-F5344CB8AC3E}">
        <p14:creationId xmlns:p14="http://schemas.microsoft.com/office/powerpoint/2010/main" val="233355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2</a:t>
            </a:fld>
            <a:endParaRPr lang="en-US"/>
          </a:p>
        </p:txBody>
      </p:sp>
    </p:spTree>
    <p:extLst>
      <p:ext uri="{BB962C8B-B14F-4D97-AF65-F5344CB8AC3E}">
        <p14:creationId xmlns:p14="http://schemas.microsoft.com/office/powerpoint/2010/main" val="3314869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BD92D9-C54D-45A2-87C8-4523D0197E90}" type="slidenum">
              <a:rPr lang="en-US" smtClean="0"/>
              <a:t>3</a:t>
            </a:fld>
            <a:endParaRPr lang="en-US"/>
          </a:p>
        </p:txBody>
      </p:sp>
    </p:spTree>
    <p:extLst>
      <p:ext uri="{BB962C8B-B14F-4D97-AF65-F5344CB8AC3E}">
        <p14:creationId xmlns:p14="http://schemas.microsoft.com/office/powerpoint/2010/main" val="3165123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3.wmf"/><Relationship Id="rId7" Type="http://schemas.openxmlformats.org/officeDocument/2006/relationships/hyperlink" Target="../../Hoa%208%20-%20Bai%2033%20Tiet%2050%20DIEU%20CHE%20HIDRO%20-%20PHAN%20UNG%20THE.ppt#12. Slide 12" TargetMode="External"/><Relationship Id="rId12" Type="http://schemas.openxmlformats.org/officeDocument/2006/relationships/image" Target="../media/image11.gi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wmf"/><Relationship Id="rId11" Type="http://schemas.openxmlformats.org/officeDocument/2006/relationships/image" Target="../media/image10.wmf"/><Relationship Id="rId5" Type="http://schemas.openxmlformats.org/officeDocument/2006/relationships/image" Target="../media/image5.gif"/><Relationship Id="rId10" Type="http://schemas.openxmlformats.org/officeDocument/2006/relationships/image" Target="../media/image9.wmf"/><Relationship Id="rId4" Type="http://schemas.openxmlformats.org/officeDocument/2006/relationships/image" Target="../media/image4.gif"/><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 y="0"/>
            <a:ext cx="9144000" cy="6781800"/>
          </a:xfrm>
          <a:prstGeom prst="rect">
            <a:avLst/>
          </a:prstGeom>
        </p:spPr>
      </p:pic>
      <p:sp>
        <p:nvSpPr>
          <p:cNvPr id="5" name="TextBox 4"/>
          <p:cNvSpPr txBox="1"/>
          <p:nvPr/>
        </p:nvSpPr>
        <p:spPr>
          <a:xfrm>
            <a:off x="1524000" y="1524000"/>
            <a:ext cx="6019800" cy="369332"/>
          </a:xfrm>
          <a:prstGeom prst="rect">
            <a:avLst/>
          </a:prstGeom>
          <a:noFill/>
        </p:spPr>
        <p:txBody>
          <a:bodyPr wrap="square" rtlCol="0">
            <a:spAutoFit/>
          </a:bodyPr>
          <a:lstStyle/>
          <a:p>
            <a:endParaRPr lang="en-US"/>
          </a:p>
        </p:txBody>
      </p:sp>
      <p:sp>
        <p:nvSpPr>
          <p:cNvPr id="6" name="TextBox 5"/>
          <p:cNvSpPr txBox="1"/>
          <p:nvPr/>
        </p:nvSpPr>
        <p:spPr>
          <a:xfrm>
            <a:off x="3200400" y="1675618"/>
            <a:ext cx="3200400" cy="769441"/>
          </a:xfrm>
          <a:prstGeom prst="rect">
            <a:avLst/>
          </a:prstGeom>
          <a:noFill/>
        </p:spPr>
        <p:txBody>
          <a:bodyPr wrap="square" rtlCol="0">
            <a:spAutoFit/>
          </a:bodyPr>
          <a:lstStyle/>
          <a:p>
            <a:r>
              <a:rPr lang="en-US" sz="4400" b="1" u="sng" smtClean="0">
                <a:latin typeface="Times New Roman" pitchFamily="18" charset="0"/>
                <a:cs typeface="Times New Roman" pitchFamily="18" charset="0"/>
              </a:rPr>
              <a:t>Tiếng Việt</a:t>
            </a:r>
            <a:endParaRPr lang="en-US" sz="4400" b="1" u="sng" dirty="0">
              <a:latin typeface="Times New Roman" pitchFamily="18" charset="0"/>
              <a:cs typeface="Times New Roman" pitchFamily="18" charset="0"/>
            </a:endParaRPr>
          </a:p>
        </p:txBody>
      </p:sp>
      <p:sp>
        <p:nvSpPr>
          <p:cNvPr id="8" name="Rectangle 7"/>
          <p:cNvSpPr/>
          <p:nvPr/>
        </p:nvSpPr>
        <p:spPr>
          <a:xfrm>
            <a:off x="228600" y="2367170"/>
            <a:ext cx="8877300" cy="1323439"/>
          </a:xfrm>
          <a:prstGeom prst="rect">
            <a:avLst/>
          </a:prstGeom>
        </p:spPr>
        <p:txBody>
          <a:bodyPr wrap="square">
            <a:spAutoFit/>
          </a:bodyPr>
          <a:lstStyle/>
          <a:p>
            <a:pPr lvl="0" algn="ctr">
              <a:buClr>
                <a:srgbClr val="000000"/>
              </a:buClr>
            </a:pPr>
            <a:r>
              <a:rPr lang="en-US" sz="4000" b="1" kern="0" dirty="0" err="1">
                <a:solidFill>
                  <a:srgbClr val="FF0000"/>
                </a:solidFill>
                <a:latin typeface="Times New Roman" pitchFamily="18" charset="0"/>
                <a:cs typeface="Times New Roman" pitchFamily="18" charset="0"/>
                <a:sym typeface="Arial"/>
              </a:rPr>
              <a:t>Luyện</a:t>
            </a:r>
            <a:r>
              <a:rPr lang="en-US" sz="4000" b="1" kern="0" dirty="0">
                <a:solidFill>
                  <a:srgbClr val="FF0000"/>
                </a:solidFill>
                <a:latin typeface="Times New Roman" pitchFamily="18" charset="0"/>
                <a:cs typeface="Times New Roman" pitchFamily="18" charset="0"/>
                <a:sym typeface="Arial"/>
              </a:rPr>
              <a:t> </a:t>
            </a:r>
            <a:r>
              <a:rPr lang="en-US" sz="4000" b="1" kern="0" dirty="0" err="1">
                <a:solidFill>
                  <a:srgbClr val="FF0000"/>
                </a:solidFill>
                <a:latin typeface="Times New Roman" pitchFamily="18" charset="0"/>
                <a:cs typeface="Times New Roman" pitchFamily="18" charset="0"/>
                <a:sym typeface="Arial"/>
              </a:rPr>
              <a:t>tập</a:t>
            </a:r>
            <a:r>
              <a:rPr lang="en-US" sz="4000" b="1" kern="0" dirty="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Viết</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đoạn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văn</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nêu</a:t>
            </a:r>
            <a:endParaRPr lang="en-US" sz="4000" b="1" kern="0" dirty="0" smtClean="0">
              <a:solidFill>
                <a:srgbClr val="FF0000"/>
              </a:solidFill>
              <a:latin typeface="Times New Roman" pitchFamily="18" charset="0"/>
              <a:cs typeface="Times New Roman" pitchFamily="18" charset="0"/>
              <a:sym typeface="Arial"/>
            </a:endParaRPr>
          </a:p>
          <a:p>
            <a:pPr lvl="0" algn="ctr">
              <a:buClr>
                <a:srgbClr val="000000"/>
              </a:buClr>
            </a:pP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tình</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 </a:t>
            </a:r>
            <a:r>
              <a:rPr lang="en-US" sz="4000" b="1" kern="0" dirty="0" err="1" smtClean="0">
                <a:solidFill>
                  <a:srgbClr val="FF0000"/>
                </a:solidFill>
                <a:latin typeface="Times New Roman" pitchFamily="18" charset="0"/>
                <a:cs typeface="Times New Roman" pitchFamily="18" charset="0"/>
                <a:sym typeface="Arial"/>
              </a:rPr>
              <a:t>cảm</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xúc</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đối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với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người</a:t>
            </a:r>
            <a:r>
              <a:rPr lang="en-US" sz="4000" b="1" kern="0" dirty="0" smtClean="0">
                <a:solidFill>
                  <a:srgbClr val="FF0000"/>
                </a:solidFill>
                <a:latin typeface="Times New Roman" pitchFamily="18" charset="0"/>
                <a:cs typeface="Times New Roman" pitchFamily="18" charset="0"/>
                <a:sym typeface="Arial"/>
              </a:rPr>
              <a:t> </a:t>
            </a:r>
            <a:r>
              <a:rPr lang="en-US" sz="4000" b="1" kern="0" dirty="0" err="1" smtClean="0">
                <a:solidFill>
                  <a:srgbClr val="FF0000"/>
                </a:solidFill>
                <a:latin typeface="Times New Roman" pitchFamily="18" charset="0"/>
                <a:cs typeface="Times New Roman" pitchFamily="18" charset="0"/>
                <a:sym typeface="Arial"/>
              </a:rPr>
              <a:t>thân</a:t>
            </a:r>
            <a:r>
              <a:rPr lang="en-US" sz="4000" b="1" kern="0" dirty="0" smtClean="0">
                <a:solidFill>
                  <a:srgbClr val="FF0000"/>
                </a:solidFill>
                <a:latin typeface="Times New Roman" pitchFamily="18" charset="0"/>
                <a:cs typeface="Times New Roman" pitchFamily="18" charset="0"/>
                <a:sym typeface="Arial"/>
              </a:rPr>
              <a:t> </a:t>
            </a:r>
            <a:endParaRPr lang="en-US" sz="4000" b="1" kern="0" dirty="0">
              <a:solidFill>
                <a:srgbClr val="FF0000"/>
              </a:solidFill>
              <a:latin typeface="Times New Roman" pitchFamily="18" charset="0"/>
              <a:cs typeface="Times New Roman" pitchFamily="18" charset="0"/>
              <a:sym typeface="Arial"/>
            </a:endParaRPr>
          </a:p>
        </p:txBody>
      </p:sp>
    </p:spTree>
    <p:extLst>
      <p:ext uri="{BB962C8B-B14F-4D97-AF65-F5344CB8AC3E}">
        <p14:creationId xmlns:p14="http://schemas.microsoft.com/office/powerpoint/2010/main" val="2544084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381000" y="533400"/>
            <a:ext cx="8153400" cy="5016758"/>
          </a:xfrm>
          <a:prstGeom prst="rect">
            <a:avLst/>
          </a:prstGeom>
          <a:noFill/>
        </p:spPr>
        <p:txBody>
          <a:bodyPr wrap="square" rtlCol="0">
            <a:spAutoFit/>
          </a:bodyPr>
          <a:lstStyle/>
          <a:p>
            <a:r>
              <a:rPr lang="en-US" sz="3200" b="1" dirty="0" err="1" smtClean="0">
                <a:latin typeface="Times New Roman" pitchFamily="18" charset="0"/>
                <a:cs typeface="Times New Roman" pitchFamily="18" charset="0"/>
              </a:rPr>
              <a:t>Bài</a:t>
            </a:r>
            <a:r>
              <a:rPr lang="en-US" sz="3200" b="1" dirty="0" smtClean="0">
                <a:latin typeface="Times New Roman" pitchFamily="18" charset="0"/>
                <a:cs typeface="Times New Roman" pitchFamily="18" charset="0"/>
              </a:rPr>
              <a:t> 1: </a:t>
            </a:r>
            <a:r>
              <a:rPr lang="en-US" sz="3200" b="1" dirty="0" err="1" smtClean="0">
                <a:latin typeface="Times New Roman" pitchFamily="18" charset="0"/>
                <a:cs typeface="Times New Roman" pitchFamily="18" charset="0"/>
              </a:rPr>
              <a:t>Những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câu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văn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nào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dưới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đây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hiện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cảm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xúc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người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thân</a:t>
            </a:r>
            <a:r>
              <a:rPr lang="en-US" sz="3200" b="1" dirty="0" smtClean="0">
                <a:latin typeface="Times New Roman" pitchFamily="18" charset="0"/>
                <a:cs typeface="Times New Roman" pitchFamily="18" charset="0"/>
              </a:rPr>
              <a:t> ?</a:t>
            </a:r>
          </a:p>
          <a:p>
            <a:pPr marL="514350" indent="-514350">
              <a:buAutoNum type="alphaLcPeriod"/>
            </a:pPr>
            <a:r>
              <a:rPr lang="en-US" sz="3200" dirty="0" err="1" smtClean="0">
                <a:latin typeface="Times New Roman" pitchFamily="18" charset="0"/>
                <a:cs typeface="Times New Roman" pitchFamily="18" charset="0"/>
              </a:rPr>
              <a:t>Dương</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nhìn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lòng</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trào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khó</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tả</a:t>
            </a:r>
            <a:r>
              <a:rPr lang="en-US" sz="3200"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a:p>
            <a:pPr marL="514350" indent="-514350">
              <a:buAutoNum type="alphaLcPeriod"/>
            </a:pPr>
            <a:r>
              <a:rPr lang="en-US" sz="3200" dirty="0" err="1" smtClean="0">
                <a:latin typeface="Times New Roman" pitchFamily="18" charset="0"/>
                <a:cs typeface="Times New Roman" pitchFamily="18" charset="0"/>
              </a:rPr>
              <a:t>Thường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ngày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Dương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luôn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nghĩ</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rất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nhanh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nhẹn</a:t>
            </a:r>
            <a:r>
              <a:rPr lang="en-US" sz="3200"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a:p>
            <a:pPr marL="514350" indent="-514350">
              <a:buAutoNum type="alphaLcPeriod"/>
            </a:pPr>
            <a:r>
              <a:rPr lang="en-US" sz="3200" dirty="0" err="1" smtClean="0">
                <a:latin typeface="Times New Roman" pitchFamily="18" charset="0"/>
                <a:cs typeface="Times New Roman" pitchFamily="18" charset="0"/>
              </a:rPr>
              <a:t>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đưa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đón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nó</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học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mỗi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khi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bố</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mẹ</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bận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rộn</a:t>
            </a:r>
            <a:r>
              <a:rPr lang="en-US" sz="3200" dirty="0" smtClean="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a:p>
            <a:pPr marL="514350" indent="-514350">
              <a:buFontTx/>
              <a:buAutoNum type="alphaLcPeriod"/>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ngoại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cháu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yêu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lắm</a:t>
            </a:r>
            <a:r>
              <a:rPr lang="en-US" sz="3200" dirty="0" smtClean="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514350" indent="-514350">
              <a:buAutoNum type="alphaLcPeriod"/>
            </a:pP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400989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7">
                                            <p:txEl>
                                              <p:pRg st="1" end="1"/>
                                            </p:txEl>
                                          </p:spTgt>
                                        </p:tgtEl>
                                        <p:attrNameLst>
                                          <p:attrName>style.color</p:attrName>
                                        </p:attrNameLst>
                                      </p:cBhvr>
                                      <p:to>
                                        <a:schemeClr val="accent2"/>
                                      </p:to>
                                    </p:animClr>
                                    <p:animClr clrSpc="rgb" dir="cw">
                                      <p:cBhvr>
                                        <p:cTn id="7" dur="500" fill="hold"/>
                                        <p:tgtEl>
                                          <p:spTgt spid="7">
                                            <p:txEl>
                                              <p:pRg st="1" end="1"/>
                                            </p:txEl>
                                          </p:spTgt>
                                        </p:tgtEl>
                                        <p:attrNameLst>
                                          <p:attrName>fillcolor</p:attrName>
                                        </p:attrNameLst>
                                      </p:cBhvr>
                                      <p:to>
                                        <a:schemeClr val="accent2"/>
                                      </p:to>
                                    </p:animClr>
                                    <p:set>
                                      <p:cBhvr>
                                        <p:cTn id="8" dur="500" fill="hold"/>
                                        <p:tgtEl>
                                          <p:spTgt spid="7">
                                            <p:txEl>
                                              <p:pRg st="1" end="1"/>
                                            </p:txEl>
                                          </p:spTgt>
                                        </p:tgtEl>
                                        <p:attrNameLst>
                                          <p:attrName>fill.type</p:attrName>
                                        </p:attrNameLst>
                                      </p:cBhvr>
                                      <p:to>
                                        <p:strVal val="solid"/>
                                      </p:to>
                                    </p:set>
                                    <p:set>
                                      <p:cBhvr>
                                        <p:cTn id="9" dur="500" fill="hold"/>
                                        <p:tgtEl>
                                          <p:spTgt spid="7">
                                            <p:txEl>
                                              <p:pRg st="1" end="1"/>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nodeType="clickEffect">
                                  <p:stCondLst>
                                    <p:cond delay="0"/>
                                  </p:stCondLst>
                                  <p:childTnLst>
                                    <p:animClr clrSpc="rgb" dir="cw">
                                      <p:cBhvr override="childStyle">
                                        <p:cTn id="13" dur="500" fill="hold"/>
                                        <p:tgtEl>
                                          <p:spTgt spid="7">
                                            <p:txEl>
                                              <p:pRg st="4" end="4"/>
                                            </p:txEl>
                                          </p:spTgt>
                                        </p:tgtEl>
                                        <p:attrNameLst>
                                          <p:attrName>style.color</p:attrName>
                                        </p:attrNameLst>
                                      </p:cBhvr>
                                      <p:to>
                                        <a:schemeClr val="accent2"/>
                                      </p:to>
                                    </p:animClr>
                                    <p:animClr clrSpc="rgb" dir="cw">
                                      <p:cBhvr>
                                        <p:cTn id="14" dur="500" fill="hold"/>
                                        <p:tgtEl>
                                          <p:spTgt spid="7">
                                            <p:txEl>
                                              <p:pRg st="4" end="4"/>
                                            </p:txEl>
                                          </p:spTgt>
                                        </p:tgtEl>
                                        <p:attrNameLst>
                                          <p:attrName>fillcolor</p:attrName>
                                        </p:attrNameLst>
                                      </p:cBhvr>
                                      <p:to>
                                        <a:schemeClr val="accent2"/>
                                      </p:to>
                                    </p:animClr>
                                    <p:set>
                                      <p:cBhvr>
                                        <p:cTn id="15" dur="500" fill="hold"/>
                                        <p:tgtEl>
                                          <p:spTgt spid="7">
                                            <p:txEl>
                                              <p:pRg st="4" end="4"/>
                                            </p:txEl>
                                          </p:spTgt>
                                        </p:tgtEl>
                                        <p:attrNameLst>
                                          <p:attrName>fill.type</p:attrName>
                                        </p:attrNameLst>
                                      </p:cBhvr>
                                      <p:to>
                                        <p:strVal val="solid"/>
                                      </p:to>
                                    </p:set>
                                    <p:set>
                                      <p:cBhvr>
                                        <p:cTn id="16" dur="500" fill="hold"/>
                                        <p:tgtEl>
                                          <p:spTgt spid="7">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Box 3"/>
          <p:cNvSpPr txBox="1"/>
          <p:nvPr/>
        </p:nvSpPr>
        <p:spPr>
          <a:xfrm>
            <a:off x="228600" y="533400"/>
            <a:ext cx="8915400" cy="6001643"/>
          </a:xfrm>
          <a:prstGeom prst="rect">
            <a:avLst/>
          </a:prstGeom>
          <a:noFill/>
        </p:spPr>
        <p:txBody>
          <a:bodyPr wrap="square" rtlCol="0">
            <a:spAutoFit/>
          </a:bodyPr>
          <a:lstStyle/>
          <a:p>
            <a:r>
              <a:rPr lang="en-US" sz="3200" b="1" smtClean="0">
                <a:latin typeface="Times New Roman" pitchFamily="18" charset="0"/>
                <a:cs typeface="Times New Roman" pitchFamily="18" charset="0"/>
              </a:rPr>
              <a:t>Bài 2: Nói 2 -3 câu thể hiện cảm xúc của em khi nghĩ về một cử chỉ, việc làm của người thân.</a:t>
            </a:r>
          </a:p>
          <a:p>
            <a:r>
              <a:rPr lang="en-US" sz="3200" smtClean="0">
                <a:latin typeface="Times New Roman" pitchFamily="18" charset="0"/>
                <a:cs typeface="Times New Roman" pitchFamily="18" charset="0"/>
              </a:rPr>
              <a:t>Gợi ý:</a:t>
            </a:r>
          </a:p>
          <a:p>
            <a:pPr marL="285750" indent="-285750">
              <a:buFontTx/>
              <a:buChar char="-"/>
            </a:pPr>
            <a:r>
              <a:rPr lang="en-US" sz="3200" smtClean="0">
                <a:latin typeface="Times New Roman" pitchFamily="18" charset="0"/>
                <a:cs typeface="Times New Roman" pitchFamily="18" charset="0"/>
              </a:rPr>
              <a:t>Cử chỉ, việc làm nào của người thân gợi cảm xúc cho em?</a:t>
            </a:r>
          </a:p>
          <a:p>
            <a:pPr marL="285750" indent="-285750">
              <a:buFontTx/>
              <a:buChar char="-"/>
            </a:pPr>
            <a:r>
              <a:rPr lang="en-US" sz="3200" smtClean="0">
                <a:latin typeface="Times New Roman" pitchFamily="18" charset="0"/>
                <a:cs typeface="Times New Roman" pitchFamily="18" charset="0"/>
              </a:rPr>
              <a:t>Em hãy diễn tả cụ thể cảm xúc đó?</a:t>
            </a:r>
          </a:p>
          <a:p>
            <a:r>
              <a:rPr lang="en-US" sz="3200" smtClean="0">
                <a:latin typeface="Times New Roman" pitchFamily="18" charset="0"/>
                <a:cs typeface="Times New Roman" pitchFamily="18" charset="0"/>
              </a:rPr>
              <a:t>Ví dụ: </a:t>
            </a:r>
          </a:p>
          <a:p>
            <a:r>
              <a:rPr lang="en-US" sz="3200">
                <a:latin typeface="Times New Roman" pitchFamily="18" charset="0"/>
                <a:cs typeface="Times New Roman" pitchFamily="18" charset="0"/>
              </a:rPr>
              <a:t>+ Mẹ của em lúc nào cũng tất bật với công việc nhà, em rất thương mẹ.</a:t>
            </a:r>
          </a:p>
          <a:p>
            <a:r>
              <a:rPr lang="en-US" sz="3200">
                <a:latin typeface="Times New Roman" pitchFamily="18" charset="0"/>
                <a:cs typeface="Times New Roman" pitchFamily="18" charset="0"/>
              </a:rPr>
              <a:t>+ Khi em ốm, mẹ đã thức đêm để chăm sóc em, em thương mẹ nhiều lắm,….</a:t>
            </a:r>
          </a:p>
          <a:p>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41848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barn(inVertical)">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wipe(down)">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barn(inVertical)">
                                      <p:cBhvr>
                                        <p:cTn id="3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381000" y="609600"/>
            <a:ext cx="7086600" cy="369332"/>
          </a:xfrm>
          <a:prstGeom prst="rect">
            <a:avLst/>
          </a:prstGeom>
          <a:noFill/>
        </p:spPr>
        <p:txBody>
          <a:bodyPr wrap="square" rtlCol="0">
            <a:spAutoFit/>
          </a:bodyPr>
          <a:lstStyle/>
          <a:p>
            <a:endParaRPr lang="en-US"/>
          </a:p>
        </p:txBody>
      </p:sp>
      <p:sp>
        <p:nvSpPr>
          <p:cNvPr id="4" name="TextBox 3"/>
          <p:cNvSpPr txBox="1"/>
          <p:nvPr/>
        </p:nvSpPr>
        <p:spPr>
          <a:xfrm>
            <a:off x="381000" y="609600"/>
            <a:ext cx="7010400" cy="369332"/>
          </a:xfrm>
          <a:prstGeom prst="rect">
            <a:avLst/>
          </a:prstGeom>
          <a:noFill/>
        </p:spPr>
        <p:txBody>
          <a:bodyPr wrap="square" rtlCol="0">
            <a:spAutoFit/>
          </a:bodyPr>
          <a:lstStyle/>
          <a:p>
            <a:endParaRPr lang="en-US"/>
          </a:p>
        </p:txBody>
      </p:sp>
      <p:sp>
        <p:nvSpPr>
          <p:cNvPr id="5" name="TextBox 4"/>
          <p:cNvSpPr txBox="1"/>
          <p:nvPr/>
        </p:nvSpPr>
        <p:spPr>
          <a:xfrm>
            <a:off x="228600" y="794266"/>
            <a:ext cx="7924800" cy="369332"/>
          </a:xfrm>
          <a:prstGeom prst="rect">
            <a:avLst/>
          </a:prstGeom>
          <a:noFill/>
        </p:spPr>
        <p:txBody>
          <a:bodyPr wrap="square" rtlCol="0">
            <a:spAutoFit/>
          </a:bodyPr>
          <a:lstStyle/>
          <a:p>
            <a:endParaRPr lang="en-US"/>
          </a:p>
        </p:txBody>
      </p:sp>
      <p:sp>
        <p:nvSpPr>
          <p:cNvPr id="6" name="TextBox 5"/>
          <p:cNvSpPr txBox="1"/>
          <p:nvPr/>
        </p:nvSpPr>
        <p:spPr>
          <a:xfrm>
            <a:off x="533400" y="609600"/>
            <a:ext cx="6934200" cy="369332"/>
          </a:xfrm>
          <a:prstGeom prst="rect">
            <a:avLst/>
          </a:prstGeom>
          <a:noFill/>
        </p:spPr>
        <p:txBody>
          <a:bodyPr wrap="square" rtlCol="0">
            <a:spAutoFit/>
          </a:bodyPr>
          <a:lstStyle/>
          <a:p>
            <a:endParaRPr lang="en-US"/>
          </a:p>
        </p:txBody>
      </p:sp>
      <p:sp>
        <p:nvSpPr>
          <p:cNvPr id="7" name="TextBox 6"/>
          <p:cNvSpPr txBox="1"/>
          <p:nvPr/>
        </p:nvSpPr>
        <p:spPr>
          <a:xfrm>
            <a:off x="533400" y="609600"/>
            <a:ext cx="7620000" cy="369332"/>
          </a:xfrm>
          <a:prstGeom prst="rect">
            <a:avLst/>
          </a:prstGeom>
          <a:noFill/>
        </p:spPr>
        <p:txBody>
          <a:bodyPr wrap="square" rtlCol="0">
            <a:spAutoFit/>
          </a:bodyPr>
          <a:lstStyle/>
          <a:p>
            <a:endParaRPr lang="en-US"/>
          </a:p>
        </p:txBody>
      </p:sp>
      <p:sp>
        <p:nvSpPr>
          <p:cNvPr id="8" name="TextBox 7"/>
          <p:cNvSpPr txBox="1"/>
          <p:nvPr/>
        </p:nvSpPr>
        <p:spPr>
          <a:xfrm>
            <a:off x="381000" y="609600"/>
            <a:ext cx="8458200" cy="5262979"/>
          </a:xfrm>
          <a:prstGeom prst="rect">
            <a:avLst/>
          </a:prstGeom>
          <a:noFill/>
        </p:spPr>
        <p:txBody>
          <a:bodyPr wrap="square" rtlCol="0">
            <a:spAutoFit/>
          </a:bodyPr>
          <a:lstStyle/>
          <a:p>
            <a:r>
              <a:rPr lang="en-US" sz="2800" b="1">
                <a:latin typeface="Times New Roman" pitchFamily="18" charset="0"/>
                <a:cs typeface="Times New Roman" pitchFamily="18" charset="0"/>
              </a:rPr>
              <a:t>Bài </a:t>
            </a:r>
            <a:r>
              <a:rPr lang="en-US" sz="2800" b="1" smtClean="0">
                <a:latin typeface="Times New Roman" pitchFamily="18" charset="0"/>
                <a:cs typeface="Times New Roman" pitchFamily="18" charset="0"/>
              </a:rPr>
              <a:t>3: </a:t>
            </a:r>
            <a:r>
              <a:rPr lang="en-US" sz="2800" b="1">
                <a:latin typeface="Times New Roman" pitchFamily="18" charset="0"/>
                <a:cs typeface="Times New Roman" pitchFamily="18" charset="0"/>
              </a:rPr>
              <a:t>Viết đoạn văn thể hiện tình cảm của em với người </a:t>
            </a:r>
            <a:r>
              <a:rPr lang="en-US" sz="2800" b="1" smtClean="0">
                <a:latin typeface="Times New Roman" pitchFamily="18" charset="0"/>
                <a:cs typeface="Times New Roman" pitchFamily="18" charset="0"/>
              </a:rPr>
              <a:t>thân</a:t>
            </a:r>
            <a:endParaRPr lang="en-US" sz="2800" smtClean="0">
              <a:latin typeface="Times New Roman" pitchFamily="18" charset="0"/>
              <a:cs typeface="Times New Roman" pitchFamily="18" charset="0"/>
            </a:endParaRPr>
          </a:p>
          <a:p>
            <a:r>
              <a:rPr lang="en-US" sz="2800">
                <a:latin typeface="Times New Roman" pitchFamily="18" charset="0"/>
                <a:cs typeface="Times New Roman" pitchFamily="18" charset="0"/>
              </a:rPr>
              <a:t>+ Người đó là ai?	</a:t>
            </a:r>
          </a:p>
          <a:p>
            <a:r>
              <a:rPr lang="en-US" sz="2800">
                <a:latin typeface="Times New Roman" pitchFamily="18" charset="0"/>
                <a:cs typeface="Times New Roman" pitchFamily="18" charset="0"/>
              </a:rPr>
              <a:t>+ Em có tình cảm thế nào với người đó? Vì sao?</a:t>
            </a:r>
          </a:p>
          <a:p>
            <a:pPr algn="ctr"/>
            <a:r>
              <a:rPr lang="en-US" sz="2800" b="1" i="1" u="sng">
                <a:latin typeface="Times New Roman" pitchFamily="18" charset="0"/>
                <a:cs typeface="Times New Roman" pitchFamily="18" charset="0"/>
              </a:rPr>
              <a:t>Bài viết mẫu: </a:t>
            </a:r>
            <a:endParaRPr lang="en-US" sz="2800" b="1" i="1" u="sng" smtClean="0">
              <a:latin typeface="Times New Roman" pitchFamily="18" charset="0"/>
              <a:cs typeface="Times New Roman" pitchFamily="18" charset="0"/>
            </a:endParaRPr>
          </a:p>
          <a:p>
            <a:pPr algn="just"/>
            <a:r>
              <a:rPr lang="en-US" sz="2800" smtClean="0">
                <a:latin typeface="Times New Roman" pitchFamily="18" charset="0"/>
                <a:cs typeface="Times New Roman" pitchFamily="18" charset="0"/>
              </a:rPr>
              <a:t>	Em </a:t>
            </a:r>
            <a:r>
              <a:rPr lang="en-US" sz="2800">
                <a:latin typeface="Times New Roman" pitchFamily="18" charset="0"/>
                <a:cs typeface="Times New Roman" pitchFamily="18" charset="0"/>
              </a:rPr>
              <a:t>rất yêu bố của em. Bố luôn dành tình yêu thương và những điều tốt đẹp nhất cho em. Vào thời gian rảnh, bố lại dạy em học, đưa em đi chơi. Lúc đó, em cảm thấy rất hạnh phúc. Khi em mắc lỗi, bố thường nghiêm túc phê bình. Nhưng em không thấy sợ mà kính trọng bố hơn. Em mong bố sẽ luôn khỏe mạnh.</a:t>
            </a:r>
          </a:p>
          <a:p>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123991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wipe(down)">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wipe(down)">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wipe(down)">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838200" y="2590800"/>
            <a:ext cx="7620000" cy="1828800"/>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sv-SE" sz="3600" i="1" kern="10" dirty="0" smtClean="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rPr>
              <a:t>XIN TR¢N TRäNG C¶M ¥N!</a:t>
            </a:r>
            <a:endParaRPr lang="en-US" sz="3600" i="1" kern="10" dirty="0">
              <a:ln w="12700">
                <a:solidFill>
                  <a:srgbClr val="B2B2B2"/>
                </a:solidFill>
                <a:round/>
                <a:headEnd/>
                <a:tailEnd/>
              </a:ln>
              <a:solidFill>
                <a:srgbClr val="FF0000"/>
              </a:solidFill>
              <a:effectLst>
                <a:outerShdw dist="35921" dir="2700000" sy="50000" rotWithShape="0">
                  <a:srgbClr val="875B0D">
                    <a:alpha val="70000"/>
                  </a:srgbClr>
                </a:outerShdw>
              </a:effectLst>
              <a:latin typeface="Times New Roman" panose="02020603050405020304" pitchFamily="18" charset="0"/>
              <a:cs typeface="Times New Roman" panose="02020603050405020304" pitchFamily="18" charset="0"/>
            </a:endParaRPr>
          </a:p>
        </p:txBody>
      </p:sp>
      <p:pic>
        <p:nvPicPr>
          <p:cNvPr id="48132" name="Picture 4"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00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cac hanh tinh"/>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4800600"/>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BARBLYL"/>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p:cNvPicPr>
            <a:picLocks noChangeAspect="1" noChangeArrowheads="1"/>
          </p:cNvPicPr>
          <p:nvPr/>
        </p:nvPicPr>
        <p:blipFill>
          <a:blip r:embed="rId6" cstate="print">
            <a:lum bright="22000"/>
            <a:extLst>
              <a:ext uri="{28A0092B-C50C-407E-A947-70E740481C1C}">
                <a14:useLocalDpi xmlns:a14="http://schemas.microsoft.com/office/drawing/2010/main" val="0"/>
              </a:ext>
            </a:extLst>
          </a:blip>
          <a:srcRect/>
          <a:stretch>
            <a:fillRect/>
          </a:stretch>
        </p:blipFill>
        <p:spPr bwMode="auto">
          <a:xfrm>
            <a:off x="0"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7"/>
          </p:cNvPr>
          <p:cNvSpPr>
            <a:spLocks noChangeArrowheads="1"/>
          </p:cNvSpPr>
          <p:nvPr/>
        </p:nvSpPr>
        <p:spPr bwMode="auto">
          <a:xfrm>
            <a:off x="6172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fontAlgn="base">
              <a:spcBef>
                <a:spcPct val="0"/>
              </a:spcBef>
              <a:spcAft>
                <a:spcPct val="0"/>
              </a:spcAft>
              <a:defRPr/>
            </a:pPr>
            <a:endParaRPr lang="vi-VN">
              <a:solidFill>
                <a:srgbClr val="FFFF00"/>
              </a:solidFill>
              <a:latin typeface=".VnBlack" pitchFamily="34" charset="0"/>
              <a:cs typeface="Arial" charset="0"/>
            </a:endParaRPr>
          </a:p>
        </p:txBody>
      </p:sp>
      <p:pic>
        <p:nvPicPr>
          <p:cNvPr id="11279" name="Picture 1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0" name="Picture 17"/>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772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 action="ppaction://noaction"/>
          </p:cNvPr>
          <p:cNvSpPr>
            <a:spLocks noChangeArrowheads="1"/>
          </p:cNvSpPr>
          <p:nvPr/>
        </p:nvSpPr>
        <p:spPr bwMode="auto">
          <a:xfrm>
            <a:off x="1066800" y="5181600"/>
            <a:ext cx="381000" cy="1524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7" name="AutoShape 19">
            <a:hlinkClick r:id="" action="ppaction://noaction"/>
          </p:cNvPr>
          <p:cNvSpPr>
            <a:spLocks noChangeArrowheads="1"/>
          </p:cNvSpPr>
          <p:nvPr/>
        </p:nvSpPr>
        <p:spPr bwMode="auto">
          <a:xfrm>
            <a:off x="990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fontAlgn="base">
              <a:spcBef>
                <a:spcPct val="0"/>
              </a:spcBef>
              <a:spcAft>
                <a:spcPct val="0"/>
              </a:spcAft>
              <a:defRPr/>
            </a:pPr>
            <a:endParaRPr lang="vi-VN" sz="2800">
              <a:solidFill>
                <a:srgbClr val="000000"/>
              </a:solidFill>
            </a:endParaRPr>
          </a:p>
        </p:txBody>
      </p:sp>
      <p:sp>
        <p:nvSpPr>
          <p:cNvPr id="48148" name="AutoShape 20">
            <a:hlinkClick r:id="" action="ppaction://noaction"/>
          </p:cNvPr>
          <p:cNvSpPr>
            <a:spLocks noChangeArrowheads="1"/>
          </p:cNvSpPr>
          <p:nvPr/>
        </p:nvSpPr>
        <p:spPr bwMode="auto">
          <a:xfrm>
            <a:off x="1066800" y="5486400"/>
            <a:ext cx="533400" cy="304800"/>
          </a:xfrm>
          <a:prstGeom prst="star5">
            <a:avLst/>
          </a:prstGeom>
          <a:solidFill>
            <a:srgbClr val="FF9D5B"/>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49" name="AutoShape 21">
            <a:hlinkClick r:id="" action="ppaction://noaction"/>
          </p:cNvPr>
          <p:cNvSpPr>
            <a:spLocks noChangeArrowheads="1"/>
          </p:cNvSpPr>
          <p:nvPr/>
        </p:nvSpPr>
        <p:spPr bwMode="auto">
          <a:xfrm flipH="1">
            <a:off x="685800" y="5257800"/>
            <a:ext cx="685800" cy="3810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0" name="AutoShape 22">
            <a:hlinkClick r:id="" action="ppaction://noaction"/>
          </p:cNvPr>
          <p:cNvSpPr>
            <a:spLocks noChangeArrowheads="1"/>
          </p:cNvSpPr>
          <p:nvPr/>
        </p:nvSpPr>
        <p:spPr bwMode="auto">
          <a:xfrm>
            <a:off x="1371600" y="6019800"/>
            <a:ext cx="381000" cy="304800"/>
          </a:xfrm>
          <a:prstGeom prst="star5">
            <a:avLst/>
          </a:prstGeom>
          <a:solidFill>
            <a:srgbClr val="FF00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sp>
        <p:nvSpPr>
          <p:cNvPr id="48151" name="AutoShape 23">
            <a:hlinkClick r:id="" action="ppaction://noaction"/>
          </p:cNvPr>
          <p:cNvSpPr>
            <a:spLocks noChangeArrowheads="1"/>
          </p:cNvSpPr>
          <p:nvPr/>
        </p:nvSpPr>
        <p:spPr bwMode="auto">
          <a:xfrm>
            <a:off x="1143000" y="4953000"/>
            <a:ext cx="381000" cy="228600"/>
          </a:xfrm>
          <a:prstGeom prst="star5">
            <a:avLst/>
          </a:prstGeom>
          <a:solidFill>
            <a:srgbClr val="FF00FF"/>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pic>
        <p:nvPicPr>
          <p:cNvPr id="1128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75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1752600" y="990600"/>
            <a:ext cx="1143000" cy="914400"/>
          </a:xfrm>
          <a:prstGeom prst="star5">
            <a:avLst/>
          </a:prstGeom>
          <a:solidFill>
            <a:srgbClr val="FFFF00"/>
          </a:solidFill>
          <a:ln w="9525">
            <a:solidFill>
              <a:schemeClr val="tx1"/>
            </a:solidFill>
            <a:miter lim="800000"/>
            <a:headEnd/>
            <a:tailEnd/>
          </a:ln>
          <a:effectLst/>
        </p:spPr>
        <p:txBody>
          <a:bodyPr wrap="none" anchor="ctr"/>
          <a:lstStyle/>
          <a:p>
            <a:pPr fontAlgn="base">
              <a:spcBef>
                <a:spcPct val="0"/>
              </a:spcBef>
              <a:spcAft>
                <a:spcPct val="0"/>
              </a:spcAft>
              <a:defRPr/>
            </a:pPr>
            <a:endParaRPr lang="en-US" i="1">
              <a:solidFill>
                <a:srgbClr val="000000"/>
              </a:solidFill>
            </a:endParaRPr>
          </a:p>
        </p:txBody>
      </p:sp>
      <p:grpSp>
        <p:nvGrpSpPr>
          <p:cNvPr id="11290" name="Group 31"/>
          <p:cNvGrpSpPr>
            <a:grpSpLocks/>
          </p:cNvGrpSpPr>
          <p:nvPr/>
        </p:nvGrpSpPr>
        <p:grpSpPr bwMode="auto">
          <a:xfrm>
            <a:off x="0" y="0"/>
            <a:ext cx="9164638" cy="6916738"/>
            <a:chOff x="0" y="-24"/>
            <a:chExt cx="5773" cy="4357"/>
          </a:xfrm>
        </p:grpSpPr>
        <p:pic>
          <p:nvPicPr>
            <p:cNvPr id="1129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33097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212</Words>
  <Application>Microsoft Office PowerPoint</Application>
  <PresentationFormat>On-screen Show (4:3)</PresentationFormat>
  <Paragraphs>23</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.VnBlack</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7</cp:revision>
  <dcterms:created xsi:type="dcterms:W3CDTF">2006-08-16T00:00:00Z</dcterms:created>
  <dcterms:modified xsi:type="dcterms:W3CDTF">2023-11-24T01:27:49Z</dcterms:modified>
</cp:coreProperties>
</file>