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03" r:id="rId4"/>
    <p:sldMasterId id="2147483709" r:id="rId5"/>
  </p:sldMasterIdLst>
  <p:notesMasterIdLst>
    <p:notesMasterId r:id="rId22"/>
  </p:notesMasterIdLst>
  <p:sldIdLst>
    <p:sldId id="256" r:id="rId6"/>
    <p:sldId id="272" r:id="rId7"/>
    <p:sldId id="297" r:id="rId8"/>
    <p:sldId id="298" r:id="rId9"/>
    <p:sldId id="299" r:id="rId10"/>
    <p:sldId id="328" r:id="rId11"/>
    <p:sldId id="327" r:id="rId12"/>
    <p:sldId id="268" r:id="rId13"/>
    <p:sldId id="271" r:id="rId14"/>
    <p:sldId id="331" r:id="rId15"/>
    <p:sldId id="329" r:id="rId16"/>
    <p:sldId id="330" r:id="rId17"/>
    <p:sldId id="332" r:id="rId18"/>
    <p:sldId id="333" r:id="rId19"/>
    <p:sldId id="334" r:id="rId20"/>
    <p:sldId id="318" r:id="rId21"/>
  </p:sldIdLst>
  <p:sldSz cx="18288000" cy="10287000"/>
  <p:notesSz cx="6858000" cy="9144000"/>
  <p:embeddedFontLst>
    <p:embeddedFont>
      <p:font typeface="Sriracha" panose="020B0604020202020204" charset="-34"/>
      <p:regular r:id="rId23"/>
    </p:embeddedFont>
    <p:embeddedFont>
      <p:font typeface="Nunito" panose="020B0604020202020204" charset="0"/>
      <p:regular r:id="rId24"/>
      <p:bold r:id="rId25"/>
      <p:italic r:id="rId26"/>
      <p:boldItalic r:id="rId27"/>
    </p:embeddedFont>
    <p:embeddedFont>
      <p:font typeface="宋体" panose="02010600030101010101" pitchFamily="2" charset="-122"/>
      <p:regular r:id="rId28"/>
    </p:embeddedFont>
    <p:embeddedFont>
      <p:font typeface="Roboto Condensed Light" panose="020B0604020202020204" charset="0"/>
      <p:regular r:id="rId29"/>
    </p:embeddedFont>
    <p:embeddedFont>
      <p:font typeface="#9Slide05 Fourth Medium" panose="020B060402020202020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VNI-Truck" panose="020B0604020202020204"/>
      <p:regular r:id="rId35"/>
    </p:embeddedFont>
    <p:embeddedFont>
      <p:font typeface="Open Sans Light" panose="020B0604020202020204" charset="0"/>
      <p:regular r:id="rId36"/>
      <p:italic r:id="rId37"/>
    </p:embeddedFont>
    <p:embeddedFont>
      <p:font typeface="iCiel Cadena" panose="020B0604020202020204" charset="0"/>
      <p:bold r:id="rId38"/>
    </p:embeddedFont>
  </p:embeddedFontLst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53B"/>
    <a:srgbClr val="FD8DD8"/>
    <a:srgbClr val="00FFFF"/>
    <a:srgbClr val="6FF73F"/>
    <a:srgbClr val="FDE6D3"/>
    <a:srgbClr val="FBA271"/>
    <a:srgbClr val="0099FF"/>
    <a:srgbClr val="FC70CD"/>
    <a:srgbClr val="B7CE88"/>
    <a:srgbClr val="8A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3A10A-A93B-44D2-977D-5F6D353B2B4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9269D-1811-4B69-A69B-BB7915E96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2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solidFill>
                  <a:prstClr val="black"/>
                </a:solidFill>
                <a:ea typeface="宋体" panose="02010600030101010101" pitchFamily="2" charset="-122"/>
              </a:rPr>
              <a:pPr eaLnBrk="1" hangingPunct="1"/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5069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1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5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0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40000" y="1854050"/>
            <a:ext cx="11430000" cy="56274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40000" y="7481351"/>
            <a:ext cx="9057600" cy="951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638800" y="3220850"/>
            <a:ext cx="95532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48227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8588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2154" y="-2601048"/>
            <a:ext cx="13692446" cy="23256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122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440000" y="2431505"/>
            <a:ext cx="15408000" cy="6832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marL="914286" lvl="0" indent="-609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400">
                <a:solidFill>
                  <a:srgbClr val="434343"/>
                </a:solidFill>
              </a:defRPr>
            </a:lvl1pPr>
            <a:lvl2pPr marL="1828572" lvl="1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2742857" lvl="2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3657143" lvl="3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4571429" lvl="4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5485716" lvl="5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6400001" lvl="6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7314285" lvl="7" indent="-609524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8228573" lvl="8" indent="-609524" rtl="0">
              <a:lnSpc>
                <a:spcPct val="115000"/>
              </a:lnSpc>
              <a:spcBef>
                <a:spcPts val="3200"/>
              </a:spcBef>
              <a:spcAft>
                <a:spcPts val="32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32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635900" y="2614200"/>
            <a:ext cx="9016200" cy="5058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20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5379701" y="3185951"/>
            <a:ext cx="7528800" cy="7896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5048100" y="4234250"/>
            <a:ext cx="8191800" cy="286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87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1440000" y="4570800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75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2568000" y="2641350"/>
            <a:ext cx="13152000" cy="5076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3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2568000" y="6956250"/>
            <a:ext cx="13152000" cy="9942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7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4139226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4139226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11845964" y="31881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11845967" y="4243550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4139226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4139226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11845964" y="6054950"/>
            <a:ext cx="46110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11845967" y="7110374"/>
            <a:ext cx="46110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985501" y="3760151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985501" y="6608798"/>
            <a:ext cx="2306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9384200" y="3760151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9384200" y="6608798"/>
            <a:ext cx="26142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75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921900" y="2396000"/>
            <a:ext cx="123984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4294100" y="6147450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70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1045700" y="1651301"/>
            <a:ext cx="16150800" cy="3928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2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4294100" y="5402726"/>
            <a:ext cx="9745800" cy="16020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4783800" y="7143949"/>
            <a:ext cx="8720400" cy="1063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3912900" y="4424501"/>
            <a:ext cx="10462200" cy="2544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4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793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3165326" y="2877359"/>
            <a:ext cx="56820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9637436" y="2877368"/>
            <a:ext cx="5485200" cy="779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56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316535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9539100" y="6790226"/>
            <a:ext cx="5682000" cy="11076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2900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2230850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835750" y="6446474"/>
            <a:ext cx="51006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6922451" y="54016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6816401" y="6446525"/>
            <a:ext cx="4678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11614050" y="5372825"/>
            <a:ext cx="43104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11374650" y="6436422"/>
            <a:ext cx="4789200" cy="13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8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761701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4761701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12294800" y="2799350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12294800" y="38547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4761701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4761701" y="6873950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12294800" y="5818535"/>
            <a:ext cx="4390200" cy="105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12294800" y="6873953"/>
            <a:ext cx="3676800" cy="10518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27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58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436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7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232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564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84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892465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1107115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1010725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78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721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2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1384301" y="3220850"/>
            <a:ext cx="7478400" cy="3831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3530801" y="16088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2566901" y="71787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0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4154400" y="4125950"/>
            <a:ext cx="9979200" cy="22980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7551300" y="2513951"/>
            <a:ext cx="3185400" cy="1683600"/>
          </a:xfrm>
          <a:prstGeom prst="rect">
            <a:avLst/>
          </a:prstGeom>
        </p:spPr>
        <p:txBody>
          <a:bodyPr spcFirstLastPara="1" wrap="square" lIns="91416" tIns="91416" rIns="91416" bIns="9141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6587400" y="6693150"/>
            <a:ext cx="5113200" cy="1426800"/>
          </a:xfrm>
          <a:prstGeom prst="rect">
            <a:avLst/>
          </a:prstGeom>
        </p:spPr>
        <p:txBody>
          <a:bodyPr spcFirstLastPara="1" wrap="square" lIns="91416" tIns="91416" rIns="91416" bIns="9141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94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4" indent="0">
              <a:buNone/>
              <a:defRPr sz="1700" b="1"/>
            </a:lvl4pPr>
            <a:lvl5pPr marL="1828617" indent="0">
              <a:buNone/>
              <a:defRPr sz="1700" b="1"/>
            </a:lvl5pPr>
            <a:lvl6pPr marL="2285772" indent="0">
              <a:buNone/>
              <a:defRPr sz="1700" b="1"/>
            </a:lvl6pPr>
            <a:lvl7pPr marL="2742926" indent="0">
              <a:buNone/>
              <a:defRPr sz="1700" b="1"/>
            </a:lvl7pPr>
            <a:lvl8pPr marL="3200081" indent="0">
              <a:buNone/>
              <a:defRPr sz="1700" b="1"/>
            </a:lvl8pPr>
            <a:lvl9pPr marL="3657234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89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16" tIns="91416" rIns="91416" bIns="9141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31" tIns="45716" rIns="91431" bIns="45716"/>
          <a:lstStyle/>
          <a:p>
            <a:fld id="{E69B9EE9-F3BF-4B40-83E7-C9BC68FDDB0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91431" tIns="45716" rIns="91431" bIns="45716"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374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41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464"/>
              <a:t>12/1/2023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6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8" y="964743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1"/>
            <a:ext cx="15544800" cy="2205038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47" tIns="68573" rIns="137147" bIns="68573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464"/>
              <a:t>12/1/2023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15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 lIns="137147" tIns="68573" rIns="137147" bIns="6857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lIns="137147" tIns="68573" rIns="137147" bIns="6857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137147" tIns="68573" rIns="137147" bIns="68573"/>
          <a:lstStyle/>
          <a:p>
            <a:pPr defTabSz="1371464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464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6695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05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/>
              <a:t>12/1/2023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7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2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78D78A31-B58C-4F22-8C52-A961D950D026}" type="datetimeFigureOut">
              <a:rPr lang="en-US" sz="2700" smtClean="0">
                <a:solidFill>
                  <a:prstClr val="black"/>
                </a:solidFill>
              </a:rPr>
              <a:pPr defTabSz="1371600"/>
              <a:t>12/1/2023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470D3A97-CF50-4079-9344-E4CA4E728CCC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7853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lIns="137160" tIns="68580" rIns="137160" bIns="6858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lIns="137160" tIns="68580" rIns="137160" bIns="685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r>
              <a:rPr lang="en-US" sz="2700" smtClean="0">
                <a:solidFill>
                  <a:prstClr val="black"/>
                </a:solidFill>
              </a:rPr>
              <a:t>18/3</a:t>
            </a: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lIns="137160" tIns="68580" rIns="137160" bIns="68580"/>
          <a:lstStyle/>
          <a:p>
            <a:pPr defTabSz="1371600"/>
            <a:fld id="{17F55963-6440-4C45-BA09-4E6A99D1BBE0}" type="slidenum">
              <a:rPr lang="en-US" sz="2700" smtClean="0">
                <a:solidFill>
                  <a:prstClr val="black"/>
                </a:solidFill>
              </a:rPr>
              <a:pPr defTabSz="1371600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B8E5C1-D483-43F8-BCD9-D367A93220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9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7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1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5" indent="0">
              <a:buNone/>
              <a:defRPr sz="1200"/>
            </a:lvl2pPr>
            <a:lvl3pPr marL="914309" indent="0">
              <a:buNone/>
              <a:defRPr sz="1100"/>
            </a:lvl3pPr>
            <a:lvl4pPr marL="1371464" indent="0">
              <a:buNone/>
              <a:defRPr sz="900"/>
            </a:lvl4pPr>
            <a:lvl5pPr marL="1828617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1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31" tIns="45716" rIns="91431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5" indent="-285722" algn="l" defTabSz="914309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91416" rIns="91416" bIns="91416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453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19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 algn="l" defTabSz="1371464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1371464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59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329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060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91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524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5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86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17" indent="-342866" algn="l" defTabSz="137146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4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5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57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89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0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1" algn="l" defTabSz="1371464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94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49.png"/><Relationship Id="rId12" Type="http://schemas.openxmlformats.org/officeDocument/2006/relationships/image" Target="../media/image51.jpeg"/><Relationship Id="rId17" Type="http://schemas.openxmlformats.org/officeDocument/2006/relationships/image" Target="../media/image54.png"/><Relationship Id="rId2" Type="http://schemas.openxmlformats.org/officeDocument/2006/relationships/audio" Target="../media/media3.wav"/><Relationship Id="rId16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openxmlformats.org/officeDocument/2006/relationships/image" Target="../media/image48.pn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openxmlformats.org/officeDocument/2006/relationships/audio" Target="../media/audio4.wav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61.xml"/><Relationship Id="rId7" Type="http://schemas.microsoft.com/office/2007/relationships/hdphoto" Target="../media/hdphoto6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openxmlformats.org/officeDocument/2006/relationships/image" Target="../media/image56.png"/><Relationship Id="rId11" Type="http://schemas.openxmlformats.org/officeDocument/2006/relationships/image" Target="../media/image51.jpeg"/><Relationship Id="rId5" Type="http://schemas.openxmlformats.org/officeDocument/2006/relationships/image" Target="../media/image55.jpeg"/><Relationship Id="rId1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audio" Target="../media/audio5.wav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59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2.svg"/><Relationship Id="rId18" Type="http://schemas.openxmlformats.org/officeDocument/2006/relationships/image" Target="../media/image22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0.emf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7.emf"/><Relationship Id="rId12" Type="http://schemas.openxmlformats.org/officeDocument/2006/relationships/image" Target="../media/image32.png"/><Relationship Id="rId17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audio" Target="../media/audio2.wav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image" Target="../media/image30.emf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56.svg"/><Relationship Id="rId4" Type="http://schemas.openxmlformats.org/officeDocument/2006/relationships/image" Target="../media/image35.png"/><Relationship Id="rId9" Type="http://schemas.openxmlformats.org/officeDocument/2006/relationships/image" Target="../media/image6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20.png"/><Relationship Id="rId18" Type="http://schemas.openxmlformats.org/officeDocument/2006/relationships/image" Target="../media/image3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3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4" Type="http://schemas.openxmlformats.org/officeDocument/2006/relationships/image" Target="../media/image22.svg"/><Relationship Id="rId9" Type="http://schemas.openxmlformats.org/officeDocument/2006/relationships/image" Target="../media/image19.png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65377" y="8276867"/>
            <a:ext cx="3900416" cy="1304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8374" y="6594946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14979284" y="1001799"/>
            <a:ext cx="3201029" cy="1018509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3048001" y="4457700"/>
            <a:ext cx="13353803" cy="63138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53000" y="1511054"/>
            <a:ext cx="10744200" cy="249299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Công</a:t>
            </a:r>
            <a:r>
              <a:rPr lang="en-US" sz="15600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 </a:t>
            </a:r>
            <a:r>
              <a:rPr lang="en-US" sz="15600" dirty="0" err="1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reflection blurRad="6350" stA="60000" endA="900" endPos="58000" dir="5400000" sy="-100000" algn="bl" rotWithShape="0"/>
                </a:effectLst>
                <a:latin typeface="#9Slide05 Fourth Medium" panose="00000600000000000000" pitchFamily="2" charset="0"/>
              </a:rPr>
              <a:t>nghệ</a:t>
            </a:r>
            <a:endParaRPr lang="en-US" sz="15600" dirty="0">
              <a:ln>
                <a:solidFill>
                  <a:srgbClr val="002060"/>
                </a:solidFill>
              </a:ln>
              <a:solidFill>
                <a:srgbClr val="0070C0"/>
              </a:solidFill>
              <a:effectLst>
                <a:reflection blurRad="6350" stA="60000" endA="900" endPos="58000" dir="5400000" sy="-100000" algn="bl" rotWithShape="0"/>
              </a:effectLst>
              <a:latin typeface="#9Slide05 Fourth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910275" y="162107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33" tIns="68567" rIns="137133" bIns="68567" rtlCol="0" anchor="ctr"/>
          <a:lstStyle/>
          <a:p>
            <a:pPr algn="ctr" defTabSz="1371327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089933" y="-258604"/>
            <a:ext cx="18998523" cy="2353628"/>
            <a:chOff x="-900" y="-255"/>
            <a:chExt cx="7038" cy="2471"/>
          </a:xfrm>
        </p:grpSpPr>
        <p:sp>
          <p:nvSpPr>
            <p:cNvPr id="8" name="圆角矩形 7"/>
            <p:cNvSpPr/>
            <p:nvPr/>
          </p:nvSpPr>
          <p:spPr>
            <a:xfrm>
              <a:off x="893" y="68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831" y="704"/>
              <a:ext cx="5307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371327">
                <a:defRPr/>
              </a:pP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2.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Mối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quan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hệ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giữa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đài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truyền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và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máy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thu</a:t>
              </a:r>
              <a:r>
                <a:rPr lang="en-US" altLang="zh-CN" sz="4800" b="1" spc="-450" dirty="0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4800" b="1" spc="-45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字魂189号-星岩乐黑体" panose="00000500000000000000" charset="-122"/>
                  <a:cs typeface="Times New Roman" panose="02020603050405020304" pitchFamily="18" charset="0"/>
                  <a:sym typeface="+mn-lt"/>
                </a:rPr>
                <a:t>hình</a:t>
              </a:r>
              <a:endParaRPr lang="zh-CN" altLang="en-US" sz="4800" b="1" spc="-450" dirty="0">
                <a:solidFill>
                  <a:srgbClr val="FF0000"/>
                </a:solidFill>
                <a:latin typeface="Times New Roman" panose="02020603050405020304" pitchFamily="18" charset="0"/>
                <a:ea typeface="字魂189号-星岩乐黑体" panose="00000500000000000000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900" y="-255"/>
              <a:ext cx="2471" cy="247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821055" y="2676525"/>
            <a:ext cx="14295120" cy="743331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327"/>
              <a:endParaRPr lang="zh-CN" altLang="en-US">
                <a:solidFill>
                  <a:srgbClr val="5F7700"/>
                </a:solidFill>
              </a:endParaRPr>
            </a:p>
          </p:txBody>
        </p:sp>
      </p:grpSp>
      <p:pic>
        <p:nvPicPr>
          <p:cNvPr id="14" name="Picture 13"/>
          <p:cNvPicPr/>
          <p:nvPr/>
        </p:nvPicPr>
        <p:blipFill rotWithShape="1">
          <a:blip r:embed="rId6"/>
          <a:srcRect l="15396" t="9997" r="15208" b="10031"/>
          <a:stretch/>
        </p:blipFill>
        <p:spPr bwMode="auto">
          <a:xfrm>
            <a:off x="910275" y="2371545"/>
            <a:ext cx="16768125" cy="7125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3230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1" y="4457700"/>
            <a:ext cx="16470776" cy="2800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1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Đài truyền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ăng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ten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Ti vi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117"/>
            <a:ext cx="463296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837" y="2781300"/>
            <a:ext cx="15087600" cy="590931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1970. </a:t>
            </a:r>
            <a:r>
              <a:rPr lang="es-ES" sz="5400" b="1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trinh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s-ES" sz="5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Đài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s-E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54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s-ES" sz="54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5400" dirty="0">
              <a:latin typeface="Times New Roman" pitchFamily="18" charset="0"/>
              <a:cs typeface="Times New Roman" pitchFamily="18" charset="0"/>
            </a:endParaRPr>
          </a:p>
          <a:p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8" y="-95250"/>
            <a:ext cx="270979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4800" y="9067800"/>
            <a:ext cx="1219200" cy="12192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4999"/>
            <a:ext cx="18288000" cy="161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0376"/>
            <a:ext cx="10820400" cy="393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00017" y="515423"/>
            <a:ext cx="6336350" cy="2600520"/>
          </a:xfrm>
          <a:prstGeom prst="rect">
            <a:avLst/>
          </a:prstGeom>
          <a:noFill/>
        </p:spPr>
        <p:txBody>
          <a:bodyPr wrap="none" lIns="137147" tIns="68573" rIns="137147" bIns="68573" rtlCol="0">
            <a:spAutoFit/>
          </a:bodyPr>
          <a:lstStyle/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8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</p:spTree>
    <p:extLst>
      <p:ext uri="{BB962C8B-B14F-4D97-AF65-F5344CB8AC3E}">
        <p14:creationId xmlns:p14="http://schemas.microsoft.com/office/powerpoint/2010/main" val="598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4" y="7089929"/>
            <a:ext cx="2319755" cy="18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5020187" y="5803316"/>
            <a:ext cx="4213379" cy="359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49" y="-3962400"/>
            <a:ext cx="11639550" cy="178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3505204" y="549968"/>
            <a:ext cx="12777782" cy="186185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600" i="1" dirty="0" err="1">
                <a:solidFill>
                  <a:prstClr val="black"/>
                </a:solidFill>
              </a:rPr>
              <a:t>Nơi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sản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xuất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các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chương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truyền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hình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được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gọi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là</a:t>
            </a:r>
            <a:r>
              <a:rPr lang="en-US" sz="5600" i="1" dirty="0">
                <a:solidFill>
                  <a:prstClr val="black"/>
                </a:solidFill>
              </a:rPr>
              <a:t> </a:t>
            </a:r>
            <a:r>
              <a:rPr lang="en-US" sz="5600" i="1" dirty="0" err="1">
                <a:solidFill>
                  <a:prstClr val="black"/>
                </a:solidFill>
              </a:rPr>
              <a:t>gì</a:t>
            </a:r>
            <a:r>
              <a:rPr lang="en-US" sz="5600" i="1" dirty="0">
                <a:solidFill>
                  <a:prstClr val="black"/>
                </a:solidFill>
              </a:rPr>
              <a:t>?</a:t>
            </a:r>
            <a:endParaRPr lang="en-US" sz="56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85038" y="4633207"/>
            <a:ext cx="8031150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>
                <a:solidFill>
                  <a:srgbClr val="0033CC"/>
                </a:solidFill>
              </a:rPr>
              <a:t>ĐÀI TRUYỀN HÌNH</a:t>
            </a:r>
            <a:endParaRPr lang="en-US" sz="41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4989" y="7581902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2380343" y="4738421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8390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decel="1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7" grpId="0" animBg="1"/>
      <p:bldP spid="17" grpId="1" animBg="1"/>
      <p:bldP spid="77" grpId="0" animBg="1"/>
      <p:bldP spid="7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16" y="-33932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10553702" y="5315310"/>
            <a:ext cx="4827605" cy="50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998831" y="4236565"/>
            <a:ext cx="6889607" cy="643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9423966" y="2264274"/>
            <a:ext cx="8302784" cy="1037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3924301" y="4832447"/>
            <a:ext cx="9462365" cy="13716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r>
              <a:rPr lang="en-US" sz="4800" dirty="0" err="1">
                <a:solidFill>
                  <a:srgbClr val="44546A"/>
                </a:solidFill>
              </a:rPr>
              <a:t>Người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dẫn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chương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trình</a:t>
            </a:r>
            <a:r>
              <a:rPr lang="en-US" sz="4800" dirty="0">
                <a:solidFill>
                  <a:srgbClr val="44546A"/>
                </a:solidFill>
              </a:rPr>
              <a:t> hay </a:t>
            </a:r>
            <a:r>
              <a:rPr lang="en-US" sz="4800" dirty="0" err="1">
                <a:solidFill>
                  <a:srgbClr val="44546A"/>
                </a:solidFill>
              </a:rPr>
              <a:t>còn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gọi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 err="1">
                <a:solidFill>
                  <a:srgbClr val="44546A"/>
                </a:solidFill>
              </a:rPr>
              <a:t>là</a:t>
            </a:r>
            <a:r>
              <a:rPr lang="en-US" sz="4800" dirty="0">
                <a:solidFill>
                  <a:srgbClr val="44546A"/>
                </a:solidFill>
              </a:rPr>
              <a:t> </a:t>
            </a:r>
            <a:r>
              <a:rPr lang="en-US" sz="4800" dirty="0">
                <a:solidFill>
                  <a:srgbClr val="C00000"/>
                </a:solidFill>
              </a:rPr>
              <a:t>MC.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203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3577799" y="531992"/>
            <a:ext cx="9963150" cy="1800494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/>
            <a:r>
              <a:rPr lang="en-US" sz="5400" i="1" dirty="0" err="1">
                <a:solidFill>
                  <a:prstClr val="black"/>
                </a:solidFill>
              </a:rPr>
              <a:t>Người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dẫn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chương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trình</a:t>
            </a:r>
            <a:r>
              <a:rPr lang="en-US" sz="5400" i="1" dirty="0">
                <a:solidFill>
                  <a:prstClr val="black"/>
                </a:solidFill>
              </a:rPr>
              <a:t> hay </a:t>
            </a:r>
            <a:r>
              <a:rPr lang="en-US" sz="5400" i="1" dirty="0" err="1">
                <a:solidFill>
                  <a:prstClr val="black"/>
                </a:solidFill>
              </a:rPr>
              <a:t>còn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gọi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là</a:t>
            </a:r>
            <a:r>
              <a:rPr lang="en-US" sz="5400" i="1" dirty="0">
                <a:solidFill>
                  <a:prstClr val="black"/>
                </a:solidFill>
              </a:rPr>
              <a:t> </a:t>
            </a:r>
            <a:r>
              <a:rPr lang="en-US" sz="5400" i="1" dirty="0" err="1">
                <a:solidFill>
                  <a:prstClr val="black"/>
                </a:solidFill>
              </a:rPr>
              <a:t>gì</a:t>
            </a:r>
            <a:r>
              <a:rPr lang="en-US" sz="5400" i="1" dirty="0">
                <a:solidFill>
                  <a:prstClr val="black"/>
                </a:solidFill>
              </a:rPr>
              <a:t>?</a:t>
            </a:r>
            <a:endParaRPr lang="en-US" sz="54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204" y="7675125"/>
            <a:ext cx="272301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812000" y="5787572"/>
            <a:ext cx="1219200" cy="12192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24" y="1105087"/>
            <a:ext cx="1572876" cy="175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176091" y="266702"/>
            <a:ext cx="1514168" cy="750128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300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3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67" y="1440960"/>
            <a:ext cx="1277960" cy="127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6497" y="1417702"/>
            <a:ext cx="180488" cy="152657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869188" y="2522300"/>
            <a:ext cx="180488" cy="152657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63259" y="2003740"/>
            <a:ext cx="180488" cy="152657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323791" y="2053616"/>
            <a:ext cx="180488" cy="152657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3600">
                <a:solidFill>
                  <a:prstClr val="black"/>
                </a:solidFill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888968" y="1997984"/>
            <a:ext cx="135588" cy="11488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62" tIns="91431" rIns="182862" bIns="91431" numCol="1" anchor="t" anchorCtr="0" compatLnSpc="1">
            <a:prstTxWarp prst="textNoShape">
              <a:avLst/>
            </a:prstTxWarp>
          </a:bodyPr>
          <a:lstStyle/>
          <a:p>
            <a:endParaRPr lang="en-GB" sz="3600">
              <a:solidFill>
                <a:prstClr val="black"/>
              </a:solidFill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-23516" y="5385240"/>
            <a:ext cx="4724400" cy="311106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7" tIns="68573" rIns="137147" bIns="68573" rtlCol="0" anchor="ctr"/>
          <a:lstStyle/>
          <a:p>
            <a:pPr algn="ctr"/>
            <a:r>
              <a:rPr lang="en-US" sz="48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29372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8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7C65142-7ED4-46C2-868D-2C4534B997B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1" y="840296"/>
            <a:ext cx="11966057" cy="37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79999F4-9D15-4DB4-BB74-2A61F510D33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1" y="2482315"/>
            <a:ext cx="14638284" cy="368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3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213592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6"/>
            <a:ext cx="4372992" cy="12464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464"/>
            <a:r>
              <a:rPr lang="en-US" sz="8100" b="1" dirty="0">
                <a:ln w="31750">
                  <a:solidFill>
                    <a:srgbClr val="DEF5FD"/>
                  </a:solidFill>
                </a:ln>
                <a:solidFill>
                  <a:srgbClr val="663F0D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73302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72804" y="3886503"/>
            <a:ext cx="2143878" cy="78533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169" y="8312450"/>
            <a:ext cx="3164099" cy="11613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3215" y="4681835"/>
            <a:ext cx="10741577" cy="1461931"/>
          </a:xfrm>
          <a:prstGeom prst="rect">
            <a:avLst/>
          </a:prstGeom>
          <a:noFill/>
        </p:spPr>
        <p:txBody>
          <a:bodyPr wrap="none" lIns="91431" tIns="45716" rIns="91431" bIns="45716">
            <a:spAutoFit/>
          </a:bodyPr>
          <a:lstStyle/>
          <a:p>
            <a:pPr algn="ctr"/>
            <a:r>
              <a:rPr lang="en-US" sz="89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HÁI HOA DÂN CHỦ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18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23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33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38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1" y="369278"/>
            <a:ext cx="14230352" cy="2034461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2838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Thu hình và truyền hình có nghĩa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9" y="2748497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FF72DE-D505-4678-82C6-4CE0B4F6B44B}"/>
              </a:ext>
            </a:extLst>
          </p:cNvPr>
          <p:cNvGrpSpPr/>
          <p:nvPr/>
        </p:nvGrpSpPr>
        <p:grpSpPr>
          <a:xfrm>
            <a:off x="3022852" y="2893517"/>
            <a:ext cx="14858663" cy="5297984"/>
            <a:chOff x="3022849" y="4569738"/>
            <a:chExt cx="14858662" cy="529798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4D31C84-2B29-4E7C-9AEF-2C53455D5251}"/>
                </a:ext>
              </a:extLst>
            </p:cNvPr>
            <p:cNvGrpSpPr/>
            <p:nvPr/>
          </p:nvGrpSpPr>
          <p:grpSpPr>
            <a:xfrm>
              <a:off x="3022849" y="4577118"/>
              <a:ext cx="14858661" cy="5290604"/>
              <a:chOff x="3022849" y="2508654"/>
              <a:chExt cx="14858661" cy="529060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BC2F145-4ECB-4CE1-988B-BE79ABD14B4C}"/>
                  </a:ext>
                </a:extLst>
              </p:cNvPr>
              <p:cNvGrpSpPr/>
              <p:nvPr/>
            </p:nvGrpSpPr>
            <p:grpSpPr>
              <a:xfrm>
                <a:off x="3022849" y="2508654"/>
                <a:ext cx="14858661" cy="5290604"/>
                <a:chOff x="3116361" y="2599228"/>
                <a:chExt cx="14858661" cy="5290604"/>
              </a:xfrm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8EB49714-E976-4580-BFD9-842ACA92B91A}"/>
                    </a:ext>
                  </a:extLst>
                </p:cNvPr>
                <p:cNvSpPr/>
                <p:nvPr/>
              </p:nvSpPr>
              <p:spPr>
                <a:xfrm>
                  <a:off x="5486400" y="3390900"/>
                  <a:ext cx="12042292" cy="1524000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2F79DD5E-56CE-48D5-AECD-1585F2B23263}"/>
                    </a:ext>
                  </a:extLst>
                </p:cNvPr>
                <p:cNvSpPr/>
                <p:nvPr/>
              </p:nvSpPr>
              <p:spPr>
                <a:xfrm>
                  <a:off x="3116361" y="2599228"/>
                  <a:ext cx="14858661" cy="529060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solidFill>
                    <a:schemeClr val="bg1">
                      <a:lumMod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F57F85E-3EBE-412D-AA0E-CE725B4ACE06}"/>
                  </a:ext>
                </a:extLst>
              </p:cNvPr>
              <p:cNvSpPr/>
              <p:nvPr/>
            </p:nvSpPr>
            <p:spPr>
              <a:xfrm>
                <a:off x="4990987" y="3462161"/>
                <a:ext cx="184731" cy="120032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endParaRPr lang="en-US" sz="7200" b="1" dirty="0">
                  <a:ln w="0"/>
                  <a:latin typeface="VNI-Truck" panose="00000400000000000000" pitchFamily="2" charset="0"/>
                </a:endParaRPr>
              </a:p>
            </p:txBody>
          </p:sp>
        </p:grp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E78B5F60-E22A-412D-93B4-2627A04755B7}"/>
                </a:ext>
              </a:extLst>
            </p:cNvPr>
            <p:cNvSpPr/>
            <p:nvPr/>
          </p:nvSpPr>
          <p:spPr>
            <a:xfrm>
              <a:off x="3188847" y="4569738"/>
              <a:ext cx="14692664" cy="364715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6600" dirty="0">
                  <a:ln w="0"/>
                  <a:solidFill>
                    <a:schemeClr val="bg2"/>
                  </a:solidFill>
                  <a:latin typeface="#9Slide05 Fourth Medium" panose="00000600000000000000" pitchFamily="2" charset="0"/>
                </a:rPr>
                <a:t>- </a:t>
              </a:r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Thu hình nghĩa là quay lại hình ảnh, hoạt động, lời nói...</a:t>
              </a:r>
            </a:p>
            <a:p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- Truyền hình là truyền âm thanh, hình ảnh đã quay đó qua các thiết bị...</a:t>
              </a:r>
              <a:endParaRPr lang="en-US" sz="6600" dirty="0">
                <a:ln w="0"/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30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32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 ta thường sử dụng máy thu hình </a:t>
              </a:r>
            </a:p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 làm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Để xem các chương trình truyền hình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74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2044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Nội dung các chương trình được phát trên máy thu hình là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986972" y="4457701"/>
            <a:ext cx="15101030" cy="2819402"/>
            <a:chOff x="1281717" y="774710"/>
            <a:chExt cx="9143999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288806" y="1274862"/>
              <a:ext cx="8748475" cy="104810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Tin tức, thông tin giải trí, chương trình giáo dục...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444674" y="369280"/>
            <a:ext cx="14643327" cy="3174161"/>
            <a:chOff x="2296448" y="246185"/>
            <a:chExt cx="9762217" cy="2904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4106" y="246185"/>
              <a:ext cx="9486901" cy="290407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296448" y="359758"/>
              <a:ext cx="9762217" cy="1022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371464">
                <a:lnSpc>
                  <a:spcPct val="121000"/>
                </a:lnSpc>
              </a:pPr>
              <a:r>
                <a:rPr lang="en-US" sz="6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Đài truyền hình có nhiệm vụ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2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425" y="2839463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013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7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59774" y="2038217"/>
            <a:ext cx="731045" cy="73104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362202" y="4457700"/>
            <a:ext cx="16078199" cy="2819400"/>
            <a:chOff x="1134108" y="774710"/>
            <a:chExt cx="9412712" cy="32004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1281717" y="774710"/>
              <a:ext cx="9143999" cy="3200400"/>
              <a:chOff x="1375229" y="865284"/>
              <a:chExt cx="9143999" cy="32004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4118429" y="1703484"/>
                <a:ext cx="4571169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1375229" y="865284"/>
                <a:ext cx="9143999" cy="32004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1134108" y="947705"/>
              <a:ext cx="9412712" cy="20438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2"/>
                  </a:solidFill>
                  <a:latin typeface="Times New Roman" pitchFamily="18" charset="0"/>
                  <a:cs typeface="Times New Roman" pitchFamily="18" charset="0"/>
                </a:rPr>
                <a:t>  Sản xuất chương trình truyền hình, phát tín hiệu truyền hình qua ăng-ten hoặc truyền qua cáp truyền hình.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719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70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1000" y="3324406"/>
            <a:ext cx="174498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Chủ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đề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: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Công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nghệ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và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đời</a:t>
            </a:r>
            <a:r>
              <a:rPr lang="en-US" sz="8900" b="1" dirty="0">
                <a:solidFill>
                  <a:srgbClr val="FFA800"/>
                </a:solidFill>
                <a:latin typeface="Sriracha"/>
              </a:rPr>
              <a:t> </a:t>
            </a:r>
            <a:r>
              <a:rPr lang="en-US" sz="8900" b="1" dirty="0" err="1">
                <a:solidFill>
                  <a:srgbClr val="FFA800"/>
                </a:solidFill>
                <a:latin typeface="Sriracha"/>
              </a:rPr>
              <a:t>sống</a:t>
            </a:r>
            <a:endParaRPr lang="en-US" sz="8900" b="1" dirty="0">
              <a:solidFill>
                <a:srgbClr val="FFA800"/>
              </a:solidFill>
              <a:latin typeface="Sriracha"/>
            </a:endParaRP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Sriracha"/>
              </a:rPr>
              <a:t>Bài 5: Sử dụng máy thu hình ( tiết 2)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322698">
            <a:off x="13773245" y="7710799"/>
            <a:ext cx="3766556" cy="12189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313498"/>
            <a:ext cx="3641361" cy="26946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21714">
            <a:off x="1225910" y="7572149"/>
            <a:ext cx="3126215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935201" y="846706"/>
            <a:ext cx="2434727" cy="23373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5B7A4A0-C297-41E9-AEA9-52B625458051}"/>
              </a:ext>
            </a:extLst>
          </p:cNvPr>
          <p:cNvGrpSpPr/>
          <p:nvPr/>
        </p:nvGrpSpPr>
        <p:grpSpPr>
          <a:xfrm>
            <a:off x="5546664" y="1562102"/>
            <a:ext cx="7194672" cy="1153016"/>
            <a:chOff x="5454528" y="1837723"/>
            <a:chExt cx="7286808" cy="9233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3C695A-D238-4ADC-8DE8-771183AB9041}"/>
                </a:ext>
              </a:extLst>
            </p:cNvPr>
            <p:cNvSpPr/>
            <p:nvPr/>
          </p:nvSpPr>
          <p:spPr>
            <a:xfrm>
              <a:off x="5454528" y="1837723"/>
              <a:ext cx="7286808" cy="923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E808F-1A23-49AF-877C-67CEA98A2D3F}"/>
                </a:ext>
              </a:extLst>
            </p:cNvPr>
            <p:cNvSpPr/>
            <p:nvPr/>
          </p:nvSpPr>
          <p:spPr>
            <a:xfrm>
              <a:off x="6539696" y="1837723"/>
              <a:ext cx="5208614" cy="88727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dirty="0">
                  <a:ln w="0"/>
                  <a:latin typeface="SVN-Yahoo" panose="02040603050506020204" pitchFamily="18" charset="0"/>
                </a:rPr>
                <a:t>CÔNG NGHỆ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6CD965-8133-4664-ABD4-FF3763FF94B8}"/>
              </a:ext>
            </a:extLst>
          </p:cNvPr>
          <p:cNvCxnSpPr/>
          <p:nvPr/>
        </p:nvCxnSpPr>
        <p:spPr>
          <a:xfrm>
            <a:off x="5546664" y="2945720"/>
            <a:ext cx="7194672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DD4F4-A7CF-4A11-B8B3-7459970B55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0" y="2705102"/>
            <a:ext cx="12175640" cy="36277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05059">
            <a:off x="405222" y="7671256"/>
            <a:ext cx="2638689" cy="2290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72101">
            <a:off x="8193437" y="961720"/>
            <a:ext cx="1958315" cy="6409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5585">
            <a:off x="16001792" y="1197919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38201" y="1029039"/>
            <a:ext cx="1113923" cy="992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327</Words>
  <Application>Microsoft Office PowerPoint</Application>
  <PresentationFormat>Custom</PresentationFormat>
  <Paragraphs>31</Paragraphs>
  <Slides>16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9" baseType="lpstr">
      <vt:lpstr>Sriracha</vt:lpstr>
      <vt:lpstr>Nunito</vt:lpstr>
      <vt:lpstr>Caveat Brush</vt:lpstr>
      <vt:lpstr>宋体</vt:lpstr>
      <vt:lpstr>Times New Roman</vt:lpstr>
      <vt:lpstr>Arial</vt:lpstr>
      <vt:lpstr>SVN-Yahoo</vt:lpstr>
      <vt:lpstr>等线 Light</vt:lpstr>
      <vt:lpstr>字魂189号-星岩乐黑体</vt:lpstr>
      <vt:lpstr>Fredoka One</vt:lpstr>
      <vt:lpstr>Roboto Condensed Light</vt:lpstr>
      <vt:lpstr>#9Slide05 Fourth Medium</vt:lpstr>
      <vt:lpstr>Calibri</vt:lpstr>
      <vt:lpstr>方正正中黑简体</vt:lpstr>
      <vt:lpstr>VNI-Truck</vt:lpstr>
      <vt:lpstr>Open Sans Light</vt:lpstr>
      <vt:lpstr>iCiel Cadena</vt:lpstr>
      <vt:lpstr>等线</vt:lpstr>
      <vt:lpstr>Office Theme</vt:lpstr>
      <vt:lpstr>1_Office Theme</vt:lpstr>
      <vt:lpstr>Question of the Day for Preschool by Slidesgo</vt:lpstr>
      <vt:lpstr>office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Junn</dc:creator>
  <cp:lastModifiedBy>Techsi.vn</cp:lastModifiedBy>
  <cp:revision>74</cp:revision>
  <dcterms:created xsi:type="dcterms:W3CDTF">2006-08-16T00:00:00Z</dcterms:created>
  <dcterms:modified xsi:type="dcterms:W3CDTF">2023-12-01T08:03:30Z</dcterms:modified>
  <dc:identifier>DAE09qedpJ4</dc:identifier>
</cp:coreProperties>
</file>