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8" r:id="rId6"/>
    <p:sldId id="277"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80" r:id="rId21"/>
    <p:sldId id="279" r:id="rId22"/>
    <p:sldId id="281" r:id="rId23"/>
    <p:sldId id="268" r:id="rId24"/>
  </p:sldIdLst>
  <p:sldSz cx="12192000" cy="6858000"/>
  <p:notesSz cx="6858000" cy="9144000"/>
  <p:embeddedFontLst>
    <p:embeddedFont>
      <p:font typeface="#9Slide03 Arima Madurai Black" pitchFamily="2" charset="77"/>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
      <p:font typeface="UTM Avo" panose="020F0502020204030204" pitchFamily="34" charset="0"/>
      <p:regular r:id="rId34"/>
      <p:bold r:id="rId35"/>
      <p:italic r:id="rId36"/>
      <p:boldItalic r:id="rId37"/>
    </p:embeddedFont>
    <p:embeddedFont>
      <p:font typeface="UTM Showcard" panose="0204060305050602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8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showGuides="1">
      <p:cViewPr varScale="1">
        <p:scale>
          <a:sx n="89" d="100"/>
          <a:sy n="89" d="100"/>
        </p:scale>
        <p:origin x="9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9/12/24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9/12/24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9/12/24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18BCB24-44AE-437A-B1B8-419F28236A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9/12/24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microsoft.com/office/2007/relationships/hdphoto" Target="../media/hdphoto1.wdp"/><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2035975" y="1560853"/>
            <a:ext cx="9630105" cy="1173708"/>
          </a:xfrm>
          <a:solidFill>
            <a:schemeClr val="bg1"/>
          </a:solidFill>
        </p:spPr>
        <p:txBody>
          <a:bodyPr>
            <a:normAutofit/>
          </a:bodyPr>
          <a:lstStyle/>
          <a:p>
            <a:r>
              <a:rPr lang="vi-VN" b="1">
                <a:solidFill>
                  <a:srgbClr val="002060"/>
                </a:solidFill>
                <a:latin typeface="UTM Avo" panose="02040603050506020204" pitchFamily="18" charset="0"/>
              </a:rPr>
              <a:t>16 </a:t>
            </a:r>
            <a:r>
              <a:rPr lang="vi-VN" b="1" dirty="0">
                <a:solidFill>
                  <a:srgbClr val="002060"/>
                </a:solidFill>
                <a:latin typeface="UTM Avo" panose="02040603050506020204" pitchFamily="18" charset="0"/>
              </a:rPr>
              <a:t>000 -  9 000 = ?</a:t>
            </a:r>
            <a:endParaRPr lang="en-US"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2046536" y="1545536"/>
            <a:ext cx="7344405" cy="1238807"/>
          </a:xfrm>
          <a:solidFill>
            <a:schemeClr val="bg1"/>
          </a:solidFill>
        </p:spPr>
        <p:txBody>
          <a:bodyPr>
            <a:normAutofit/>
          </a:bodyPr>
          <a:lstStyle/>
          <a:p>
            <a:r>
              <a:rPr lang="vi-VN" sz="4800" b="1">
                <a:solidFill>
                  <a:srgbClr val="002060"/>
                </a:solidFill>
                <a:latin typeface="UTM Avo" panose="02040603050506020204" pitchFamily="18" charset="0"/>
              </a:rPr>
              <a:t>25 </a:t>
            </a:r>
            <a:r>
              <a:rPr lang="vi-VN" sz="4800" b="1" dirty="0">
                <a:solidFill>
                  <a:srgbClr val="002060"/>
                </a:solidFill>
                <a:latin typeface="UTM Avo" panose="02040603050506020204" pitchFamily="18" charset="0"/>
              </a:rPr>
              <a:t>000 + 30 000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5 50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55 00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280 000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mute="1">
                                        <p:cTn display="0" masterRel="sameClick">
                                          <p:stCondLst>
                                            <p:cond evt="begin" delay="0">
                                              <p:tn val="3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subTnLst>
                                    <p:audio>
                                      <p:cMediaNode mute="1">
                                        <p:cTn display="0" masterRel="sameClick">
                                          <p:stCondLst>
                                            <p:cond evt="begin" delay="0">
                                              <p:tn val="4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subTnLst>
                                    <p:audio>
                                      <p:cMediaNode mute="1">
                                        <p:cTn display="0" masterRel="sameClick">
                                          <p:stCondLst>
                                            <p:cond evt="begin" delay="0">
                                              <p:tn val="5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4"/>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normAutofit/>
          </a:bodyPr>
          <a:lstStyle/>
          <a:p>
            <a:r>
              <a:rPr lang="vi-VN" sz="4800" b="1" dirty="0">
                <a:solidFill>
                  <a:srgbClr val="002060"/>
                </a:solidFill>
                <a:latin typeface="UTM Avo" panose="02040603050506020204" pitchFamily="18" charset="0"/>
              </a:rPr>
              <a:t>46 000 + 4 000 + 9 000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5"/>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5 900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6"/>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69 000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7"/>
            <a:stretch>
              <a:fillRect/>
            </a:stretch>
          </p:blipFill>
          <p:spPr>
            <a:xfrm>
              <a:off x="4437224" y="3722565"/>
              <a:ext cx="1402094" cy="1546343"/>
            </a:xfrm>
            <a:prstGeom prst="rect">
              <a:avLst/>
            </a:prstGeom>
          </p:spPr>
        </p:pic>
      </p:grpSp>
      <p:pic>
        <p:nvPicPr>
          <p:cNvPr id="17" name="Picture 16">
            <a:hlinkClick r:id="rId8"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a:t>
              </a:r>
              <a:r>
                <a:rPr lang="vi-VN" sz="4400" b="1" kern="0" noProof="0" dirty="0">
                  <a:solidFill>
                    <a:srgbClr val="002060"/>
                  </a:solidFill>
                  <a:latin typeface="UTM Avo" panose="02040603050506020204" pitchFamily="18" charset="0"/>
                </a:rPr>
                <a:t>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1"/>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mute="1">
                                        <p:cTn display="0" masterRel="sameClick">
                                          <p:stCondLst>
                                            <p:cond evt="begin" delay="0">
                                              <p:tn val="4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mute="1">
                                        <p:cTn display="0" masterRel="sameClick">
                                          <p:stCondLst>
                                            <p:cond evt="begin" delay="0">
                                              <p:tn val="5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mute="1">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a:bodyPr>
          <a:lstStyle/>
          <a:p>
            <a:br>
              <a:rPr lang="en-US" sz="4800" b="1" dirty="0">
                <a:latin typeface="UTM Avo" panose="02040603050506020204" pitchFamily="18" charset="0"/>
              </a:rPr>
            </a:br>
            <a:r>
              <a:rPr lang="vi-VN" sz="4800" b="1" dirty="0">
                <a:solidFill>
                  <a:srgbClr val="002060"/>
                </a:solidFill>
                <a:latin typeface="UTM Avo" panose="02040603050506020204" pitchFamily="18" charset="0"/>
              </a:rPr>
              <a:t>73 000 – 3 000 – 50 000 = ?</a:t>
            </a:r>
            <a:endParaRPr lang="en-US" sz="4800"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6 5</a:t>
              </a:r>
              <a:r>
                <a:rPr lang="vi-VN" sz="4400" b="1" kern="0" noProof="0" dirty="0">
                  <a:solidFill>
                    <a:srgbClr val="002060"/>
                  </a:solidFill>
                  <a:latin typeface="UTM Avo" panose="02040603050506020204" pitchFamily="18" charset="0"/>
                </a:rPr>
                <a:t>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normAutofit/>
          </a:bodyPr>
          <a:lstStyle/>
          <a:p>
            <a:r>
              <a:rPr lang="vi-VN" sz="4800" b="1" dirty="0">
                <a:solidFill>
                  <a:srgbClr val="002060"/>
                </a:solidFill>
                <a:latin typeface="UTM Avo" panose="02040603050506020204" pitchFamily="18" charset="0"/>
              </a:rPr>
              <a:t>32 000 + 5 000 - 17 000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a:solidFill>
                  <a:srgbClr val="002060"/>
                </a:solidFill>
              </a:rPr>
              <a:t>           16 500 + 62 500 = 79 000 (đồng)</a:t>
            </a:r>
          </a:p>
          <a:p>
            <a:r>
              <a:rPr lang="vi-VN" sz="3200" b="1" dirty="0">
                <a:solidFill>
                  <a:srgbClr val="002060"/>
                </a:solidFill>
              </a:rPr>
              <a:t>Mẹ An phải trả người bán hàng số tiền là:</a:t>
            </a:r>
          </a:p>
          <a:p>
            <a:r>
              <a:rPr lang="vi-VN" sz="3200" b="1" dirty="0">
                <a:solidFill>
                  <a:srgbClr val="002060"/>
                </a:solidFill>
              </a:rPr>
              <a:t>           16 500 + 79 000 = 95 500 (đồng)</a:t>
            </a:r>
          </a:p>
          <a:p>
            <a:r>
              <a:rPr lang="vi-VN" sz="3200" b="1" dirty="0">
                <a:solidFill>
                  <a:srgbClr val="002060"/>
                </a:solidFill>
              </a:rPr>
              <a:t>                           Đáp số: 95 500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27606" y="1565335"/>
            <a:ext cx="6299858" cy="2199158"/>
          </a:xfrm>
          <a:prstGeom prst="rect">
            <a:avLst/>
          </a:prstGeom>
        </p:spPr>
      </p:pic>
    </p:spTree>
    <p:extLst>
      <p:ext uri="{BB962C8B-B14F-4D97-AF65-F5344CB8AC3E}">
        <p14:creationId xmlns:p14="http://schemas.microsoft.com/office/powerpoint/2010/main" val="4789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168886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1">
            <a:extLst>
              <a:ext uri="{FF2B5EF4-FFF2-40B4-BE49-F238E27FC236}">
                <a16:creationId xmlns:a16="http://schemas.microsoft.com/office/drawing/2014/main" id="{D31B53C2-3ACE-4226-99EA-5014BD095349}"/>
              </a:ext>
            </a:extLst>
          </p:cNvPr>
          <p:cNvSpPr/>
          <p:nvPr/>
        </p:nvSpPr>
        <p:spPr>
          <a:xfrm>
            <a:off x="7034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5" name="TextBox 4">
            <a:extLst>
              <a:ext uri="{FF2B5EF4-FFF2-40B4-BE49-F238E27FC236}">
                <a16:creationId xmlns:a16="http://schemas.microsoft.com/office/drawing/2014/main" id="{2AF05725-EDB0-4205-8AB1-46D5D3D90927}"/>
              </a:ext>
            </a:extLst>
          </p:cNvPr>
          <p:cNvSpPr txBox="1"/>
          <p:nvPr/>
        </p:nvSpPr>
        <p:spPr>
          <a:xfrm>
            <a:off x="3080826" y="436098"/>
            <a:ext cx="5978768" cy="830997"/>
          </a:xfrm>
          <a:prstGeom prst="rect">
            <a:avLst/>
          </a:prstGeom>
          <a:noFill/>
        </p:spPr>
        <p:txBody>
          <a:bodyPr wrap="square" rtlCol="0">
            <a:spAutoFit/>
          </a:bodyPr>
          <a:lstStyle/>
          <a:p>
            <a:pPr algn="ctr"/>
            <a:r>
              <a:rPr lang="en-US" sz="4800" b="1"/>
              <a:t>VẬN DỤNG - CỦNG CỐ</a:t>
            </a:r>
          </a:p>
        </p:txBody>
      </p:sp>
      <p:sp>
        <p:nvSpPr>
          <p:cNvPr id="55" name="TextBox 54">
            <a:extLst>
              <a:ext uri="{FF2B5EF4-FFF2-40B4-BE49-F238E27FC236}">
                <a16:creationId xmlns:a16="http://schemas.microsoft.com/office/drawing/2014/main" id="{FBBEF97C-9E93-4816-9BEF-B607E60A1AB3}"/>
              </a:ext>
            </a:extLst>
          </p:cNvPr>
          <p:cNvSpPr txBox="1"/>
          <p:nvPr/>
        </p:nvSpPr>
        <p:spPr>
          <a:xfrm>
            <a:off x="647700" y="1734353"/>
            <a:ext cx="9860392"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1. Nêu những kiến thức đã đ</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ợc ôn tập qua tiết học?</a:t>
            </a:r>
          </a:p>
        </p:txBody>
      </p:sp>
      <p:sp>
        <p:nvSpPr>
          <p:cNvPr id="56" name="TextBox 55">
            <a:extLst>
              <a:ext uri="{FF2B5EF4-FFF2-40B4-BE49-F238E27FC236}">
                <a16:creationId xmlns:a16="http://schemas.microsoft.com/office/drawing/2014/main" id="{9CF4C248-BB90-4247-AEC1-34931B0EDD6F}"/>
              </a:ext>
            </a:extLst>
          </p:cNvPr>
          <p:cNvSpPr txBox="1"/>
          <p:nvPr/>
        </p:nvSpPr>
        <p:spPr>
          <a:xfrm>
            <a:off x="647700" y="2363002"/>
            <a:ext cx="9934130"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2. Khi cộng, trừ số có nhiều chữ số cần l</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u ý điều gì?</a:t>
            </a:r>
          </a:p>
        </p:txBody>
      </p:sp>
    </p:spTree>
    <p:extLst>
      <p:ext uri="{BB962C8B-B14F-4D97-AF65-F5344CB8AC3E}">
        <p14:creationId xmlns:p14="http://schemas.microsoft.com/office/powerpoint/2010/main" val="385583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1F501F6-CD34-4CFE-A8D1-15E6409DF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3" name="图片 2">
            <a:extLst>
              <a:ext uri="{FF2B5EF4-FFF2-40B4-BE49-F238E27FC236}">
                <a16:creationId xmlns:a16="http://schemas.microsoft.com/office/drawing/2014/main" id="{4A54F3A9-B536-4143-87D8-76A72C33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4" name="图片 4">
            <a:extLst>
              <a:ext uri="{FF2B5EF4-FFF2-40B4-BE49-F238E27FC236}">
                <a16:creationId xmlns:a16="http://schemas.microsoft.com/office/drawing/2014/main" id="{2B95BD2D-F1D7-4095-A106-C3412BA67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448" y="1238810"/>
            <a:ext cx="5608320" cy="4843965"/>
          </a:xfrm>
          <a:prstGeom prst="rect">
            <a:avLst/>
          </a:prstGeom>
        </p:spPr>
      </p:pic>
      <p:sp>
        <p:nvSpPr>
          <p:cNvPr id="5" name="TextBox 4">
            <a:extLst>
              <a:ext uri="{FF2B5EF4-FFF2-40B4-BE49-F238E27FC236}">
                <a16:creationId xmlns:a16="http://schemas.microsoft.com/office/drawing/2014/main" id="{91D78AA9-FE40-4D01-8AD9-7B37E2510AD5}"/>
              </a:ext>
            </a:extLst>
          </p:cNvPr>
          <p:cNvSpPr txBox="1"/>
          <p:nvPr/>
        </p:nvSpPr>
        <p:spPr>
          <a:xfrm>
            <a:off x="2581214" y="157740"/>
            <a:ext cx="6981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C42549"/>
                </a:solidFill>
                <a:latin typeface="UTM Showcard" panose="02040603050506020204" pitchFamily="18" charset="0"/>
              </a:rPr>
              <a:t>Định hướng học tập</a:t>
            </a:r>
            <a:endParaRPr kumimoji="0" lang="en-US" sz="5400" b="0" i="0" u="none" strike="noStrike" kern="1200" cap="none" spc="0" normalizeH="0" baseline="0" noProof="0" dirty="0">
              <a:ln>
                <a:noFill/>
              </a:ln>
              <a:solidFill>
                <a:srgbClr val="C42549"/>
              </a:solidFill>
              <a:effectLst/>
              <a:uLnTx/>
              <a:uFillTx/>
              <a:latin typeface="UTM Showcard" panose="02040603050506020204" pitchFamily="18" charset="0"/>
            </a:endParaRPr>
          </a:p>
        </p:txBody>
      </p:sp>
      <p:sp>
        <p:nvSpPr>
          <p:cNvPr id="6" name="TextBox 5">
            <a:extLst>
              <a:ext uri="{FF2B5EF4-FFF2-40B4-BE49-F238E27FC236}">
                <a16:creationId xmlns:a16="http://schemas.microsoft.com/office/drawing/2014/main" id="{E02AE68C-BA6C-41E6-BA54-745FA5B45036}"/>
              </a:ext>
            </a:extLst>
          </p:cNvPr>
          <p:cNvSpPr txBox="1"/>
          <p:nvPr/>
        </p:nvSpPr>
        <p:spPr>
          <a:xfrm>
            <a:off x="1339141" y="3550852"/>
            <a:ext cx="42569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7" name="TextBox 6">
            <a:extLst>
              <a:ext uri="{FF2B5EF4-FFF2-40B4-BE49-F238E27FC236}">
                <a16:creationId xmlns:a16="http://schemas.microsoft.com/office/drawing/2014/main" id="{9255F1F8-FDB8-4351-A21E-AA4FBFE5A140}"/>
              </a:ext>
            </a:extLst>
          </p:cNvPr>
          <p:cNvSpPr txBox="1"/>
          <p:nvPr/>
        </p:nvSpPr>
        <p:spPr>
          <a:xfrm>
            <a:off x="6947461" y="3749633"/>
            <a:ext cx="42569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6425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52511" y="1702189"/>
            <a:ext cx="6423736" cy="2736169"/>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3" y="1004728"/>
            <a:ext cx="6419273" cy="1414915"/>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388971" y="3226447"/>
            <a:ext cx="2872835" cy="769441"/>
          </a:xfrm>
          <a:prstGeom prst="rect">
            <a:avLst/>
          </a:prstGeom>
          <a:noFill/>
        </p:spPr>
        <p:txBody>
          <a:bodyPr wrap="square" rtlCol="0">
            <a:spAutoFit/>
          </a:bodyPr>
          <a:lstStyle/>
          <a:p>
            <a:pPr algn="ctr"/>
            <a:r>
              <a:rPr lang="vi-V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4400" dirty="0"/>
          </a:p>
        </p:txBody>
      </p:sp>
      <p:pic>
        <p:nvPicPr>
          <p:cNvPr id="2" name="Picture 1"/>
          <p:cNvPicPr>
            <a:picLocks noChangeAspect="1"/>
          </p:cNvPicPr>
          <p:nvPr/>
        </p:nvPicPr>
        <p:blipFill>
          <a:blip r:embed="rId3"/>
          <a:stretch>
            <a:fillRect/>
          </a:stretch>
        </p:blipFill>
        <p:spPr>
          <a:xfrm>
            <a:off x="104753" y="0"/>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504182" y="1873729"/>
            <a:ext cx="5890680"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2282"/>
              <a:gd name="adj2" fmla="val 119832"/>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795664" y="3632582"/>
            <a:ext cx="4114622" cy="1323439"/>
          </a:xfrm>
          <a:prstGeom prst="rect">
            <a:avLst/>
          </a:prstGeom>
          <a:noFill/>
        </p:spPr>
        <p:txBody>
          <a:bodyPr wrap="square" rtlCol="0">
            <a:spAutoFit/>
          </a:bodyPr>
          <a:lstStyle/>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4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413657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3921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4252704" cy="1550264"/>
          </a:xfrm>
          <a:solidFill>
            <a:schemeClr val="bg1"/>
          </a:solidFill>
        </p:spPr>
        <p:txBody>
          <a:bodyPr>
            <a:normAutofit/>
          </a:bodyPr>
          <a:lstStyle/>
          <a:p>
            <a:r>
              <a:rPr lang="vi-VN" b="1" dirty="0">
                <a:solidFill>
                  <a:srgbClr val="002060"/>
                </a:solidFill>
                <a:latin typeface="UTM Avo" panose="02040603050506020204" pitchFamily="18" charset="0"/>
              </a:rPr>
              <a:t>8 000 + 7 000 = ?</a:t>
            </a:r>
            <a:endParaRPr lang="en-US"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3"/>
          <a:stretch>
            <a:fillRect/>
          </a:stretch>
        </p:blipFill>
        <p:spPr>
          <a:xfrm>
            <a:off x="-90699" y="16955"/>
            <a:ext cx="1919213" cy="1806319"/>
          </a:xfrm>
          <a:prstGeom prst="rect">
            <a:avLst/>
          </a:prstGeom>
        </p:spPr>
      </p:pic>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300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4"/>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13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5"/>
            <a:stretch>
              <a:fillRect/>
            </a:stretch>
          </p:blipFill>
          <p:spPr>
            <a:xfrm>
              <a:off x="4437224" y="3722565"/>
              <a:ext cx="1402094" cy="1546343"/>
            </a:xfrm>
            <a:prstGeom prst="rect">
              <a:avLst/>
            </a:prstGeom>
          </p:spPr>
        </p:pic>
      </p:grpSp>
      <p:grpSp>
        <p:nvGrpSpPr>
          <p:cNvPr id="2" name="Group 1">
            <a:extLst>
              <a:ext uri="{FF2B5EF4-FFF2-40B4-BE49-F238E27FC236}">
                <a16:creationId xmlns:a16="http://schemas.microsoft.com/office/drawing/2014/main" id="{D12D0481-5C0B-4643-B8DB-26B696AB63FD}"/>
              </a:ext>
            </a:extLst>
          </p:cNvPr>
          <p:cNvGrpSpPr/>
          <p:nvPr/>
        </p:nvGrpSpPr>
        <p:grpSpPr>
          <a:xfrm>
            <a:off x="24623" y="3002748"/>
            <a:ext cx="5435377" cy="2146202"/>
            <a:chOff x="24623" y="3002748"/>
            <a:chExt cx="5435377" cy="2146202"/>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96770" y="3455506"/>
              <a:ext cx="416323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15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24623" y="3178503"/>
              <a:ext cx="2021913" cy="1970447"/>
            </a:xfrm>
            <a:prstGeom prst="rect">
              <a:avLst/>
            </a:prstGeom>
          </p:spPr>
        </p:pic>
        <p:pic>
          <p:nvPicPr>
            <p:cNvPr id="18" name="Picture 17">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593" y="3002748"/>
              <a:ext cx="1485280" cy="1266864"/>
            </a:xfrm>
            <a:prstGeom prst="rect">
              <a:avLst/>
            </a:prstGeom>
          </p:spPr>
        </p:pic>
      </p:grpSp>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020" y="4955622"/>
            <a:ext cx="1103583" cy="1096227"/>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4827152"/>
            <a:ext cx="1109667" cy="110227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lang="en-US" sz="4400" b="1" kern="0">
                  <a:solidFill>
                    <a:srgbClr val="002060"/>
                  </a:solidFill>
                  <a:latin typeface="UTM Avo" panose="02040603050506020204" pitchFamily="18" charset="0"/>
                </a:rPr>
                <a:t>        </a:t>
              </a:r>
              <a:r>
                <a:rPr lang="vi-VN" sz="4400" b="1" kern="0">
                  <a:solidFill>
                    <a:srgbClr val="002060"/>
                  </a:solidFill>
                  <a:latin typeface="UTM Avo" panose="02040603050506020204" pitchFamily="18" charset="0"/>
                </a:rPr>
                <a:t>1 500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3002748"/>
            <a:ext cx="1121354" cy="1113879"/>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subTnLst>
                                    <p:audio>
                                      <p:cMediaNode mute="1">
                                        <p:cTn display="0" masterRel="sameClick">
                                          <p:stCondLst>
                                            <p:cond evt="begin" delay="0">
                                              <p:tn val="3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572</Words>
  <Application>Microsoft Macintosh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Times New Roman</vt:lpstr>
      <vt:lpstr>#9Slide03 Arima Madurai Black</vt:lpstr>
      <vt:lpstr>Calibri</vt:lpstr>
      <vt:lpstr>Lilita One</vt:lpstr>
      <vt:lpstr>UTM Showcard</vt:lpstr>
      <vt:lpstr>Arial</vt:lpstr>
      <vt:lpstr>UTM Azuki</vt:lpstr>
      <vt:lpstr>Tahoma</vt:lpstr>
      <vt:lpstr>Calibri Light</vt:lpstr>
      <vt:lpstr>UTM Kabel KT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16 000 -  9 000 = ?</vt:lpstr>
      <vt:lpstr>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 NON TEAM</cp:keywords>
  <dc:description>9Slide.vn</dc:description>
  <cp:lastModifiedBy>Microsoft Office User</cp:lastModifiedBy>
  <cp:revision>12</cp:revision>
  <dcterms:created xsi:type="dcterms:W3CDTF">2023-06-16T09:29:37Z</dcterms:created>
  <dcterms:modified xsi:type="dcterms:W3CDTF">2024-09-11T17:48:33Z</dcterms:modified>
  <cp:category>9Slide.vn</cp:category>
  <cp:version>MT50</cp:version>
</cp:coreProperties>
</file>