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0" r:id="rId3"/>
  </p:sldMasterIdLst>
  <p:notesMasterIdLst>
    <p:notesMasterId r:id="rId34"/>
  </p:notesMasterIdLst>
  <p:sldIdLst>
    <p:sldId id="256" r:id="rId4"/>
    <p:sldId id="381" r:id="rId5"/>
    <p:sldId id="362" r:id="rId6"/>
    <p:sldId id="278" r:id="rId7"/>
    <p:sldId id="373" r:id="rId8"/>
    <p:sldId id="328" r:id="rId9"/>
    <p:sldId id="374" r:id="rId10"/>
    <p:sldId id="335" r:id="rId11"/>
    <p:sldId id="375" r:id="rId12"/>
    <p:sldId id="334" r:id="rId13"/>
    <p:sldId id="340" r:id="rId14"/>
    <p:sldId id="376" r:id="rId15"/>
    <p:sldId id="344" r:id="rId16"/>
    <p:sldId id="364" r:id="rId17"/>
    <p:sldId id="365" r:id="rId18"/>
    <p:sldId id="367" r:id="rId19"/>
    <p:sldId id="366" r:id="rId20"/>
    <p:sldId id="377" r:id="rId21"/>
    <p:sldId id="378" r:id="rId22"/>
    <p:sldId id="331" r:id="rId23"/>
    <p:sldId id="336" r:id="rId24"/>
    <p:sldId id="368" r:id="rId25"/>
    <p:sldId id="369" r:id="rId26"/>
    <p:sldId id="370" r:id="rId27"/>
    <p:sldId id="350" r:id="rId28"/>
    <p:sldId id="371" r:id="rId29"/>
    <p:sldId id="361" r:id="rId30"/>
    <p:sldId id="380" r:id="rId31"/>
    <p:sldId id="379" r:id="rId32"/>
    <p:sldId id="355" r:id="rId33"/>
  </p:sldIdLst>
  <p:sldSz cx="12192000" cy="6858000"/>
  <p:notesSz cx="6858000" cy="9144000"/>
  <p:embeddedFontLst>
    <p:embeddedFont>
      <p:font typeface="#9Slide07 HoneyCream" pitchFamily="2" charset="77"/>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panose="02040503050406030204" pitchFamily="18" charset="0"/>
      <p:regular r:id="rId42"/>
      <p:bold r:id="rId43"/>
      <p:italic r:id="rId44"/>
      <p:boldItalic r:id="rId45"/>
    </p:embeddedFont>
    <p:embeddedFont>
      <p:font typeface="DengXian" panose="02010600030101010101" pitchFamily="2" charset="-122"/>
      <p:regular r:id="rId46"/>
      <p:bold r:id="rId47"/>
    </p:embeddedFont>
    <p:embeddedFont>
      <p:font typeface="SVN-Caprica Script" pitchFamily="2" charset="77"/>
      <p:regular r:id="rId48"/>
    </p:embeddedFont>
    <p:embeddedFont>
      <p:font typeface="SVN-Ready" panose="02040603050506020204" pitchFamily="18" charset="0"/>
      <p:regular r:id="rId49"/>
    </p:embeddedFont>
    <p:embeddedFont>
      <p:font typeface="UTM Alexander" panose="02040603050506020204" pitchFamily="18"/>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C54"/>
    <a:srgbClr val="167C48"/>
    <a:srgbClr val="CAEF41"/>
    <a:srgbClr val="A7C670"/>
    <a:srgbClr val="AACA73"/>
    <a:srgbClr val="E5F6FB"/>
    <a:srgbClr val="DAF2E0"/>
    <a:srgbClr val="117B4A"/>
    <a:srgbClr val="C4EAF5"/>
    <a:srgbClr val="F5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94466" autoAdjust="0"/>
  </p:normalViewPr>
  <p:slideViewPr>
    <p:cSldViewPr snapToGrid="0">
      <p:cViewPr varScale="1">
        <p:scale>
          <a:sx n="84" d="100"/>
          <a:sy n="84" d="100"/>
        </p:scale>
        <p:origin x="1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3/4/24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53241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6965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A4D1D-283A-438A-8C88-7CA68D25BB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0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75814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64134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73756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85467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2100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5314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章首">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92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AA6CF0-698D-BC41-BAE9-F2C038F0450D}"/>
              </a:ext>
            </a:extLst>
          </p:cNvPr>
          <p:cNvSpPr/>
          <p:nvPr userDrawn="1"/>
        </p:nvSpPr>
        <p:spPr>
          <a:xfrm>
            <a:off x="207818" y="187037"/>
            <a:ext cx="11793682" cy="650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4760245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62315242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409915870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466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37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03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6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513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400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6276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183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571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768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2689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64356854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a:xfrm>
            <a:off x="838200" y="6356350"/>
            <a:ext cx="2743200" cy="365125"/>
          </a:xfrm>
          <a:prstGeom prst="rect">
            <a:avLst/>
          </a:prstGeom>
        </p:spPr>
        <p:txBody>
          <a:bodyPr/>
          <a:lstStyle/>
          <a:p>
            <a:fld id="{10709DB9-8E6D-45F2-BFB4-81EBE8B0C642}" type="datetimeFigureOut">
              <a:rPr lang="en-US" smtClean="0"/>
              <a:t>3/4/24</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11" name="Picture 10">
            <a:extLst>
              <a:ext uri="{FF2B5EF4-FFF2-40B4-BE49-F238E27FC236}">
                <a16:creationId xmlns:a16="http://schemas.microsoft.com/office/drawing/2014/main" id="{FEC30B75-E026-BDD7-8B53-6C856FCB86C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3A2BA9CE-074B-413D-449A-54D9186CCA4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591CD060-1B7F-6DEA-CBAB-32567716826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B7AB9C11-FC7A-AA29-3CF9-5F3DC81DE53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3039EFED-22EB-7945-C7D4-9AD47990B69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FC6C1AA5-023A-075C-5CA7-9BC6ECFA5D7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94F963D8-5E2F-B41E-6B4F-31670D7DEB6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11071FA-98F7-55AC-ED82-0E823158A182}"/>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86" r:id="rId13"/>
    <p:sldLayoutId id="2147483687" r:id="rId14"/>
    <p:sldLayoutId id="2147483688"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5B414-49F1-41F3-8BDD-298CFDDB9070}" type="datetimeFigureOut">
              <a:rPr lang="en-US" smtClean="0"/>
              <a:t>3/4/24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7" name="Picture 6">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7021567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4"/>
          <a:stretch>
            <a:fillRect/>
          </a:stretch>
        </p:blipFill>
        <p:spPr>
          <a:xfrm>
            <a:off x="4770986" y="932577"/>
            <a:ext cx="3547514" cy="138028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5"/>
          <a:stretch>
            <a:fillRect/>
          </a:stretch>
        </p:blipFill>
        <p:spPr>
          <a:xfrm>
            <a:off x="4886833" y="177468"/>
            <a:ext cx="2926334" cy="804742"/>
          </a:xfrm>
          <a:prstGeom prst="rect">
            <a:avLst/>
          </a:prstGeom>
        </p:spPr>
      </p:pic>
      <p:pic>
        <p:nvPicPr>
          <p:cNvPr id="8" name="Picture 7">
            <a:extLst>
              <a:ext uri="{FF2B5EF4-FFF2-40B4-BE49-F238E27FC236}">
                <a16:creationId xmlns:a16="http://schemas.microsoft.com/office/drawing/2014/main" id="{82D6B6EB-4915-1BC8-8712-2544A5F7BE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1422" y="3361965"/>
            <a:ext cx="5276740" cy="3677899"/>
          </a:xfrm>
          <a:prstGeom prst="ellipse">
            <a:avLst/>
          </a:prstGeom>
          <a:ln>
            <a:noFill/>
          </a:ln>
          <a:effectLst>
            <a:softEdge rad="112500"/>
          </a:effectLst>
        </p:spPr>
      </p:pic>
      <p:pic>
        <p:nvPicPr>
          <p:cNvPr id="4" name="Picture 3">
            <a:extLst>
              <a:ext uri="{FF2B5EF4-FFF2-40B4-BE49-F238E27FC236}">
                <a16:creationId xmlns:a16="http://schemas.microsoft.com/office/drawing/2014/main" id="{DB96A42B-C594-02DB-6DBD-4644A967FE42}"/>
              </a:ext>
            </a:extLst>
          </p:cNvPr>
          <p:cNvPicPr>
            <a:picLocks noChangeAspect="1"/>
          </p:cNvPicPr>
          <p:nvPr/>
        </p:nvPicPr>
        <p:blipFill>
          <a:blip r:embed="rId8"/>
          <a:stretch>
            <a:fillRect/>
          </a:stretch>
        </p:blipFill>
        <p:spPr>
          <a:xfrm>
            <a:off x="1930392" y="1836585"/>
            <a:ext cx="9855208" cy="27738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863268" y="1817915"/>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u</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m tùm</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4108507" cy="84945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d</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ành dành</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458889" y="2852660"/>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v</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un xới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718379" y="3902488"/>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ao vút</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779810" y="3810365"/>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cặm cụi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19984" y="172637"/>
            <a:ext cx="11106296" cy="1459983"/>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222250" y="2300373"/>
            <a:ext cx="11823700" cy="3785652"/>
          </a:xfrm>
          <a:prstGeom prst="rect">
            <a:avLst/>
          </a:prstGeom>
          <a:noFill/>
        </p:spPr>
        <p:txBody>
          <a:bodyPr wrap="square">
            <a:spAutoFit/>
          </a:bodyPr>
          <a:lstStyle/>
          <a:p>
            <a:pPr algn="ctr"/>
            <a:r>
              <a:rPr lang="vi-VN" sz="5800" b="1" dirty="0">
                <a:solidFill>
                  <a:srgbClr val="002060"/>
                </a:solidFill>
                <a:latin typeface="Cambria" panose="02040503050406030204" pitchFamily="18" charset="0"/>
                <a:ea typeface="Cambria" panose="02040503050406030204" pitchFamily="18" charset="0"/>
              </a:rPr>
              <a:t>Dù chỉ hoàn toàn là tưởng tượng  nhưng bóng hình ông không thể phai nhạt khi vườn cây còn mãi xanh tươi.</a:t>
            </a:r>
          </a:p>
        </p:txBody>
      </p:sp>
      <p:cxnSp>
        <p:nvCxnSpPr>
          <p:cNvPr id="2" name="Straight Connector 1">
            <a:extLst>
              <a:ext uri="{FF2B5EF4-FFF2-40B4-BE49-F238E27FC236}">
                <a16:creationId xmlns:a16="http://schemas.microsoft.com/office/drawing/2014/main" id="{99FF5589-D268-88DA-7288-DB5E11E28EA0}"/>
              </a:ext>
            </a:extLst>
          </p:cNvPr>
          <p:cNvCxnSpPr/>
          <p:nvPr/>
        </p:nvCxnSpPr>
        <p:spPr>
          <a:xfrm flipH="1">
            <a:off x="11651379" y="2695981"/>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ECCF4-80E0-6919-CF9E-E431AB2E7C32}"/>
              </a:ext>
            </a:extLst>
          </p:cNvPr>
          <p:cNvCxnSpPr>
            <a:cxnSpLocks/>
          </p:cNvCxnSpPr>
          <p:nvPr/>
        </p:nvCxnSpPr>
        <p:spPr>
          <a:xfrm flipH="1">
            <a:off x="4045303" y="4398017"/>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468770-8D0E-DBE6-56D0-2DBDFBFF97AB}"/>
              </a:ext>
            </a:extLst>
          </p:cNvPr>
          <p:cNvCxnSpPr>
            <a:cxnSpLocks/>
          </p:cNvCxnSpPr>
          <p:nvPr/>
        </p:nvCxnSpPr>
        <p:spPr>
          <a:xfrm flipH="1">
            <a:off x="7893152" y="527681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8C09DA-A395-0081-DA06-178D4580F095}"/>
              </a:ext>
            </a:extLst>
          </p:cNvPr>
          <p:cNvCxnSpPr>
            <a:cxnSpLocks/>
          </p:cNvCxnSpPr>
          <p:nvPr/>
        </p:nvCxnSpPr>
        <p:spPr>
          <a:xfrm flipH="1">
            <a:off x="8012897" y="530987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184149" y="2517355"/>
            <a:ext cx="11823700" cy="3416320"/>
          </a:xfrm>
          <a:prstGeom prst="rect">
            <a:avLst/>
          </a:prstGeom>
          <a:noFill/>
        </p:spPr>
        <p:txBody>
          <a:bodyPr wrap="square">
            <a:spAutoFit/>
          </a:bodyPr>
          <a:lstStyle/>
          <a:p>
            <a:pPr algn="ctr"/>
            <a:r>
              <a:rPr lang="vi-VN" sz="5400" b="1">
                <a:solidFill>
                  <a:srgbClr val="002060"/>
                </a:solidFill>
                <a:latin typeface="Cambria" panose="02040503050406030204" pitchFamily="18" charset="0"/>
                <a:ea typeface="Cambria" panose="02040503050406030204" pitchFamily="18" charset="0"/>
              </a:rPr>
              <a:t>Đến giao thừa nào</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bà tôi</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cũng làm một mâm cơm cúng</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đặt lên bể nước</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để mời ông về</a:t>
            </a:r>
            <a:r>
              <a:rPr lang="vi-VN" sz="5400" b="1">
                <a:solidFill>
                  <a:srgbClr val="FF0000"/>
                </a:solidFill>
                <a:latin typeface="Cambria" panose="02040503050406030204" pitchFamily="18" charset="0"/>
                <a:ea typeface="Cambria" panose="02040503050406030204" pitchFamily="18" charset="0"/>
              </a:rPr>
              <a:t>/ </a:t>
            </a:r>
            <a:r>
              <a:rPr lang="vi-VN" sz="5400" b="1">
                <a:solidFill>
                  <a:srgbClr val="002060"/>
                </a:solidFill>
                <a:latin typeface="Cambria" panose="02040503050406030204" pitchFamily="18" charset="0"/>
                <a:ea typeface="Cambria" panose="02040503050406030204" pitchFamily="18" charset="0"/>
              </a:rPr>
              <a:t>vui với con cháu</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và để cho cây vườn đỡ nhớ</a:t>
            </a:r>
            <a:r>
              <a:rPr lang="vi-VN" sz="5400" b="1">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77370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918312" y="2679947"/>
            <a:ext cx="9191912" cy="256112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279400" y="2242434"/>
            <a:ext cx="2638912" cy="113634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7000" b="1" dirty="0" err="1">
                <a:solidFill>
                  <a:srgbClr val="002060"/>
                </a:solidFill>
                <a:latin typeface="Times New Roman" panose="02020603050405020304" pitchFamily="18" charset="0"/>
                <a:cs typeface="Times New Roman" panose="02020603050405020304" pitchFamily="18" charset="0"/>
              </a:rPr>
              <a:t>Lụi</a:t>
            </a:r>
            <a:r>
              <a:rPr lang="en-SG" sz="7000" b="1" dirty="0">
                <a:solidFill>
                  <a:srgbClr val="002060"/>
                </a:solidFill>
                <a:latin typeface="Times New Roman" panose="02020603050405020304" pitchFamily="18" charset="0"/>
                <a:cs typeface="Times New Roman" panose="02020603050405020304" pitchFamily="18" charset="0"/>
              </a:rPr>
              <a:t>:</a:t>
            </a:r>
            <a:endParaRPr kumimoji="0" lang="zh-CN" altLang="en-US" sz="7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52074" y="2810606"/>
            <a:ext cx="8524388" cy="2092881"/>
          </a:xfrm>
          <a:prstGeom prst="rect">
            <a:avLst/>
          </a:prstGeom>
          <a:noFill/>
        </p:spPr>
        <p:txBody>
          <a:bodyPr wrap="square">
            <a:spAutoFit/>
          </a:bodyPr>
          <a:lstStyle/>
          <a:p>
            <a:pPr algn="ctr"/>
            <a:r>
              <a:rPr lang="en-SG" sz="6500" b="1" dirty="0">
                <a:latin typeface="Cambria" panose="02040503050406030204" pitchFamily="18" charset="0"/>
                <a:ea typeface="Cambria" panose="02040503050406030204" pitchFamily="18" charset="0"/>
              </a:rPr>
              <a:t>(</a:t>
            </a:r>
            <a:r>
              <a:rPr lang="en-SG" sz="6500" b="1" dirty="0" err="1">
                <a:latin typeface="Cambria" panose="02040503050406030204" pitchFamily="18" charset="0"/>
                <a:ea typeface="Cambria" panose="02040503050406030204" pitchFamily="18" charset="0"/>
              </a:rPr>
              <a:t>cây</a:t>
            </a:r>
            <a:r>
              <a:rPr lang="en-SG" sz="6500" b="1"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dừ</a:t>
            </a:r>
            <a:r>
              <a:rPr lang="en-SG" sz="6500" b="1" dirty="0">
                <a:latin typeface="Cambria" panose="02040503050406030204" pitchFamily="18" charset="0"/>
                <a:ea typeface="Cambria" panose="02040503050406030204" pitchFamily="18" charset="0"/>
              </a:rPr>
              <a:t>ng </a:t>
            </a:r>
            <a:r>
              <a:rPr lang="en-SG" sz="6500" b="1" dirty="0" err="1">
                <a:latin typeface="Cambria" panose="02040503050406030204" pitchFamily="18" charset="0"/>
                <a:ea typeface="Cambria" panose="02040503050406030204" pitchFamily="18" charset="0"/>
              </a:rPr>
              <a:t>phát</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triển</a:t>
            </a:r>
            <a:r>
              <a:rPr lang="en-SG" sz="6500" b="1" dirty="0">
                <a:latin typeface="Cambria" panose="02040503050406030204" pitchFamily="18" charset="0"/>
                <a:ea typeface="Cambria" panose="02040503050406030204" pitchFamily="18" charset="0"/>
              </a:rPr>
              <a:t>, </a:t>
            </a:r>
            <a:endParaRPr lang="vi-VN" sz="6500" b="1" dirty="0">
              <a:latin typeface="Cambria" panose="02040503050406030204" pitchFamily="18" charset="0"/>
              <a:ea typeface="Cambria" panose="02040503050406030204" pitchFamily="18" charset="0"/>
            </a:endParaRPr>
          </a:p>
          <a:p>
            <a:pPr algn="ctr"/>
            <a:r>
              <a:rPr lang="en-SG" sz="6500" b="1" dirty="0" err="1">
                <a:latin typeface="Cambria" panose="02040503050406030204" pitchFamily="18" charset="0"/>
                <a:ea typeface="Cambria" panose="02040503050406030204" pitchFamily="18" charset="0"/>
              </a:rPr>
              <a:t>héo</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úa</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dần</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rồi</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chết</a:t>
            </a:r>
            <a:r>
              <a:rPr lang="en-SG" sz="6500" b="1" dirty="0">
                <a:latin typeface="Cambria" panose="02040503050406030204" pitchFamily="18" charset="0"/>
                <a:ea typeface="Cambria" panose="02040503050406030204" pitchFamily="18" charset="0"/>
              </a:rPr>
              <a:t>.</a:t>
            </a:r>
            <a:endParaRPr lang="en-US" sz="6500" b="1" i="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495682" y="603033"/>
            <a:ext cx="12683618" cy="1955143"/>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1455393" y="2909405"/>
            <a:ext cx="10603932" cy="328403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43826" y="1700823"/>
            <a:ext cx="3770252"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600" b="1" dirty="0" err="1">
                <a:solidFill>
                  <a:srgbClr val="C00000"/>
                </a:solidFill>
                <a:latin typeface="Cambria" panose="02040503050406030204" pitchFamily="18" charset="0"/>
                <a:ea typeface="Cambria" panose="02040503050406030204" pitchFamily="18" charset="0"/>
              </a:rPr>
              <a:t>Hình</a:t>
            </a:r>
            <a:r>
              <a:rPr lang="en-SG" sz="4600" b="1" dirty="0">
                <a:solidFill>
                  <a:srgbClr val="C00000"/>
                </a:solidFill>
                <a:latin typeface="Cambria" panose="02040503050406030204" pitchFamily="18" charset="0"/>
                <a:ea typeface="Cambria" panose="02040503050406030204" pitchFamily="18" charset="0"/>
              </a:rPr>
              <a:t> dung:</a:t>
            </a:r>
            <a:endParaRPr kumimoji="0" lang="zh-CN" altLang="en-US" sz="46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1455393" y="2979716"/>
            <a:ext cx="10603932" cy="3093154"/>
          </a:xfrm>
          <a:prstGeom prst="rect">
            <a:avLst/>
          </a:prstGeom>
          <a:noFill/>
        </p:spPr>
        <p:txBody>
          <a:bodyPr wrap="square">
            <a:spAutoFit/>
          </a:bodyPr>
          <a:lstStyle/>
          <a:p>
            <a:pPr lvl="0" algn="ctr"/>
            <a:r>
              <a:rPr lang="vi-VN" sz="6500" b="1" dirty="0">
                <a:solidFill>
                  <a:srgbClr val="002060"/>
                </a:solidFill>
                <a:latin typeface="Cambria" panose="02040503050406030204" pitchFamily="18" charset="0"/>
                <a:ea typeface="Cambria" panose="02040503050406030204" pitchFamily="18" charset="0"/>
              </a:rPr>
              <a:t>là</a:t>
            </a:r>
            <a:r>
              <a:rPr lang="en-SG" sz="6500" b="1" dirty="0">
                <a:solidFill>
                  <a:srgbClr val="002060"/>
                </a:solidFill>
                <a:latin typeface="Cambria" panose="02040503050406030204" pitchFamily="18" charset="0"/>
                <a:ea typeface="Cambria" panose="02040503050406030204" pitchFamily="18" charset="0"/>
              </a:rPr>
              <a:t>m </a:t>
            </a:r>
            <a:r>
              <a:rPr lang="en-SG" sz="6500" b="1" dirty="0" err="1">
                <a:solidFill>
                  <a:srgbClr val="002060"/>
                </a:solidFill>
                <a:latin typeface="Cambria" panose="02040503050406030204" pitchFamily="18" charset="0"/>
                <a:ea typeface="Cambria" panose="02040503050406030204" pitchFamily="18" charset="0"/>
              </a:rPr>
              <a:t>hiện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lên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trong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trí</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óc</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một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cách</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khá</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rõ</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nét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những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gì</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không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có</a:t>
            </a:r>
            <a:r>
              <a:rPr lang="en-SG" sz="6500" b="1" dirty="0">
                <a:solidFill>
                  <a:srgbClr val="002060"/>
                </a:solidFill>
                <a:latin typeface="Cambria" panose="02040503050406030204" pitchFamily="18" charset="0"/>
                <a:ea typeface="Cambria" panose="02040503050406030204" pitchFamily="18" charset="0"/>
              </a:rPr>
              <a:t> ở </a:t>
            </a:r>
            <a:r>
              <a:rPr lang="vi-VN" sz="6500" b="1" dirty="0">
                <a:solidFill>
                  <a:srgbClr val="002060"/>
                </a:solidFill>
                <a:latin typeface="Cambria" panose="02040503050406030204" pitchFamily="18" charset="0"/>
                <a:ea typeface="Cambria" panose="02040503050406030204" pitchFamily="18" charset="0"/>
              </a:rPr>
              <a:t>trước mắt.</a:t>
            </a:r>
            <a:endParaRPr kumimoji="0" lang="en-US" sz="6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1313064" y="785130"/>
            <a:ext cx="12683618" cy="1955143"/>
          </a:xfrm>
          <a:prstGeom prst="rect">
            <a:avLst/>
          </a:prstGeom>
        </p:spPr>
      </p:pic>
    </p:spTree>
    <p:extLst>
      <p:ext uri="{BB962C8B-B14F-4D97-AF65-F5344CB8AC3E}">
        <p14:creationId xmlns:p14="http://schemas.microsoft.com/office/powerpoint/2010/main" val="1170224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3388211" y="1407536"/>
            <a:ext cx="8671113" cy="252944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32676" y="1485692"/>
            <a:ext cx="3255537"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dirty="0">
                <a:solidFill>
                  <a:srgbClr val="C00000"/>
                </a:solidFill>
                <a:latin typeface="Cambria" panose="02040503050406030204" pitchFamily="18" charset="0"/>
                <a:ea typeface="Cambria" panose="02040503050406030204" pitchFamily="18" charset="0"/>
              </a:rPr>
              <a:t>Mẫu đơn</a:t>
            </a:r>
            <a:r>
              <a:rPr lang="vi-VN" dirty="0"/>
              <a:t>:</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01020" y="1536322"/>
            <a:ext cx="8990980" cy="2400657"/>
          </a:xfrm>
          <a:prstGeom prst="rect">
            <a:avLst/>
          </a:prstGeom>
          <a:noFill/>
        </p:spPr>
        <p:txBody>
          <a:bodyPr wrap="square">
            <a:spAutoFit/>
          </a:bodyPr>
          <a:lstStyle/>
          <a:p>
            <a:pPr lvl="0" algn="ctr"/>
            <a:r>
              <a:rPr lang="vi-VN" sz="5000" b="1" dirty="0">
                <a:latin typeface="Cambria" panose="02040503050406030204" pitchFamily="18" charset="0"/>
                <a:ea typeface="Cambria" panose="02040503050406030204" pitchFamily="18" charset="0"/>
              </a:rPr>
              <a:t>C</a:t>
            </a:r>
            <a:r>
              <a:rPr lang="en-SG" sz="5000" b="1" dirty="0" err="1">
                <a:latin typeface="Cambria" panose="02040503050406030204" pitchFamily="18" charset="0"/>
                <a:ea typeface="Cambria" panose="02040503050406030204" pitchFamily="18" charset="0"/>
              </a:rPr>
              <a:t>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nhỏ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lá</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xẻ</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lông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chim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hoa</a:t>
            </a:r>
            <a:r>
              <a:rPr lang="en-SG" sz="5000" b="1" dirty="0">
                <a:latin typeface="Cambria" panose="02040503050406030204" pitchFamily="18" charset="0"/>
                <a:ea typeface="Cambria" panose="02040503050406030204" pitchFamily="18" charset="0"/>
              </a:rPr>
              <a:t> to </a:t>
            </a:r>
            <a:r>
              <a:rPr lang="en-SG" sz="5000" b="1" dirty="0" err="1">
                <a:latin typeface="Cambria" panose="02040503050406030204" pitchFamily="18" charset="0"/>
                <a:ea typeface="Cambria" panose="02040503050406030204" pitchFamily="18" charset="0"/>
              </a:rPr>
              <a:t>nở</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vào</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dịp</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Tết</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rễ</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dùng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làm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thuốc</a:t>
            </a:r>
            <a:r>
              <a:rPr lang="en-SG" sz="5000" b="1" dirty="0">
                <a:latin typeface="Cambria" panose="02040503050406030204" pitchFamily="18" charset="0"/>
                <a:ea typeface="Cambria" panose="02040503050406030204" pitchFamily="18" charset="0"/>
              </a:rPr>
              <a:t>.</a:t>
            </a:r>
            <a:endParaRPr kumimoji="0" lang="en-US" sz="5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647735" y="-149511"/>
            <a:ext cx="10632850" cy="1639023"/>
          </a:xfrm>
          <a:prstGeom prst="rect">
            <a:avLst/>
          </a:prstGeom>
        </p:spPr>
      </p:pic>
      <p:pic>
        <p:nvPicPr>
          <p:cNvPr id="5" name="Picture 4" descr="A white flower with green leaves&#10;&#10;Description automatically generated">
            <a:extLst>
              <a:ext uri="{FF2B5EF4-FFF2-40B4-BE49-F238E27FC236}">
                <a16:creationId xmlns:a16="http://schemas.microsoft.com/office/drawing/2014/main" id="{F1C4CC06-3416-8BFF-ADD1-77F3805C6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516" y="1408135"/>
            <a:ext cx="7025269" cy="4683513"/>
          </a:xfrm>
          <a:prstGeom prst="rect">
            <a:avLst/>
          </a:prstGeom>
        </p:spPr>
      </p:pic>
      <p:pic>
        <p:nvPicPr>
          <p:cNvPr id="9" name="Picture 8" descr="A close up of flowers&#10;&#10;Description automatically generated">
            <a:extLst>
              <a:ext uri="{FF2B5EF4-FFF2-40B4-BE49-F238E27FC236}">
                <a16:creationId xmlns:a16="http://schemas.microsoft.com/office/drawing/2014/main" id="{C241C1F5-4F36-084E-564B-14B3FCC21F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268" y="1150809"/>
            <a:ext cx="5221247" cy="5629132"/>
          </a:xfrm>
          <a:prstGeom prst="rect">
            <a:avLst/>
          </a:prstGeom>
        </p:spPr>
      </p:pic>
    </p:spTree>
    <p:extLst>
      <p:ext uri="{BB962C8B-B14F-4D97-AF65-F5344CB8AC3E}">
        <p14:creationId xmlns:p14="http://schemas.microsoft.com/office/powerpoint/2010/main" val="1244449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062977" y="2984437"/>
            <a:ext cx="9972078" cy="348936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01500" y="1970198"/>
            <a:ext cx="4026730"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 </a:t>
            </a: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a:t>
            </a:r>
            <a:endParaRPr kumimoji="0" lang="zh-CN" altLang="en-US" sz="5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062977" y="2984437"/>
            <a:ext cx="10228556" cy="3477875"/>
          </a:xfrm>
          <a:prstGeom prst="rect">
            <a:avLst/>
          </a:prstGeom>
          <a:noFill/>
        </p:spPr>
        <p:txBody>
          <a:bodyPr wrap="square">
            <a:spAutoFit/>
          </a:bodyPr>
          <a:lstStyle/>
          <a:p>
            <a:pPr lvl="0" algn="ctr"/>
            <a:r>
              <a:rPr lang="vi-VN" sz="5500" b="1" dirty="0">
                <a:latin typeface="Cambria" panose="02040503050406030204" pitchFamily="18" charset="0"/>
                <a:ea typeface="Cambria" panose="02040503050406030204" pitchFamily="18" charset="0"/>
              </a:rPr>
              <a:t>cây nhỏ, hoa trắng và thơm, quả chín có màu vàng da cam, dùng để nhuộm thực phẩm hoặc làm thuốc.</a:t>
            </a:r>
            <a:endParaRPr kumimoji="0" lang="en-US" sz="5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885975" y="403587"/>
            <a:ext cx="12683618" cy="1955143"/>
          </a:xfrm>
          <a:prstGeom prst="rect">
            <a:avLst/>
          </a:prstGeom>
        </p:spPr>
      </p:pic>
    </p:spTree>
    <p:extLst>
      <p:ext uri="{BB962C8B-B14F-4D97-AF65-F5344CB8AC3E}">
        <p14:creationId xmlns:p14="http://schemas.microsoft.com/office/powerpoint/2010/main" val="1091125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4D72D-184C-D91F-56CB-3EF8306356C3}"/>
              </a:ext>
            </a:extLst>
          </p:cNvPr>
          <p:cNvPicPr>
            <a:picLocks noChangeAspect="1"/>
          </p:cNvPicPr>
          <p:nvPr/>
        </p:nvPicPr>
        <p:blipFill>
          <a:blip r:embed="rId2"/>
          <a:stretch>
            <a:fillRect/>
          </a:stretch>
        </p:blipFill>
        <p:spPr>
          <a:xfrm>
            <a:off x="1" y="0"/>
            <a:ext cx="6045504" cy="3428999"/>
          </a:xfrm>
          <a:prstGeom prst="rect">
            <a:avLst/>
          </a:prstGeom>
        </p:spPr>
      </p:pic>
      <p:pic>
        <p:nvPicPr>
          <p:cNvPr id="3" name="Picture 2">
            <a:extLst>
              <a:ext uri="{FF2B5EF4-FFF2-40B4-BE49-F238E27FC236}">
                <a16:creationId xmlns:a16="http://schemas.microsoft.com/office/drawing/2014/main" id="{4AF860D0-3216-61CE-61FB-2C862750B60D}"/>
              </a:ext>
            </a:extLst>
          </p:cNvPr>
          <p:cNvPicPr>
            <a:picLocks noChangeAspect="1"/>
          </p:cNvPicPr>
          <p:nvPr/>
        </p:nvPicPr>
        <p:blipFill>
          <a:blip r:embed="rId3"/>
          <a:stretch>
            <a:fillRect/>
          </a:stretch>
        </p:blipFill>
        <p:spPr>
          <a:xfrm>
            <a:off x="6045505" y="-1"/>
            <a:ext cx="6211019" cy="3429000"/>
          </a:xfrm>
          <a:prstGeom prst="rect">
            <a:avLst/>
          </a:prstGeom>
        </p:spPr>
      </p:pic>
      <p:pic>
        <p:nvPicPr>
          <p:cNvPr id="4" name="Picture 3">
            <a:extLst>
              <a:ext uri="{FF2B5EF4-FFF2-40B4-BE49-F238E27FC236}">
                <a16:creationId xmlns:a16="http://schemas.microsoft.com/office/drawing/2014/main" id="{3722D1B9-9B92-9234-E5E8-4D68CDB1E178}"/>
              </a:ext>
            </a:extLst>
          </p:cNvPr>
          <p:cNvPicPr>
            <a:picLocks noChangeAspect="1"/>
          </p:cNvPicPr>
          <p:nvPr/>
        </p:nvPicPr>
        <p:blipFill>
          <a:blip r:embed="rId4"/>
          <a:stretch>
            <a:fillRect/>
          </a:stretch>
        </p:blipFill>
        <p:spPr>
          <a:xfrm>
            <a:off x="0" y="3428999"/>
            <a:ext cx="6096001" cy="3429001"/>
          </a:xfrm>
          <a:prstGeom prst="rect">
            <a:avLst/>
          </a:prstGeom>
        </p:spPr>
      </p:pic>
      <p:pic>
        <p:nvPicPr>
          <p:cNvPr id="5" name="Picture 4">
            <a:extLst>
              <a:ext uri="{FF2B5EF4-FFF2-40B4-BE49-F238E27FC236}">
                <a16:creationId xmlns:a16="http://schemas.microsoft.com/office/drawing/2014/main" id="{DA4066F1-07D2-0F22-1FC0-54D4E4DA524A}"/>
              </a:ext>
            </a:extLst>
          </p:cNvPr>
          <p:cNvPicPr>
            <a:picLocks noChangeAspect="1"/>
          </p:cNvPicPr>
          <p:nvPr/>
        </p:nvPicPr>
        <p:blipFill>
          <a:blip r:embed="rId5"/>
          <a:stretch>
            <a:fillRect/>
          </a:stretch>
        </p:blipFill>
        <p:spPr>
          <a:xfrm>
            <a:off x="6096000" y="3428999"/>
            <a:ext cx="6095999" cy="3428999"/>
          </a:xfrm>
          <a:prstGeom prst="rect">
            <a:avLst/>
          </a:prstGeom>
        </p:spPr>
      </p:pic>
    </p:spTree>
    <p:extLst>
      <p:ext uri="{BB962C8B-B14F-4D97-AF65-F5344CB8AC3E}">
        <p14:creationId xmlns:p14="http://schemas.microsoft.com/office/powerpoint/2010/main" val="1104647949"/>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2123658"/>
          </a:xfrm>
          <a:prstGeom prst="rect">
            <a:avLst/>
          </a:prstGeom>
          <a:solidFill>
            <a:schemeClr val="bg1"/>
          </a:solidFill>
        </p:spPr>
        <p:txBody>
          <a:bodyPr wrap="square" rtlCol="0">
            <a:spAutoFit/>
          </a:bodyPr>
          <a:lstStyle/>
          <a:p>
            <a:pPr algn="ctr"/>
            <a:r>
              <a:rPr lang="en-US" sz="6600" b="1">
                <a:solidFill>
                  <a:srgbClr val="FF0000"/>
                </a:solidFill>
              </a:rPr>
              <a:t>LUYỆN ĐỌC NHÓM</a:t>
            </a:r>
          </a:p>
        </p:txBody>
      </p:sp>
    </p:spTree>
    <p:extLst>
      <p:ext uri="{BB962C8B-B14F-4D97-AF65-F5344CB8AC3E}">
        <p14:creationId xmlns:p14="http://schemas.microsoft.com/office/powerpoint/2010/main" val="64309447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1107996"/>
          </a:xfrm>
          <a:prstGeom prst="rect">
            <a:avLst/>
          </a:prstGeom>
          <a:solidFill>
            <a:schemeClr val="bg1"/>
          </a:solidFill>
        </p:spPr>
        <p:txBody>
          <a:bodyPr wrap="square" rtlCol="0">
            <a:spAutoFit/>
          </a:bodyPr>
          <a:lstStyle/>
          <a:p>
            <a:pPr algn="ctr"/>
            <a:r>
              <a:rPr lang="en-US" sz="6600" b="1">
                <a:solidFill>
                  <a:srgbClr val="FF0000"/>
                </a:solidFill>
              </a:rPr>
              <a:t>ĐỌC TOÀN BÀI</a:t>
            </a:r>
          </a:p>
        </p:txBody>
      </p:sp>
    </p:spTree>
    <p:extLst>
      <p:ext uri="{BB962C8B-B14F-4D97-AF65-F5344CB8AC3E}">
        <p14:creationId xmlns:p14="http://schemas.microsoft.com/office/powerpoint/2010/main" val="2963780471"/>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5836920" cy="923330"/>
          </a:xfrm>
          <a:prstGeom prst="rect">
            <a:avLst/>
          </a:prstGeom>
          <a:noFill/>
        </p:spPr>
        <p:txBody>
          <a:bodyPr wrap="square">
            <a:spAutoFit/>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Yêu</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cầu</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cần</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rPr>
              <a:t>đạt</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SVN-Caprica Script" pitchFamily="2" charset="77"/>
              <a:ea typeface="思源黑体 CN Medium" panose="020B0600000000000000" pitchFamily="34" charset="-122"/>
            </a:endParaRPr>
          </a:p>
        </p:txBody>
      </p:sp>
      <p:sp>
        <p:nvSpPr>
          <p:cNvPr id="11" name="Rectangle 10"/>
          <p:cNvSpPr/>
          <p:nvPr/>
        </p:nvSpPr>
        <p:spPr>
          <a:xfrm>
            <a:off x="448195" y="1268295"/>
            <a:ext cx="9649394" cy="4401205"/>
          </a:xfrm>
          <a:prstGeom prst="rect">
            <a:avLst/>
          </a:prstGeom>
        </p:spPr>
        <p:txBody>
          <a:bodyPr wrap="square">
            <a:spAutoFit/>
          </a:bodyPr>
          <a:lstStyle/>
          <a:p>
            <a:pPr algn="just"/>
            <a:r>
              <a:rPr lang="vi-VN" sz="2800">
                <a:solidFill>
                  <a:schemeClr val="accent6">
                    <a:lumMod val="50000"/>
                  </a:schemeClr>
                </a:solidFill>
                <a:latin typeface="UTM Alexander" panose="02040603050506020204" pitchFamily="18" charset="0"/>
              </a:rPr>
              <a:t> - Đọc đúng từ ngữ, câu, đoạn và toàn bộ câu chuyện “Vườn của ông tôi”. Biết đọc diễn cảm phù hợp với lời trò chuyện và lời kể, lời chia sẻ tình cảm, cảm xúc của bà và cháu trong câu chuyện.</a:t>
            </a:r>
          </a:p>
          <a:p>
            <a:pPr algn="just"/>
            <a:r>
              <a:rPr lang="vi-VN" sz="2800">
                <a:solidFill>
                  <a:schemeClr val="accent6">
                    <a:lumMod val="50000"/>
                  </a:schemeClr>
                </a:solidFill>
                <a:latin typeface="UTM Alexander" panose="02040603050506020204" pitchFamily="18" charset="0"/>
              </a:rPr>
              <a:t>- Nhận biết được đặc điểm của nhân vật thể hiện qua lời nói, cử chỉ, hành động, tình cảm,...; </a:t>
            </a:r>
          </a:p>
          <a:p>
            <a:pPr algn="just"/>
            <a:r>
              <a:rPr lang="vi-VN" sz="2800">
                <a:solidFill>
                  <a:schemeClr val="accent6">
                    <a:lumMod val="50000"/>
                  </a:schemeClr>
                </a:solidFill>
                <a:latin typeface="UTM Alexander" panose="02040603050506020204" pitchFamily="18" charset="0"/>
              </a:rPr>
              <a:t>- Hiểu được nội dung câu chuyện “Vườn của ông tôi”: Câu chuyện kể về khu vườn của ông, qua đó thể hiện sự trân trọng, lòng biết ơn của cháu đối với ông – người đã làm nên khu vườn đó.</a:t>
            </a:r>
          </a:p>
        </p:txBody>
      </p:sp>
    </p:spTree>
    <p:extLst>
      <p:ext uri="{BB962C8B-B14F-4D97-AF65-F5344CB8AC3E}">
        <p14:creationId xmlns:p14="http://schemas.microsoft.com/office/powerpoint/2010/main" val="16485336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3"/>
          <a:stretch>
            <a:fillRect/>
          </a:stretch>
        </p:blipFill>
        <p:spPr>
          <a:xfrm>
            <a:off x="3931749" y="1246443"/>
            <a:ext cx="7785267" cy="4365114"/>
          </a:xfrm>
          <a:prstGeom prst="rect">
            <a:avLst/>
          </a:prstGeom>
        </p:spPr>
      </p:pic>
      <p:pic>
        <p:nvPicPr>
          <p:cNvPr id="4" name="Picture 3">
            <a:extLst>
              <a:ext uri="{FF2B5EF4-FFF2-40B4-BE49-F238E27FC236}">
                <a16:creationId xmlns:a16="http://schemas.microsoft.com/office/drawing/2014/main" id="{2A177E0C-76A8-1354-8BB3-6C87F5B5FE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4984" y="1660875"/>
            <a:ext cx="4140200" cy="5197125"/>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rPr>
              <a:t> 1:</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Cambria" panose="02040503050406030204" pitchFamily="18" charset="0"/>
                <a:ea typeface="Cambria" panose="02040503050406030204" pitchFamily="18" charset="0"/>
              </a:rPr>
              <a:t>Lần đầu về quê, bạn nhỏ được bà nội giới thiệu cho biết về những cây nào trong vườn? </a:t>
            </a:r>
            <a:endParaRPr lang="en-US" sz="5000" b="1" dirty="0">
              <a:solidFill>
                <a:schemeClr val="tx1"/>
              </a:solidFill>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444500" y="2804893"/>
            <a:ext cx="11645427"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6200" b="1" i="0" dirty="0">
                <a:solidFill>
                  <a:srgbClr val="002060"/>
                </a:solidFill>
                <a:effectLst/>
                <a:latin typeface="Cambria" panose="02040503050406030204" pitchFamily="18" charset="0"/>
                <a:ea typeface="Cambria" panose="02040503050406030204" pitchFamily="18" charset="0"/>
              </a:rPr>
              <a:t>Lần đầu về quê, bạn nhỏ được bà nội giới thiệu cho biết về những cây mít, cây nhãn, </a:t>
            </a:r>
          </a:p>
          <a:p>
            <a:pPr algn="ctr"/>
            <a:r>
              <a:rPr lang="vi-VN" sz="6200" b="1" i="0" dirty="0">
                <a:solidFill>
                  <a:srgbClr val="002060"/>
                </a:solidFill>
                <a:effectLst/>
                <a:latin typeface="Cambria" panose="02040503050406030204" pitchFamily="18" charset="0"/>
                <a:ea typeface="Cambria" panose="02040503050406030204" pitchFamily="18" charset="0"/>
              </a:rPr>
              <a:t>cây sung, cây chuối, câu cau. </a:t>
            </a:r>
            <a:endParaRPr lang="en-US" sz="6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kumimoji="0" lang="vi-VN"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2</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Theo em, qua lời giới thiệu của bà, bạn nhỏ hiểu được điều gì về vườn cây?</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0" y="2512793"/>
            <a:ext cx="121920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200" b="1" dirty="0">
                <a:solidFill>
                  <a:srgbClr val="00206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1546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600" b="1" dirty="0">
                <a:solidFill>
                  <a:srgbClr val="C00000"/>
                </a:solidFill>
                <a:latin typeface="Cambria" panose="02040503050406030204" pitchFamily="18" charset="0"/>
                <a:ea typeface="Cambria" panose="02040503050406030204" pitchFamily="18" charset="0"/>
              </a:rPr>
              <a:t>Vì sao hình bóng ông không bao giờ phai nhạt trong lòng người thân? </a:t>
            </a:r>
            <a:endParaRPr kumimoji="0" lang="en-US" sz="4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Hình bóng ông không bao giờ phai nhạt trong lòng người thân vì vườn cây ông trồng và vun xới vẫn còn. Chỉ cần cây nào lụi, bà đều bảo các chú trồng lại cây ấy, đúng như khi ông còn sống. </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3</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883591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Đóng vai bạn nhỏ, nói 1 – 2 câu nhận xét về vườn cây của ông. </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noProof="0" dirty="0">
                <a:solidFill>
                  <a:srgbClr val="C00000"/>
                </a:solidFill>
                <a:latin typeface="Cambria" panose="02040503050406030204" pitchFamily="18" charset="0"/>
                <a:ea typeface="思源黑体 CN Bold" panose="020B0800000000000000"/>
              </a:rPr>
              <a:t>4</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pic>
        <p:nvPicPr>
          <p:cNvPr id="5" name="Picture 4" descr="A couple of kids sitting at desks&#10;&#10;Description automatically generated">
            <a:extLst>
              <a:ext uri="{FF2B5EF4-FFF2-40B4-BE49-F238E27FC236}">
                <a16:creationId xmlns:a16="http://schemas.microsoft.com/office/drawing/2014/main" id="{370CC57F-A7FF-A3A0-738E-7AB971D6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86" y="2219183"/>
            <a:ext cx="7510465" cy="4638817"/>
          </a:xfrm>
          <a:prstGeom prst="rect">
            <a:avLst/>
          </a:prstGeom>
        </p:spPr>
      </p:pic>
    </p:spTree>
    <p:extLst>
      <p:ext uri="{BB962C8B-B14F-4D97-AF65-F5344CB8AC3E}">
        <p14:creationId xmlns:p14="http://schemas.microsoft.com/office/powerpoint/2010/main" val="200387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FD061-1EEB-27DC-1B26-76898D87BEA1}"/>
              </a:ext>
            </a:extLst>
          </p:cNvPr>
          <p:cNvSpPr txBox="1"/>
          <p:nvPr/>
        </p:nvSpPr>
        <p:spPr>
          <a:xfrm>
            <a:off x="1537617" y="1149211"/>
            <a:ext cx="9677401" cy="76944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圆角矩形 3">
            <a:extLst>
              <a:ext uri="{FF2B5EF4-FFF2-40B4-BE49-F238E27FC236}">
                <a16:creationId xmlns:a16="http://schemas.microsoft.com/office/drawing/2014/main" id="{3687CFE3-C599-C530-E6E2-F7775B7DD95C}"/>
              </a:ext>
            </a:extLst>
          </p:cNvPr>
          <p:cNvSpPr/>
          <p:nvPr/>
        </p:nvSpPr>
        <p:spPr>
          <a:xfrm>
            <a:off x="645907" y="217270"/>
            <a:ext cx="10493828" cy="642346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034" y="332940"/>
            <a:ext cx="6299932" cy="6423460"/>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C00000"/>
                </a:solidFill>
                <a:latin typeface="Cambria" panose="02040503050406030204" pitchFamily="18" charset="0"/>
                <a:ea typeface="Cambria" panose="02040503050406030204" pitchFamily="18" charset="0"/>
              </a:rPr>
              <a:t>Nếu là bạn nhỏ trong câu chuyện, em sẽ làm gì để gìn giữ vườn cây của ông được nguyên vẹn đúng như khi ông còn sống?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5</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31142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69566A-F030-6753-15AC-AACF89705811}"/>
              </a:ext>
            </a:extLst>
          </p:cNvPr>
          <p:cNvGrpSpPr/>
          <p:nvPr/>
        </p:nvGrpSpPr>
        <p:grpSpPr>
          <a:xfrm>
            <a:off x="-55880" y="1364993"/>
            <a:ext cx="12193270" cy="4946907"/>
            <a:chOff x="1254084" y="1053590"/>
            <a:chExt cx="10493828" cy="4669573"/>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4599721"/>
            </a:xfrm>
            <a:prstGeom prst="roundRect">
              <a:avLst/>
            </a:prstGeom>
            <a:solidFill>
              <a:schemeClr val="bg1">
                <a:alpha val="82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15210" y="1053590"/>
              <a:ext cx="10232702" cy="444498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kể về khu vườn của ông, qua đó thể hiện sự trân trọng, lòng biết ơn của con cháu đối </a:t>
              </a:r>
              <a:r>
                <a:rPr kumimoji="0" lang="vi-VN"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với ông</a:t>
              </a: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 </a:t>
              </a:r>
              <a:r>
                <a:rPr kumimoji="0" lang="vi-VN"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người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đã làm nên khu vườn đó.</a:t>
              </a: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3"/>
          <a:stretch>
            <a:fillRect/>
          </a:stretch>
        </p:blipFill>
        <p:spPr>
          <a:xfrm>
            <a:off x="9961247" y="5089674"/>
            <a:ext cx="1760854" cy="1768326"/>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4"/>
          <a:stretch>
            <a:fillRect/>
          </a:stretch>
        </p:blipFill>
        <p:spPr>
          <a:xfrm>
            <a:off x="3484296" y="182451"/>
            <a:ext cx="5416332" cy="1182542"/>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433454"/>
            <a:ext cx="1604846" cy="2014537"/>
          </a:xfrm>
          <a:prstGeom prst="rect">
            <a:avLst/>
          </a:prstGeom>
        </p:spPr>
      </p:pic>
      <p:sp>
        <p:nvSpPr>
          <p:cNvPr id="2" name="TextBox 1"/>
          <p:cNvSpPr txBox="1"/>
          <p:nvPr/>
        </p:nvSpPr>
        <p:spPr>
          <a:xfrm>
            <a:off x="2428874" y="914401"/>
            <a:ext cx="7900987" cy="1107996"/>
          </a:xfrm>
          <a:prstGeom prst="rect">
            <a:avLst/>
          </a:prstGeom>
          <a:solidFill>
            <a:schemeClr val="bg1"/>
          </a:solidFill>
        </p:spPr>
        <p:txBody>
          <a:bodyPr wrap="square" rtlCol="0">
            <a:spAutoFit/>
          </a:bodyPr>
          <a:lstStyle/>
          <a:p>
            <a:pPr algn="ctr"/>
            <a:r>
              <a:rPr lang="en-US" sz="6600" b="1">
                <a:solidFill>
                  <a:srgbClr val="FF0000"/>
                </a:solidFill>
              </a:rPr>
              <a:t>VẬN DỤNG</a:t>
            </a:r>
          </a:p>
        </p:txBody>
      </p:sp>
      <p:sp>
        <p:nvSpPr>
          <p:cNvPr id="5" name="圆角矩形 3"/>
          <p:cNvSpPr/>
          <p:nvPr/>
        </p:nvSpPr>
        <p:spPr>
          <a:xfrm>
            <a:off x="1314450" y="2403425"/>
            <a:ext cx="10344150"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a:solidFill>
                  <a:srgbClr val="7030A0"/>
                </a:solidFill>
                <a:latin typeface="Cambria" panose="02040503050406030204" pitchFamily="18" charset="0"/>
              </a:rPr>
              <a:t>- Hãy giới thiệu, chia sẻ về vườn cây nhà em hoặc vườn cây nhà người thân em (Có những cây nào? Cây do ai trồng? Tình cảm của em với người trồng cây và các cây trong vườn như nào? Em sẽ làm gì để giữ gìn vườn cây đó?...).</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思源黑体 CN Bold" panose="020B0800000000000000"/>
            </a:endParaRPr>
          </a:p>
        </p:txBody>
      </p:sp>
    </p:spTree>
    <p:extLst>
      <p:ext uri="{BB962C8B-B14F-4D97-AF65-F5344CB8AC3E}">
        <p14:creationId xmlns:p14="http://schemas.microsoft.com/office/powerpoint/2010/main" val="34265736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7798" y="2660601"/>
            <a:ext cx="5871202"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6223002" y="2775518"/>
            <a:ext cx="5702298"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endParaRPr kumimoji="0" lang="vi-VN"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3"/>
          <a:stretch>
            <a:fillRect/>
          </a:stretch>
        </p:blipFill>
        <p:spPr>
          <a:xfrm>
            <a:off x="8071085" y="197840"/>
            <a:ext cx="3596952" cy="3231160"/>
          </a:xfrm>
          <a:prstGeom prst="rect">
            <a:avLst/>
          </a:prstGeom>
        </p:spPr>
      </p:pic>
      <p:sp>
        <p:nvSpPr>
          <p:cNvPr id="7" name="TextBox 6"/>
          <p:cNvSpPr txBox="1"/>
          <p:nvPr/>
        </p:nvSpPr>
        <p:spPr>
          <a:xfrm>
            <a:off x="3627583" y="817764"/>
            <a:ext cx="4186239" cy="1107996"/>
          </a:xfrm>
          <a:prstGeom prst="rect">
            <a:avLst/>
          </a:prstGeom>
          <a:solidFill>
            <a:schemeClr val="bg1"/>
          </a:solidFill>
        </p:spPr>
        <p:txBody>
          <a:bodyPr wrap="square" rtlCol="0">
            <a:spAutoFit/>
          </a:bodyPr>
          <a:lstStyle/>
          <a:p>
            <a:pPr algn="ctr"/>
            <a:r>
              <a:rPr lang="en-US" sz="6600" b="1">
                <a:solidFill>
                  <a:srgbClr val="FF0000"/>
                </a:solidFill>
              </a:rPr>
              <a:t>DẶN DÒ</a:t>
            </a:r>
          </a:p>
        </p:txBody>
      </p:sp>
    </p:spTree>
    <p:extLst>
      <p:ext uri="{BB962C8B-B14F-4D97-AF65-F5344CB8AC3E}">
        <p14:creationId xmlns:p14="http://schemas.microsoft.com/office/powerpoint/2010/main" val="4198614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3"/>
          <a:stretch>
            <a:fillRect/>
          </a:stretch>
        </p:blipFill>
        <p:spPr>
          <a:xfrm>
            <a:off x="3749040" y="1025697"/>
            <a:ext cx="8442960" cy="2700762"/>
          </a:xfrm>
          <a:prstGeom prst="rect">
            <a:avLst/>
          </a:prstGeom>
        </p:spPr>
      </p:pic>
      <p:pic>
        <p:nvPicPr>
          <p:cNvPr id="10" name="Picture 9">
            <a:extLst>
              <a:ext uri="{FF2B5EF4-FFF2-40B4-BE49-F238E27FC236}">
                <a16:creationId xmlns:a16="http://schemas.microsoft.com/office/drawing/2014/main" id="{B7D4C23E-E19E-2BF7-3126-9283E5B56E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443" y="1133125"/>
            <a:ext cx="4408053" cy="5533357"/>
          </a:xfrm>
          <a:prstGeom prst="rect">
            <a:avLst/>
          </a:prstGeom>
        </p:spPr>
      </p:pic>
    </p:spTree>
    <p:extLst>
      <p:ext uri="{BB962C8B-B14F-4D97-AF65-F5344CB8AC3E}">
        <p14:creationId xmlns:p14="http://schemas.microsoft.com/office/powerpoint/2010/main" val="2286763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rcRect t="73157"/>
          <a:stretch>
            <a:fillRect/>
          </a:stretch>
        </p:blipFill>
        <p:spPr>
          <a:xfrm>
            <a:off x="635" y="0"/>
            <a:ext cx="12191365" cy="685800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4"/>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5"/>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6"/>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7"/>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000" b="1">
                <a:solidFill>
                  <a:srgbClr val="002060"/>
                </a:solidFill>
                <a:latin typeface="Cambria" panose="02040503050406030204" pitchFamily="18" charset="0"/>
                <a:ea typeface="Cambria" panose="02040503050406030204" pitchFamily="18" charset="0"/>
              </a:rPr>
              <a:t>Đ</a:t>
            </a:r>
            <a:r>
              <a:rPr lang="vi-VN" sz="5000" b="1">
                <a:solidFill>
                  <a:srgbClr val="002060"/>
                </a:solidFill>
                <a:latin typeface="Cambria" panose="02040503050406030204" pitchFamily="18" charset="0"/>
                <a:ea typeface="Cambria" panose="02040503050406030204" pitchFamily="18" charset="0"/>
              </a:rPr>
              <a:t>ọc đoạn 3 bài “Chàng trai làng Phù Ủng”.</a:t>
            </a:r>
          </a:p>
          <a:p>
            <a:pPr algn="just"/>
            <a:r>
              <a:rPr lang="vi-VN" sz="5000" b="1">
                <a:solidFill>
                  <a:srgbClr val="002060"/>
                </a:solidFill>
                <a:latin typeface="Cambria" panose="02040503050406030204" pitchFamily="18" charset="0"/>
                <a:ea typeface="Cambria" panose="02040503050406030204" pitchFamily="18" charset="0"/>
              </a:rPr>
              <a:t>- Nêu nội dung của bài “Chàng trai làng Phù Ủng.</a:t>
            </a:r>
          </a:p>
        </p:txBody>
      </p:sp>
      <p:pic>
        <p:nvPicPr>
          <p:cNvPr id="5" name="Picture 4">
            <a:extLst>
              <a:ext uri="{FF2B5EF4-FFF2-40B4-BE49-F238E27FC236}">
                <a16:creationId xmlns:a16="http://schemas.microsoft.com/office/drawing/2014/main" id="{EEB6B41B-324B-78AB-4645-84482A033B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1617918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3">
            <a:extLst>
              <a:ext uri="{FF2B5EF4-FFF2-40B4-BE49-F238E27FC236}">
                <a16:creationId xmlns:a16="http://schemas.microsoft.com/office/drawing/2014/main" id="{801379CD-159C-4C81-2935-055CDBD56930}"/>
              </a:ext>
            </a:extLst>
          </p:cNvPr>
          <p:cNvSpPr/>
          <p:nvPr/>
        </p:nvSpPr>
        <p:spPr>
          <a:xfrm>
            <a:off x="5366595" y="3179267"/>
            <a:ext cx="6768579" cy="3788597"/>
          </a:xfrm>
          <a:prstGeom prst="roundRect">
            <a:avLst/>
          </a:prstGeom>
          <a:solidFill>
            <a:schemeClr val="bg1">
              <a:alpha val="47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5000" b="1" dirty="0">
                <a:solidFill>
                  <a:srgbClr val="002060"/>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 </a:t>
            </a:r>
            <a:endParaRPr lang="en-US" sz="50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2"/>
          <a:stretch>
            <a:fillRect/>
          </a:stretch>
        </p:blipFill>
        <p:spPr>
          <a:xfrm>
            <a:off x="5544395" y="3429000"/>
            <a:ext cx="5998984" cy="3487214"/>
          </a:xfrm>
          <a:prstGeom prst="rect">
            <a:avLst/>
          </a:prstGeom>
        </p:spPr>
      </p:pic>
      <p:pic>
        <p:nvPicPr>
          <p:cNvPr id="5" name="Picture 4">
            <a:extLst>
              <a:ext uri="{FF2B5EF4-FFF2-40B4-BE49-F238E27FC236}">
                <a16:creationId xmlns:a16="http://schemas.microsoft.com/office/drawing/2014/main" id="{EEB6B41B-324B-78AB-4645-84482A033B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304515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3"/>
          <a:stretch>
            <a:fillRect/>
          </a:stretch>
        </p:blipFill>
        <p:spPr>
          <a:xfrm>
            <a:off x="2362200" y="1597231"/>
            <a:ext cx="9501929" cy="2909966"/>
          </a:xfrm>
          <a:prstGeom prst="rect">
            <a:avLst/>
          </a:prstGeom>
        </p:spPr>
      </p:pic>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1900238"/>
            <a:ext cx="7900987" cy="1862048"/>
          </a:xfrm>
          <a:prstGeom prst="rect">
            <a:avLst/>
          </a:prstGeom>
          <a:solidFill>
            <a:schemeClr val="bg1"/>
          </a:solidFill>
        </p:spPr>
        <p:txBody>
          <a:bodyPr wrap="square" rtlCol="0">
            <a:spAutoFit/>
          </a:bodyPr>
          <a:lstStyle/>
          <a:p>
            <a:pPr algn="ctr"/>
            <a:r>
              <a:rPr lang="en-US" sz="11500" b="1">
                <a:solidFill>
                  <a:srgbClr val="FF0000"/>
                </a:solidFill>
              </a:rPr>
              <a:t>LUYỆN ĐỌC</a:t>
            </a:r>
          </a:p>
        </p:txBody>
      </p:sp>
    </p:spTree>
    <p:extLst>
      <p:ext uri="{BB962C8B-B14F-4D97-AF65-F5344CB8AC3E}">
        <p14:creationId xmlns:p14="http://schemas.microsoft.com/office/powerpoint/2010/main" val="624639006"/>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4220638A-D9C4-7056-26F6-F15B8BD866D4}"/>
              </a:ext>
            </a:extLst>
          </p:cNvPr>
          <p:cNvSpPr/>
          <p:nvPr/>
        </p:nvSpPr>
        <p:spPr>
          <a:xfrm>
            <a:off x="3594471" y="1124403"/>
            <a:ext cx="8429210" cy="5500911"/>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圆角矩形 3">
            <a:extLst>
              <a:ext uri="{FF2B5EF4-FFF2-40B4-BE49-F238E27FC236}">
                <a16:creationId xmlns:a16="http://schemas.microsoft.com/office/drawing/2014/main" id="{30350C87-C255-E124-A600-5B8ECD2B59FE}"/>
              </a:ext>
            </a:extLst>
          </p:cNvPr>
          <p:cNvSpPr/>
          <p:nvPr/>
        </p:nvSpPr>
        <p:spPr>
          <a:xfrm>
            <a:off x="458295" y="1402782"/>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1</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454474" y="2485590"/>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2</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454473" y="3568398"/>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3</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Từ</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đầu</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để cho cá ăn sung</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38668" y="2641992"/>
            <a:ext cx="8672639"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như khi ông còn sống</a:t>
            </a:r>
            <a:r>
              <a:rPr kumimoji="0" lang="en-US" altLang="zh-CN" sz="4000" b="1"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lang="en-US" sz="4000" b="1"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khoai sọ</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3" y="4819730"/>
            <a:ext cx="7914357" cy="707886"/>
          </a:xfrm>
          <a:prstGeom prst="rect">
            <a:avLst/>
          </a:prstGeom>
          <a:noFill/>
        </p:spPr>
        <p:txBody>
          <a:bodyPr wrap="square">
            <a:spAutoFit/>
          </a:bodyPr>
          <a:lstStyle/>
          <a:p>
            <a:r>
              <a:rPr lang="vi-VN" sz="4000" dirty="0">
                <a:solidFill>
                  <a:srgbClr val="117B4A"/>
                </a:solidFill>
                <a:latin typeface="Cambria" panose="02040503050406030204" pitchFamily="18" charset="0"/>
                <a:ea typeface="Cambria" panose="02040503050406030204" pitchFamily="18" charset="0"/>
              </a:rPr>
              <a:t>Tiếp theo đến </a:t>
            </a:r>
            <a:r>
              <a:rPr lang="vi-VN" sz="4000" b="1" dirty="0">
                <a:solidFill>
                  <a:srgbClr val="117B4A"/>
                </a:solidFill>
                <a:latin typeface="Cambria" panose="02040503050406030204" pitchFamily="18" charset="0"/>
                <a:ea typeface="Cambria" panose="02040503050406030204" pitchFamily="18" charset="0"/>
              </a:rPr>
              <a:t>còn mãi xanh tươi.</a:t>
            </a:r>
            <a:endParaRPr lang="en-US" sz="4000" b="1" dirty="0">
              <a:solidFill>
                <a:srgbClr val="117B4A"/>
              </a:solidFill>
              <a:latin typeface="Cambria" panose="02040503050406030204" pitchFamily="18" charset="0"/>
              <a:ea typeface="Cambria" panose="02040503050406030204" pitchFamily="18" charset="0"/>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454473" y="4643897"/>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4</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1629100" y="-532723"/>
            <a:ext cx="12245002" cy="1877951"/>
          </a:xfrm>
          <a:prstGeom prst="rect">
            <a:avLst/>
          </a:prstGeom>
        </p:spPr>
      </p:pic>
      <p:sp>
        <p:nvSpPr>
          <p:cNvPr id="8" name="圆角矩形 3">
            <a:extLst>
              <a:ext uri="{FF2B5EF4-FFF2-40B4-BE49-F238E27FC236}">
                <a16:creationId xmlns:a16="http://schemas.microsoft.com/office/drawing/2014/main" id="{BD3B4F63-69F0-08BC-5913-3E0410A6D2E9}"/>
              </a:ext>
            </a:extLst>
          </p:cNvPr>
          <p:cNvSpPr/>
          <p:nvPr/>
        </p:nvSpPr>
        <p:spPr>
          <a:xfrm>
            <a:off x="439245" y="5719396"/>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a:t>
            </a:r>
            <a:r>
              <a:rPr kumimoji="0" lang="vi-VN"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5</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14" name="TextBox 13">
            <a:extLst>
              <a:ext uri="{FF2B5EF4-FFF2-40B4-BE49-F238E27FC236}">
                <a16:creationId xmlns:a16="http://schemas.microsoft.com/office/drawing/2014/main" id="{68CE1320-5219-D9B6-7CBC-152405494738}"/>
              </a:ext>
            </a:extLst>
          </p:cNvPr>
          <p:cNvSpPr txBox="1"/>
          <p:nvPr/>
        </p:nvSpPr>
        <p:spPr>
          <a:xfrm>
            <a:off x="3949572" y="5869803"/>
            <a:ext cx="7914357" cy="707886"/>
          </a:xfrm>
          <a:prstGeom prst="rect">
            <a:avLst/>
          </a:prstGeom>
          <a:noFill/>
        </p:spPr>
        <p:txBody>
          <a:bodyPr wrap="square">
            <a:spAutoFit/>
          </a:bodyPr>
          <a:lstStyle/>
          <a:p>
            <a:r>
              <a:rPr lang="vi-VN" sz="4000" b="1" dirty="0">
                <a:solidFill>
                  <a:srgbClr val="117B4A"/>
                </a:solidFill>
                <a:latin typeface="Cambria" panose="02040503050406030204" pitchFamily="18" charset="0"/>
                <a:ea typeface="Cambria" panose="02040503050406030204" pitchFamily="18" charset="0"/>
              </a:rPr>
              <a:t>Còn lại.</a:t>
            </a:r>
            <a:endParaRPr lang="en-US" sz="4000" b="1" dirty="0">
              <a:solidFill>
                <a:srgbClr val="117B4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P spid="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1900238"/>
            <a:ext cx="7900987" cy="1862048"/>
          </a:xfrm>
          <a:prstGeom prst="rect">
            <a:avLst/>
          </a:prstGeom>
          <a:solidFill>
            <a:schemeClr val="bg1"/>
          </a:solidFill>
        </p:spPr>
        <p:txBody>
          <a:bodyPr wrap="square" rtlCol="0">
            <a:spAutoFit/>
          </a:bodyPr>
          <a:lstStyle/>
          <a:p>
            <a:pPr algn="ctr"/>
            <a:r>
              <a:rPr lang="en-US" sz="11500" b="1">
                <a:solidFill>
                  <a:srgbClr val="FF0000"/>
                </a:solidFill>
              </a:rPr>
              <a:t>ĐỌC NỐI TIẾP</a:t>
            </a:r>
          </a:p>
        </p:txBody>
      </p:sp>
    </p:spTree>
    <p:extLst>
      <p:ext uri="{BB962C8B-B14F-4D97-AF65-F5344CB8AC3E}">
        <p14:creationId xmlns:p14="http://schemas.microsoft.com/office/powerpoint/2010/main" val="1879724176"/>
      </p:ext>
    </p:extLst>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766</Words>
  <Application>Microsoft Macintosh PowerPoint</Application>
  <PresentationFormat>Widescreen</PresentationFormat>
  <Paragraphs>73</Paragraphs>
  <Slides>30</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Cambria</vt:lpstr>
      <vt:lpstr>UTM Alexander</vt:lpstr>
      <vt:lpstr>Times New Roman</vt:lpstr>
      <vt:lpstr>Calibri</vt:lpstr>
      <vt:lpstr>DengXian</vt:lpstr>
      <vt:lpstr>SVN-Caprica Script</vt:lpstr>
      <vt:lpstr>Arial</vt:lpstr>
      <vt:lpstr>#9Slide07 HoneyCream</vt:lpstr>
      <vt:lpstr>SVN-Ready</vt:lpstr>
      <vt:lpstr>思源黑体 CN Bold</vt:lpstr>
      <vt:lpstr>Calibri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Microsoft Office User</cp:lastModifiedBy>
  <cp:revision>54</cp:revision>
  <dcterms:created xsi:type="dcterms:W3CDTF">2023-07-26T09:27:20Z</dcterms:created>
  <dcterms:modified xsi:type="dcterms:W3CDTF">2024-03-03T23:05:12Z</dcterms:modified>
</cp:coreProperties>
</file>