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7" r:id="rId2"/>
    <p:sldId id="263" r:id="rId3"/>
    <p:sldId id="264" r:id="rId4"/>
    <p:sldId id="261" r:id="rId5"/>
    <p:sldId id="265" r:id="rId6"/>
    <p:sldId id="259" r:id="rId7"/>
    <p:sldId id="269" r:id="rId8"/>
    <p:sldId id="270" r:id="rId9"/>
    <p:sldId id="258" r:id="rId10"/>
    <p:sldId id="271" r:id="rId11"/>
    <p:sldId id="272" r:id="rId12"/>
    <p:sldId id="273" r:id="rId13"/>
    <p:sldId id="274" r:id="rId14"/>
    <p:sldId id="275" r:id="rId15"/>
    <p:sldId id="276" r:id="rId16"/>
    <p:sldId id="277" r:id="rId17"/>
    <p:sldId id="278" r:id="rId18"/>
    <p:sldId id="279" r:id="rId19"/>
    <p:sldId id="280" r:id="rId20"/>
    <p:sldId id="281" r:id="rId21"/>
    <p:sldId id="282" r:id="rId22"/>
    <p:sldId id="283" r:id="rId23"/>
    <p:sldId id="287" r:id="rId24"/>
    <p:sldId id="266" r:id="rId25"/>
    <p:sldId id="267" r:id="rId26"/>
    <p:sldId id="286" r:id="rId27"/>
    <p:sldId id="285" r:id="rId28"/>
    <p:sldId id="260" r:id="rId2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CC00"/>
    <a:srgbClr val="FF0066"/>
    <a:srgbClr val="FFCCFF"/>
    <a:srgbClr val="99FF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p:scale>
          <a:sx n="47" d="100"/>
          <a:sy n="47" d="100"/>
        </p:scale>
        <p:origin x="2064" y="95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2540122"/>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2671829"/>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矩形: 圆角 13">
            <a:extLst>
              <a:ext uri="{FF2B5EF4-FFF2-40B4-BE49-F238E27FC236}">
                <a16:creationId xmlns:a16="http://schemas.microsoft.com/office/drawing/2014/main" xmlns="" id="{439F2E60-BBFB-3001-6AB3-4F744528449D}"/>
              </a:ext>
            </a:extLst>
          </p:cNvPr>
          <p:cNvSpPr/>
          <p:nvPr userDrawn="1"/>
        </p:nvSpPr>
        <p:spPr>
          <a:xfrm>
            <a:off x="197374" y="173694"/>
            <a:ext cx="11797402" cy="655485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3" name="图片 11" descr="图片包含 笔记本, 游戏机, 电脑, 花&#10;&#10;描述已自动生成">
            <a:extLst>
              <a:ext uri="{FF2B5EF4-FFF2-40B4-BE49-F238E27FC236}">
                <a16:creationId xmlns:a16="http://schemas.microsoft.com/office/drawing/2014/main" xmlns="" id="{4551BA25-9E66-44B5-A358-FBDCC42444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929" b="75873"/>
          <a:stretch/>
        </p:blipFill>
        <p:spPr>
          <a:xfrm>
            <a:off x="2" y="0"/>
            <a:ext cx="4397829" cy="1654629"/>
          </a:xfrm>
          <a:prstGeom prst="rect">
            <a:avLst/>
          </a:prstGeom>
        </p:spPr>
      </p:pic>
      <p:pic>
        <p:nvPicPr>
          <p:cNvPr id="4" name="图片 10" descr="图片包含 游戏机, 花, 星星, 鱼&#10;&#10;描述已自动生成">
            <a:extLst>
              <a:ext uri="{FF2B5EF4-FFF2-40B4-BE49-F238E27FC236}">
                <a16:creationId xmlns:a16="http://schemas.microsoft.com/office/drawing/2014/main" xmlns="" id="{015C83A3-4DBF-433A-B99F-ABF5E494EC47}"/>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t="75873"/>
          <a:stretch/>
        </p:blipFill>
        <p:spPr>
          <a:xfrm>
            <a:off x="1" y="5203370"/>
            <a:ext cx="12191998" cy="1654630"/>
          </a:xfrm>
          <a:prstGeom prst="rect">
            <a:avLst/>
          </a:prstGeom>
        </p:spPr>
      </p:pic>
    </p:spTree>
    <p:extLst>
      <p:ext uri="{BB962C8B-B14F-4D97-AF65-F5344CB8AC3E}">
        <p14:creationId xmlns:p14="http://schemas.microsoft.com/office/powerpoint/2010/main" val="10634799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2" name="矩形: 圆角 13">
            <a:extLst>
              <a:ext uri="{FF2B5EF4-FFF2-40B4-BE49-F238E27FC236}">
                <a16:creationId xmlns:a16="http://schemas.microsoft.com/office/drawing/2014/main" xmlns="" id="{439F2E60-BBFB-3001-6AB3-4F744528449D}"/>
              </a:ext>
            </a:extLst>
          </p:cNvPr>
          <p:cNvSpPr/>
          <p:nvPr userDrawn="1"/>
        </p:nvSpPr>
        <p:spPr>
          <a:xfrm>
            <a:off x="197374" y="173694"/>
            <a:ext cx="11797402" cy="655485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3" name="图片 11" descr="图片包含 笔记本, 游戏机, 电脑, 花&#10;&#10;描述已自动生成">
            <a:extLst>
              <a:ext uri="{FF2B5EF4-FFF2-40B4-BE49-F238E27FC236}">
                <a16:creationId xmlns:a16="http://schemas.microsoft.com/office/drawing/2014/main" xmlns="" id="{4551BA25-9E66-44B5-A358-FBDCC42444E9}"/>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r="63929" b="75873"/>
          <a:stretch/>
        </p:blipFill>
        <p:spPr>
          <a:xfrm>
            <a:off x="2" y="0"/>
            <a:ext cx="4397829" cy="1654629"/>
          </a:xfrm>
          <a:prstGeom prst="rect">
            <a:avLst/>
          </a:prstGeom>
        </p:spPr>
      </p:pic>
    </p:spTree>
    <p:extLst>
      <p:ext uri="{BB962C8B-B14F-4D97-AF65-F5344CB8AC3E}">
        <p14:creationId xmlns:p14="http://schemas.microsoft.com/office/powerpoint/2010/main" val="1520563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2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228171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179308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4.png"/><Relationship Id="rId5" Type="http://schemas.openxmlformats.org/officeDocument/2006/relationships/slideLayout" Target="../slideLayouts/slideLayout5.xml"/><Relationship Id="rId10" Type="http://schemas.openxmlformats.org/officeDocument/2006/relationships/image" Target="../media/image3.png"/><Relationship Id="rId4" Type="http://schemas.openxmlformats.org/officeDocument/2006/relationships/slideLayout" Target="../slideLayouts/slideLayout4.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7" name="组合 6">
            <a:extLst>
              <a:ext uri="{FF2B5EF4-FFF2-40B4-BE49-F238E27FC236}">
                <a16:creationId xmlns:a16="http://schemas.microsoft.com/office/drawing/2014/main" xmlns="" id="{295653EB-1855-47F2-AADB-600684348B15}"/>
              </a:ext>
            </a:extLst>
          </p:cNvPr>
          <p:cNvGrpSpPr/>
          <p:nvPr userDrawn="1"/>
        </p:nvGrpSpPr>
        <p:grpSpPr>
          <a:xfrm>
            <a:off x="1" y="0"/>
            <a:ext cx="12192000" cy="6858000"/>
            <a:chOff x="-1" y="0"/>
            <a:chExt cx="12192001" cy="6858000"/>
          </a:xfrm>
        </p:grpSpPr>
        <p:pic>
          <p:nvPicPr>
            <p:cNvPr id="8" name="图片 7" descr="山上的风景&#10;&#10;描述已自动生成">
              <a:extLst>
                <a:ext uri="{FF2B5EF4-FFF2-40B4-BE49-F238E27FC236}">
                  <a16:creationId xmlns:a16="http://schemas.microsoft.com/office/drawing/2014/main" xmlns="" id="{63788075-0207-4928-BBBC-A836F6EF86B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图片 8" descr="图片包含 蛋糕, 游戏机, 桌子, 大&#10;&#10;描述已自动生成">
              <a:extLst>
                <a:ext uri="{FF2B5EF4-FFF2-40B4-BE49-F238E27FC236}">
                  <a16:creationId xmlns:a16="http://schemas.microsoft.com/office/drawing/2014/main" xmlns="" id="{89659B22-D7EF-4C8B-B3C3-EF26925391F8}"/>
                </a:ext>
              </a:extLst>
            </p:cNvPr>
            <p:cNvPicPr>
              <a:picLocks noChangeAspect="1"/>
            </p:cNvPicPr>
            <p:nvPr/>
          </p:nvPicPr>
          <p:blipFill rotWithShape="1">
            <a:blip r:embed="rId9">
              <a:extLst>
                <a:ext uri="{28A0092B-C50C-407E-A947-70E740481C1C}">
                  <a14:useLocalDpi xmlns:a14="http://schemas.microsoft.com/office/drawing/2010/main" val="0"/>
                </a:ext>
              </a:extLst>
            </a:blip>
            <a:srcRect t="53333"/>
            <a:stretch/>
          </p:blipFill>
          <p:spPr>
            <a:xfrm>
              <a:off x="0" y="3657600"/>
              <a:ext cx="12192000" cy="3200400"/>
            </a:xfrm>
            <a:prstGeom prst="rect">
              <a:avLst/>
            </a:prstGeom>
          </p:spPr>
        </p:pic>
        <p:pic>
          <p:nvPicPr>
            <p:cNvPr id="10" name="图片 10" descr="图片包含 游戏机, 花, 星星, 鱼&#10;&#10;描述已自动生成">
              <a:extLst>
                <a:ext uri="{FF2B5EF4-FFF2-40B4-BE49-F238E27FC236}">
                  <a16:creationId xmlns:a16="http://schemas.microsoft.com/office/drawing/2014/main" xmlns="" id="{015C83A3-4DBF-433A-B99F-ABF5E494EC47}"/>
                </a:ext>
              </a:extLst>
            </p:cNvPr>
            <p:cNvPicPr>
              <a:picLocks noChangeAspect="1"/>
            </p:cNvPicPr>
            <p:nvPr/>
          </p:nvPicPr>
          <p:blipFill rotWithShape="1">
            <a:blip r:embed="rId10">
              <a:extLst>
                <a:ext uri="{28A0092B-C50C-407E-A947-70E740481C1C}">
                  <a14:useLocalDpi xmlns:a14="http://schemas.microsoft.com/office/drawing/2010/main" val="0"/>
                </a:ext>
              </a:extLst>
            </a:blip>
            <a:srcRect t="75873"/>
            <a:stretch/>
          </p:blipFill>
          <p:spPr>
            <a:xfrm>
              <a:off x="-1" y="5203370"/>
              <a:ext cx="12191999" cy="1654630"/>
            </a:xfrm>
            <a:prstGeom prst="rect">
              <a:avLst/>
            </a:prstGeom>
          </p:spPr>
        </p:pic>
        <p:pic>
          <p:nvPicPr>
            <p:cNvPr id="11" name="图片 11" descr="图片包含 笔记本, 游戏机, 电脑, 花&#10;&#10;描述已自动生成">
              <a:extLst>
                <a:ext uri="{FF2B5EF4-FFF2-40B4-BE49-F238E27FC236}">
                  <a16:creationId xmlns:a16="http://schemas.microsoft.com/office/drawing/2014/main" xmlns="" id="{4551BA25-9E66-44B5-A358-FBDCC42444E9}"/>
                </a:ext>
              </a:extLst>
            </p:cNvPr>
            <p:cNvPicPr>
              <a:picLocks noChangeAspect="1"/>
            </p:cNvPicPr>
            <p:nvPr/>
          </p:nvPicPr>
          <p:blipFill rotWithShape="1">
            <a:blip r:embed="rId11">
              <a:extLst>
                <a:ext uri="{28A0092B-C50C-407E-A947-70E740481C1C}">
                  <a14:useLocalDpi xmlns:a14="http://schemas.microsoft.com/office/drawing/2010/main" val="0"/>
                </a:ext>
              </a:extLst>
            </a:blip>
            <a:srcRect r="63929" b="75873"/>
            <a:stretch/>
          </p:blipFill>
          <p:spPr>
            <a:xfrm>
              <a:off x="0" y="0"/>
              <a:ext cx="4397829" cy="1654629"/>
            </a:xfrm>
            <a:prstGeom prst="rect">
              <a:avLst/>
            </a:prstGeom>
          </p:spPr>
        </p:pic>
      </p:grpSp>
    </p:spTree>
    <p:extLst>
      <p:ext uri="{BB962C8B-B14F-4D97-AF65-F5344CB8AC3E}">
        <p14:creationId xmlns:p14="http://schemas.microsoft.com/office/powerpoint/2010/main" val="170263619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png"/><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6.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6.png"/><Relationship Id="rId1" Type="http://schemas.openxmlformats.org/officeDocument/2006/relationships/slideLayout" Target="../slideLayouts/slideLayout1.xml"/><Relationship Id="rId4" Type="http://schemas.openxmlformats.org/officeDocument/2006/relationships/image" Target="../media/image27.png"/></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8.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audio" Target="../media/audio2.wav"/><Relationship Id="rId2" Type="http://schemas.openxmlformats.org/officeDocument/2006/relationships/audio" Target="../media/audio1.wav"/><Relationship Id="rId1" Type="http://schemas.openxmlformats.org/officeDocument/2006/relationships/slideLayout" Target="../slideLayouts/slideLayout1.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4.png"/></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1.png"/></Relationships>
</file>

<file path=ppt/slides/_rels/slide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2.png"/></Relationships>
</file>

<file path=ppt/slides/_rels/slide2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4.png"/><Relationship Id="rId1" Type="http://schemas.openxmlformats.org/officeDocument/2006/relationships/slideLayout" Target="../slideLayouts/slideLayout1.xml"/><Relationship Id="rId4" Type="http://schemas.openxmlformats.org/officeDocument/2006/relationships/image" Target="../media/image34.pn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microsoft.com/office/2007/relationships/hdphoto" Target="../media/hdphoto2.wdp"/><Relationship Id="rId7" Type="http://schemas.openxmlformats.org/officeDocument/2006/relationships/image" Target="../media/image13.png"/><Relationship Id="rId2" Type="http://schemas.openxmlformats.org/officeDocument/2006/relationships/image" Target="../media/image11.png"/><Relationship Id="rId1" Type="http://schemas.openxmlformats.org/officeDocument/2006/relationships/slideLayout" Target="../slideLayouts/slideLayout1.xml"/><Relationship Id="rId6" Type="http://schemas.openxmlformats.org/officeDocument/2006/relationships/image" Target="../media/image12.png"/><Relationship Id="rId5" Type="http://schemas.openxmlformats.org/officeDocument/2006/relationships/image" Target="../media/image5.png"/><Relationship Id="rId4" Type="http://schemas.openxmlformats.org/officeDocument/2006/relationships/image" Target="../media/image6.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Layout" Target="../slideLayouts/slideLayout1.xml"/><Relationship Id="rId5" Type="http://schemas.openxmlformats.org/officeDocument/2006/relationships/image" Target="../media/image14.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png"/><Relationship Id="rId1" Type="http://schemas.openxmlformats.org/officeDocument/2006/relationships/slideLayout" Target="../slideLayouts/slideLayout1.xml"/><Relationship Id="rId5" Type="http://schemas.openxmlformats.org/officeDocument/2006/relationships/image" Target="../media/image16.png"/><Relationship Id="rId4" Type="http://schemas.microsoft.com/office/2007/relationships/hdphoto" Target="../media/hdphoto3.wdp"/></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21" descr="图片包含 笔记本, 游戏机, 电脑, 花&#10;&#10;描述已自动生成">
            <a:extLst>
              <a:ext uri="{FF2B5EF4-FFF2-40B4-BE49-F238E27FC236}">
                <a16:creationId xmlns:a16="http://schemas.microsoft.com/office/drawing/2014/main" xmlns="" id="{589FA553-9BC9-424D-9B54-DF89CE32983A}"/>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5979270" y="41143"/>
            <a:ext cx="6030277" cy="3486359"/>
          </a:xfrm>
          <a:prstGeom prst="rect">
            <a:avLst/>
          </a:prstGeom>
        </p:spPr>
      </p:pic>
      <p:pic>
        <p:nvPicPr>
          <p:cNvPr id="15" name="图片 21" descr="图片包含 笔记本, 游戏机, 电脑, 花&#10;&#10;描述已自动生成">
            <a:extLst>
              <a:ext uri="{FF2B5EF4-FFF2-40B4-BE49-F238E27FC236}">
                <a16:creationId xmlns:a16="http://schemas.microsoft.com/office/drawing/2014/main" xmlns=""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43663" y="765645"/>
            <a:ext cx="6030277" cy="3486359"/>
          </a:xfrm>
          <a:prstGeom prst="rect">
            <a:avLst/>
          </a:prstGeom>
        </p:spPr>
      </p:pic>
      <p:sp>
        <p:nvSpPr>
          <p:cNvPr id="11" name="Title 1">
            <a:extLst>
              <a:ext uri="{FF2B5EF4-FFF2-40B4-BE49-F238E27FC236}">
                <a16:creationId xmlns:a16="http://schemas.microsoft.com/office/drawing/2014/main" xmlns="" id="{67CE625A-7EB5-37D6-AA98-E6F10E173EFB}"/>
              </a:ext>
            </a:extLst>
          </p:cNvPr>
          <p:cNvSpPr txBox="1">
            <a:spLocks/>
          </p:cNvSpPr>
          <p:nvPr/>
        </p:nvSpPr>
        <p:spPr>
          <a:xfrm>
            <a:off x="-807360" y="5832195"/>
            <a:ext cx="2914996" cy="1049868"/>
          </a:xfrm>
          <a:prstGeom prst="rect">
            <a:avLst/>
          </a:prstGeom>
        </p:spPr>
        <p:txBody>
          <a:bodyPr vert="horz" lIns="121920" tIns="60960" rIns="121920" bIns="60960" rtlCol="0" anchor="b">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1219140" rtl="0" eaLnBrk="1" fontAlgn="auto" latinLnBrk="0" hangingPunct="1">
              <a:lnSpc>
                <a:spcPct val="90000"/>
              </a:lnSpc>
              <a:spcBef>
                <a:spcPct val="0"/>
              </a:spcBef>
              <a:spcAft>
                <a:spcPts val="0"/>
              </a:spcAft>
              <a:buClr>
                <a:srgbClr val="000000"/>
              </a:buClr>
              <a:buSzTx/>
              <a:buFont typeface="Arial"/>
              <a:buNone/>
              <a:tabLst/>
              <a:defRPr/>
            </a:pPr>
            <a:r>
              <a:rPr kumimoji="0" lang="en-US" sz="2400" b="0" i="0" u="none" strike="noStrike" kern="1200" cap="none" spc="0" normalizeH="0" baseline="0" noProof="0">
                <a:ln>
                  <a:noFill/>
                </a:ln>
                <a:solidFill>
                  <a:srgbClr val="FFC51C">
                    <a:lumMod val="20000"/>
                    <a:lumOff val="80000"/>
                  </a:srgbClr>
                </a:solidFill>
                <a:effectLst/>
                <a:uLnTx/>
                <a:uFillTx/>
                <a:latin typeface="#9Slide07 HoneyCream" pitchFamily="2" charset="0"/>
                <a:ea typeface="+mj-ea"/>
                <a:cs typeface="+mj-cs"/>
                <a:sym typeface="Arial"/>
              </a:rPr>
              <a:t>Măng Non</a:t>
            </a:r>
            <a:endParaRPr kumimoji="0" lang="en-US" sz="2400" b="0" i="0" u="none" strike="noStrike" kern="1200" cap="none" spc="0" normalizeH="0" baseline="0" noProof="0" dirty="0">
              <a:ln>
                <a:noFill/>
              </a:ln>
              <a:solidFill>
                <a:srgbClr val="FFC51C">
                  <a:lumMod val="20000"/>
                  <a:lumOff val="80000"/>
                </a:srgbClr>
              </a:solidFill>
              <a:effectLst/>
              <a:uLnTx/>
              <a:uFillTx/>
              <a:latin typeface="#9Slide07 HoneyCream" pitchFamily="2" charset="0"/>
              <a:ea typeface="+mj-ea"/>
              <a:cs typeface="+mj-cs"/>
              <a:sym typeface="Arial"/>
            </a:endParaRPr>
          </a:p>
        </p:txBody>
      </p:sp>
      <p:pic>
        <p:nvPicPr>
          <p:cNvPr id="14" name="Picture 13">
            <a:extLst>
              <a:ext uri="{FF2B5EF4-FFF2-40B4-BE49-F238E27FC236}">
                <a16:creationId xmlns:a16="http://schemas.microsoft.com/office/drawing/2014/main" xmlns="" id="{416AA52A-2568-3B14-1382-2943F1A7FFD1}"/>
              </a:ext>
            </a:extLst>
          </p:cNvPr>
          <p:cNvPicPr>
            <a:picLocks noChangeAspect="1"/>
          </p:cNvPicPr>
          <p:nvPr/>
        </p:nvPicPr>
        <p:blipFill>
          <a:blip r:embed="rId3"/>
          <a:stretch>
            <a:fillRect/>
          </a:stretch>
        </p:blipFill>
        <p:spPr>
          <a:xfrm>
            <a:off x="150125" y="-133694"/>
            <a:ext cx="1523956" cy="1508868"/>
          </a:xfrm>
          <a:prstGeom prst="rect">
            <a:avLst/>
          </a:prstGeom>
        </p:spPr>
      </p:pic>
      <p:pic>
        <p:nvPicPr>
          <p:cNvPr id="7" name="Picture 6"/>
          <p:cNvPicPr>
            <a:picLocks noChangeAspect="1"/>
          </p:cNvPicPr>
          <p:nvPr/>
        </p:nvPicPr>
        <p:blipFill>
          <a:blip r:embed="rId4"/>
          <a:stretch>
            <a:fillRect/>
          </a:stretch>
        </p:blipFill>
        <p:spPr>
          <a:xfrm>
            <a:off x="-484851" y="634666"/>
            <a:ext cx="12942930" cy="7510923"/>
          </a:xfrm>
          <a:prstGeom prst="rect">
            <a:avLst/>
          </a:prstGeom>
        </p:spPr>
      </p:pic>
    </p:spTree>
    <p:extLst>
      <p:ext uri="{BB962C8B-B14F-4D97-AF65-F5344CB8AC3E}">
        <p14:creationId xmlns:p14="http://schemas.microsoft.com/office/powerpoint/2010/main" val="995074159"/>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9673" y="0"/>
            <a:ext cx="5236918" cy="2853175"/>
          </a:xfrm>
          <a:prstGeom prst="rect">
            <a:avLst/>
          </a:prstGeom>
        </p:spPr>
      </p:pic>
      <p:sp>
        <p:nvSpPr>
          <p:cNvPr id="3" name="Rectangle 2"/>
          <p:cNvSpPr/>
          <p:nvPr/>
        </p:nvSpPr>
        <p:spPr>
          <a:xfrm>
            <a:off x="-359673" y="2657858"/>
            <a:ext cx="12876646" cy="4041270"/>
          </a:xfrm>
          <a:prstGeom prst="rect">
            <a:avLst/>
          </a:prstGeom>
          <a:solidFill>
            <a:schemeClr val="bg1">
              <a:alpha val="72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p:cNvGrpSpPr/>
          <p:nvPr/>
        </p:nvGrpSpPr>
        <p:grpSpPr>
          <a:xfrm>
            <a:off x="547588" y="2934361"/>
            <a:ext cx="11296015" cy="804820"/>
            <a:chOff x="2182284" y="2809646"/>
            <a:chExt cx="11296015" cy="804820"/>
          </a:xfrm>
        </p:grpSpPr>
        <p:sp>
          <p:nvSpPr>
            <p:cNvPr id="5" name="Oval 4"/>
            <p:cNvSpPr/>
            <p:nvPr/>
          </p:nvSpPr>
          <p:spPr>
            <a:xfrm>
              <a:off x="2182284" y="2809646"/>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1</a:t>
              </a:r>
            </a:p>
          </p:txBody>
        </p:sp>
        <p:sp>
          <p:nvSpPr>
            <p:cNvPr id="6" name="TextBox 5"/>
            <p:cNvSpPr txBox="1"/>
            <p:nvPr/>
          </p:nvSpPr>
          <p:spPr>
            <a:xfrm>
              <a:off x="3036915" y="2906580"/>
              <a:ext cx="10441384"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cs typeface="Arial" panose="020B0604020202020204" pitchFamily="34" charset="0"/>
                </a:rPr>
                <a:t>Từ đầu đến … </a:t>
              </a:r>
              <a:r>
                <a:rPr lang="en-US" sz="4000" b="1" i="1" smtClean="0">
                  <a:solidFill>
                    <a:srgbClr val="0070C0"/>
                  </a:solidFill>
                  <a:latin typeface="Cambria" panose="02040503050406030204" pitchFamily="18" charset="0"/>
                  <a:ea typeface="Cambria" panose="02040503050406030204" pitchFamily="18" charset="0"/>
                  <a:cs typeface="Arial" panose="020B0604020202020204" pitchFamily="34" charset="0"/>
                </a:rPr>
                <a:t>các chàng hoàng tử.</a:t>
              </a:r>
              <a:endParaRPr lang="en-US" sz="4000" b="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7" name="Group 6"/>
          <p:cNvGrpSpPr/>
          <p:nvPr/>
        </p:nvGrpSpPr>
        <p:grpSpPr>
          <a:xfrm>
            <a:off x="547588" y="3851080"/>
            <a:ext cx="11187147" cy="765447"/>
            <a:chOff x="2271468" y="4200677"/>
            <a:chExt cx="11187147" cy="765447"/>
          </a:xfrm>
        </p:grpSpPr>
        <p:sp>
          <p:nvSpPr>
            <p:cNvPr id="8" name="Oval 7"/>
            <p:cNvSpPr/>
            <p:nvPr/>
          </p:nvSpPr>
          <p:spPr>
            <a:xfrm>
              <a:off x="2271468" y="4200677"/>
              <a:ext cx="765447" cy="765447"/>
            </a:xfrm>
            <a:prstGeom prst="ellipse">
              <a:avLst/>
            </a:prstGeom>
            <a:solidFill>
              <a:srgbClr val="FFC0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2</a:t>
              </a:r>
            </a:p>
          </p:txBody>
        </p:sp>
        <p:sp>
          <p:nvSpPr>
            <p:cNvPr id="9" name="TextBox 8"/>
            <p:cNvSpPr txBox="1"/>
            <p:nvPr/>
          </p:nvSpPr>
          <p:spPr>
            <a:xfrm>
              <a:off x="3217334" y="4229457"/>
              <a:ext cx="10241281"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cs typeface="Arial" panose="020B0604020202020204" pitchFamily="34" charset="0"/>
                </a:rPr>
                <a:t>Tiếp theo đến… </a:t>
              </a:r>
              <a:r>
                <a:rPr lang="en-US" sz="4000" b="1" i="1" smtClean="0">
                  <a:solidFill>
                    <a:srgbClr val="0070C0"/>
                  </a:solidFill>
                  <a:latin typeface="Cambria" panose="02040503050406030204" pitchFamily="18" charset="0"/>
                  <a:ea typeface="Cambria" panose="02040503050406030204" pitchFamily="18" charset="0"/>
                  <a:cs typeface="Arial" panose="020B0604020202020204" pitchFamily="34" charset="0"/>
                </a:rPr>
                <a:t>hai con mắt lá răm</a:t>
              </a:r>
              <a:endParaRPr lang="en-US" sz="4000" b="1" i="1" dirty="0">
                <a:solidFill>
                  <a:srgbClr val="002060"/>
                </a:solidFill>
                <a:latin typeface="Cambria" panose="02040503050406030204" pitchFamily="18" charset="0"/>
                <a:ea typeface="Cambria" panose="02040503050406030204" pitchFamily="18" charset="0"/>
                <a:cs typeface="Arial" panose="020B0604020202020204" pitchFamily="34" charset="0"/>
              </a:endParaRPr>
            </a:p>
          </p:txBody>
        </p:sp>
      </p:grpSp>
      <p:grpSp>
        <p:nvGrpSpPr>
          <p:cNvPr id="10" name="Group 9"/>
          <p:cNvGrpSpPr/>
          <p:nvPr/>
        </p:nvGrpSpPr>
        <p:grpSpPr>
          <a:xfrm>
            <a:off x="528725" y="4864685"/>
            <a:ext cx="11187147" cy="765447"/>
            <a:chOff x="2271468" y="4200677"/>
            <a:chExt cx="11187147" cy="765447"/>
          </a:xfrm>
        </p:grpSpPr>
        <p:sp>
          <p:nvSpPr>
            <p:cNvPr id="11" name="Oval 10"/>
            <p:cNvSpPr/>
            <p:nvPr/>
          </p:nvSpPr>
          <p:spPr>
            <a:xfrm>
              <a:off x="2271468" y="4200677"/>
              <a:ext cx="765447" cy="765447"/>
            </a:xfrm>
            <a:prstGeom prst="ellipse">
              <a:avLst/>
            </a:prstGeom>
            <a:solidFill>
              <a:srgbClr val="99FF33"/>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dirty="0">
                  <a:effectLst>
                    <a:outerShdw blurRad="38100" dist="38100" dir="2700000" algn="tl">
                      <a:srgbClr val="000000">
                        <a:alpha val="43137"/>
                      </a:srgbClr>
                    </a:outerShdw>
                  </a:effectLst>
                  <a:latin typeface="UTM Futura Extra" panose="02040603050506020204" pitchFamily="18" charset="0"/>
                </a:rPr>
                <a:t>3</a:t>
              </a:r>
            </a:p>
          </p:txBody>
        </p:sp>
        <p:sp>
          <p:nvSpPr>
            <p:cNvPr id="12" name="TextBox 11"/>
            <p:cNvSpPr txBox="1"/>
            <p:nvPr/>
          </p:nvSpPr>
          <p:spPr>
            <a:xfrm>
              <a:off x="3217334" y="4229457"/>
              <a:ext cx="10241281" cy="707886"/>
            </a:xfrm>
            <a:prstGeom prst="rect">
              <a:avLst/>
            </a:prstGeom>
            <a:noFill/>
          </p:spPr>
          <p:txBody>
            <a:bodyPr wrap="square" rtlCol="0">
              <a:spAutoFit/>
            </a:bodyPr>
            <a:lstStyle/>
            <a:p>
              <a:r>
                <a:rPr lang="en-US" sz="4000" b="1" smtClean="0">
                  <a:solidFill>
                    <a:srgbClr val="002060"/>
                  </a:solidFill>
                  <a:latin typeface="Cambria" panose="02040503050406030204" pitchFamily="18" charset="0"/>
                  <a:ea typeface="Cambria" panose="02040503050406030204" pitchFamily="18" charset="0"/>
                  <a:cs typeface="Arial" panose="020B0604020202020204" pitchFamily="34" charset="0"/>
                </a:rPr>
                <a:t>Đoạn còn lại.</a:t>
              </a:r>
              <a:endParaRPr lang="en-US" sz="4000" b="1" i="1" dirty="0">
                <a:solidFill>
                  <a:srgbClr val="0070C0"/>
                </a:solidFill>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20283389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left)">
                                      <p:cBhvr>
                                        <p:cTn id="24"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17363" y="236172"/>
            <a:ext cx="4973496" cy="981960"/>
          </a:xfrm>
          <a:prstGeom prst="rect">
            <a:avLst/>
          </a:prstGeom>
        </p:spPr>
      </p:pic>
      <p:sp>
        <p:nvSpPr>
          <p:cNvPr id="4" name="TextBox 3"/>
          <p:cNvSpPr txBox="1"/>
          <p:nvPr/>
        </p:nvSpPr>
        <p:spPr>
          <a:xfrm>
            <a:off x="359230" y="1159321"/>
            <a:ext cx="11381014" cy="5509200"/>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cs typeface="+mn-cs"/>
              </a:rPr>
              <a:t>Bống 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200" b="1" i="0" u="none" strike="noStrike" kern="1200" cap="none" spc="0" normalizeH="0" baseline="0" noProof="0" smtClean="0">
                <a:ln>
                  <a:noFill/>
                </a:ln>
                <a:solidFill>
                  <a:srgbClr val="C00000"/>
                </a:solidFill>
                <a:effectLst/>
                <a:uLnTx/>
                <a:uFillTx/>
                <a:latin typeface="Cambria" panose="02040503050406030204" pitchFamily="18" charset="0"/>
                <a:ea typeface="Cambria" panose="02040503050406030204" pitchFamily="18" charset="0"/>
                <a:cs typeface="+mn-cs"/>
              </a:rPr>
              <a:t>Cái 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p:txBody>
      </p:sp>
    </p:spTree>
    <p:extLst>
      <p:ext uri="{BB962C8B-B14F-4D97-AF65-F5344CB8AC3E}">
        <p14:creationId xmlns:p14="http://schemas.microsoft.com/office/powerpoint/2010/main" val="20674035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557" y="277580"/>
            <a:ext cx="11495314" cy="6484852"/>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Bác Lan đưa tranh của Bống cho ông hoạ sĩ Phan xem để hỏi ý kiến. Ông hoạ sĩ xem cả xấp tranh vẽ con chó, con mèo, cây cau, chân dung bố và mẹ Bống thì tặc tặc lưỡi trầm tr</a:t>
            </a:r>
            <a:r>
              <a:rPr lang="en-US" sz="3100" b="1" noProof="0" smtClean="0">
                <a:solidFill>
                  <a:srgbClr val="002060"/>
                </a:solidFill>
                <a:latin typeface="Cambria" panose="02040503050406030204" pitchFamily="18" charset="0"/>
                <a:ea typeface="Cambria" panose="02040503050406030204" pitchFamily="18" charset="0"/>
              </a:rPr>
              <a:t>ồ</a:t>
            </a:r>
            <a:r>
              <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a:t>
            </a:r>
            <a:r>
              <a:rPr kumimoji="0" lang="en-US"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“Chà chà! Vẽ như đồng cỏ đến kì nở hoa! Vẽ được lắm, được lắm!”. Đoạn, ông nói: “Còn những bức nào nữa, cho ông xem với nào!”. Bống đưa cho ông cả tập tranh giấu trong cặp. Ông trố mắt, chỉ từng bức:</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Sao dưới bụng con gà mái mẹ lại có một hàng chấm chấm?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Đó là tí của nó ạ. Không có tí, gà con bú mẹ sao được ạ.</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Thế con chuột nhắt đứng cạnh cái vòng tròn có hai chóp nhọn là cái gì?</a:t>
            </a:r>
          </a:p>
          <a:p>
            <a:pPr marL="0" marR="0" lvl="0" indent="0" algn="just" defTabSz="914400" rtl="0" eaLnBrk="1" fontAlgn="auto" latinLnBrk="0" hangingPunct="1">
              <a:lnSpc>
                <a:spcPct val="80000"/>
              </a:lnSpc>
              <a:spcBef>
                <a:spcPts val="0"/>
              </a:spcBef>
              <a:spcAft>
                <a:spcPts val="0"/>
              </a:spcAft>
              <a:buClrTx/>
              <a:buSzTx/>
              <a:buFontTx/>
              <a:buNone/>
              <a:tabLst/>
              <a:defRPr/>
            </a:pPr>
            <a:r>
              <a:rPr kumimoji="0" lang="en-US"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a:t>
            </a:r>
            <a:r>
              <a:rPr kumimoji="0" lang="vi-VN" sz="3100" b="1" i="0" u="none" strike="noStrike" kern="1200" cap="none" spc="0" normalizeH="0" baseline="0" noProof="0" smtClean="0">
                <a:ln>
                  <a:noFill/>
                </a:ln>
                <a:solidFill>
                  <a:srgbClr val="002060"/>
                </a:solidFill>
                <a:effectLst/>
                <a:uLnTx/>
                <a:uFillTx/>
                <a:latin typeface="Cambria" panose="02040503050406030204" pitchFamily="18" charset="0"/>
                <a:ea typeface="Cambria" panose="02040503050406030204" pitchFamily="18" charset="0"/>
                <a:cs typeface="+mn-cs"/>
              </a:rPr>
              <a:t>- Là lưng con mèo. Ý cháu là... hỡi tên chuột kia, mi hãy giờ hồn, mèo chưa quay đầu lại đâu!</a:t>
            </a:r>
          </a:p>
          <a:p>
            <a:pPr marL="0" marR="0" lvl="0" indent="0" algn="r" defTabSz="914400" rtl="0" eaLnBrk="1" fontAlgn="auto" latinLnBrk="0" hangingPunct="1">
              <a:lnSpc>
                <a:spcPct val="80000"/>
              </a:lnSpc>
              <a:spcBef>
                <a:spcPts val="0"/>
              </a:spcBef>
              <a:spcAft>
                <a:spcPts val="0"/>
              </a:spcAft>
              <a:buClrTx/>
              <a:buSzTx/>
              <a:buFontTx/>
              <a:buNone/>
              <a:tabLst/>
              <a:defRPr/>
            </a:pPr>
            <a:r>
              <a:rPr kumimoji="0" lang="vi-VN" sz="31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(Theo Ma Văn Kháng)</a:t>
            </a:r>
          </a:p>
        </p:txBody>
      </p:sp>
    </p:spTree>
    <p:extLst>
      <p:ext uri="{BB962C8B-B14F-4D97-AF65-F5344CB8AC3E}">
        <p14:creationId xmlns:p14="http://schemas.microsoft.com/office/powerpoint/2010/main" val="41894535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p:cNvPicPr>
            <a:picLocks noChangeAspect="1"/>
          </p:cNvPicPr>
          <p:nvPr/>
        </p:nvPicPr>
        <p:blipFill rotWithShape="1">
          <a:blip r:embed="rId2" cstate="print">
            <a:extLst>
              <a:ext uri="{28A0092B-C50C-407E-A947-70E740481C1C}">
                <a14:useLocalDpi xmlns:a14="http://schemas.microsoft.com/office/drawing/2010/main" val="0"/>
              </a:ext>
            </a:extLst>
          </a:blip>
          <a:srcRect l="19586" b="8272"/>
          <a:stretch/>
        </p:blipFill>
        <p:spPr>
          <a:xfrm flipH="1">
            <a:off x="7412837" y="1314839"/>
            <a:ext cx="5026538" cy="5733750"/>
          </a:xfrm>
          <a:prstGeom prst="rect">
            <a:avLst/>
          </a:prstGeom>
        </p:spPr>
      </p:pic>
      <p:pic>
        <p:nvPicPr>
          <p:cNvPr id="3" name="Picture 2"/>
          <p:cNvPicPr>
            <a:picLocks noChangeAspect="1"/>
          </p:cNvPicPr>
          <p:nvPr/>
        </p:nvPicPr>
        <p:blipFill>
          <a:blip r:embed="rId3"/>
          <a:stretch>
            <a:fillRect/>
          </a:stretch>
        </p:blipFill>
        <p:spPr>
          <a:xfrm>
            <a:off x="617727" y="-823626"/>
            <a:ext cx="8376630" cy="7681626"/>
          </a:xfrm>
          <a:prstGeom prst="rect">
            <a:avLst/>
          </a:prstGeom>
        </p:spPr>
      </p:pic>
    </p:spTree>
    <p:extLst>
      <p:ext uri="{BB962C8B-B14F-4D97-AF65-F5344CB8AC3E}">
        <p14:creationId xmlns:p14="http://schemas.microsoft.com/office/powerpoint/2010/main" val="120854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937" t="9061" r="6976" b="34042"/>
          <a:stretch/>
        </p:blipFill>
        <p:spPr>
          <a:xfrm>
            <a:off x="2659305" y="179614"/>
            <a:ext cx="6141794" cy="2677886"/>
          </a:xfrm>
          <a:prstGeom prst="rect">
            <a:avLst/>
          </a:prstGeom>
        </p:spPr>
      </p:pic>
      <p:sp>
        <p:nvSpPr>
          <p:cNvPr id="3" name="Google Shape;276;p7">
            <a:extLst>
              <a:ext uri="{FF2B5EF4-FFF2-40B4-BE49-F238E27FC236}">
                <a16:creationId xmlns:a16="http://schemas.microsoft.com/office/drawing/2014/main" xmlns="" id="{D33CB0D1-8FD9-7C5D-268F-E2711EEE24E1}"/>
              </a:ext>
            </a:extLst>
          </p:cNvPr>
          <p:cNvSpPr/>
          <p:nvPr/>
        </p:nvSpPr>
        <p:spPr>
          <a:xfrm>
            <a:off x="5391809" y="3297778"/>
            <a:ext cx="4752332" cy="969892"/>
          </a:xfrm>
          <a:prstGeom prst="roundRect">
            <a:avLst>
              <a:gd name="adj" fmla="val 50000"/>
            </a:avLst>
          </a:prstGeom>
          <a:solidFill>
            <a:schemeClr val="bg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ln w="3175">
                  <a:solidFill>
                    <a:schemeClr val="bg1"/>
                  </a:solidFill>
                </a:ln>
                <a:solidFill>
                  <a:srgbClr val="009999"/>
                </a:solidFill>
                <a:latin typeface="UTM Avo" panose="02040603050506020204" pitchFamily="18" charset="0"/>
              </a:rPr>
              <a:t> </a:t>
            </a:r>
            <a:r>
              <a:rPr lang="en-US" sz="5400" b="1" smtClean="0">
                <a:ln w="3175">
                  <a:solidFill>
                    <a:schemeClr val="bg1"/>
                  </a:solidFill>
                </a:ln>
                <a:solidFill>
                  <a:srgbClr val="009999"/>
                </a:solidFill>
                <a:latin typeface="UTM Avo" panose="02040603050506020204" pitchFamily="18" charset="0"/>
              </a:rPr>
              <a:t>tặc lưỡi</a:t>
            </a:r>
            <a:endParaRPr sz="5400" b="1" dirty="0">
              <a:ln w="3175">
                <a:solidFill>
                  <a:schemeClr val="bg1"/>
                </a:solidFill>
              </a:ln>
              <a:solidFill>
                <a:schemeClr val="accent5">
                  <a:lumMod val="75000"/>
                </a:schemeClr>
              </a:solidFill>
              <a:latin typeface="UTM Avo" panose="02040603050506020204" pitchFamily="18" charset="0"/>
            </a:endParaRPr>
          </a:p>
        </p:txBody>
      </p:sp>
      <p:sp>
        <p:nvSpPr>
          <p:cNvPr id="4" name="Google Shape;276;p7">
            <a:extLst>
              <a:ext uri="{FF2B5EF4-FFF2-40B4-BE49-F238E27FC236}">
                <a16:creationId xmlns:a16="http://schemas.microsoft.com/office/drawing/2014/main" xmlns="" id="{D33CB0D1-8FD9-7C5D-268F-E2711EEE24E1}"/>
              </a:ext>
            </a:extLst>
          </p:cNvPr>
          <p:cNvSpPr/>
          <p:nvPr/>
        </p:nvSpPr>
        <p:spPr>
          <a:xfrm>
            <a:off x="819694" y="2971207"/>
            <a:ext cx="4517644" cy="969892"/>
          </a:xfrm>
          <a:prstGeom prst="roundRect">
            <a:avLst>
              <a:gd name="adj" fmla="val 50000"/>
            </a:avLst>
          </a:prstGeom>
          <a:solidFill>
            <a:schemeClr val="bg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bg1"/>
                </a:solidFill>
                <a:latin typeface="UTM Avo" panose="02040603050506020204" pitchFamily="18" charset="0"/>
              </a:rPr>
              <a:t> </a:t>
            </a:r>
            <a:r>
              <a:rPr lang="en-US" sz="4800" b="1" smtClean="0">
                <a:ln>
                  <a:solidFill>
                    <a:schemeClr val="bg1"/>
                  </a:solidFill>
                </a:ln>
                <a:solidFill>
                  <a:srgbClr val="FF0066"/>
                </a:solidFill>
                <a:latin typeface="UTM Avo" panose="02040603050506020204" pitchFamily="18" charset="0"/>
              </a:rPr>
              <a:t>xấp tranh</a:t>
            </a:r>
            <a:endParaRPr sz="4800" b="1" dirty="0">
              <a:ln>
                <a:solidFill>
                  <a:schemeClr val="bg1"/>
                </a:solidFill>
              </a:ln>
              <a:solidFill>
                <a:srgbClr val="FF0066"/>
              </a:solidFill>
              <a:latin typeface="UTM Avo" panose="02040603050506020204" pitchFamily="18" charset="0"/>
            </a:endParaRPr>
          </a:p>
        </p:txBody>
      </p:sp>
      <p:sp>
        <p:nvSpPr>
          <p:cNvPr id="5" name="Google Shape;276;p7">
            <a:extLst>
              <a:ext uri="{FF2B5EF4-FFF2-40B4-BE49-F238E27FC236}">
                <a16:creationId xmlns:a16="http://schemas.microsoft.com/office/drawing/2014/main" xmlns="" id="{D33CB0D1-8FD9-7C5D-268F-E2711EEE24E1}"/>
              </a:ext>
            </a:extLst>
          </p:cNvPr>
          <p:cNvSpPr/>
          <p:nvPr/>
        </p:nvSpPr>
        <p:spPr>
          <a:xfrm>
            <a:off x="2074518" y="4951334"/>
            <a:ext cx="4024530" cy="969892"/>
          </a:xfrm>
          <a:prstGeom prst="roundRect">
            <a:avLst>
              <a:gd name="adj" fmla="val 50000"/>
            </a:avLst>
          </a:prstGeom>
          <a:solidFill>
            <a:schemeClr val="bg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chemeClr val="accent2">
                    <a:lumMod val="75000"/>
                  </a:schemeClr>
                </a:solidFill>
                <a:latin typeface="UTM Avo" panose="02040603050506020204" pitchFamily="18" charset="0"/>
              </a:rPr>
              <a:t> </a:t>
            </a:r>
            <a:r>
              <a:rPr lang="en-US" sz="4800" b="1" smtClean="0">
                <a:ln w="3175">
                  <a:noFill/>
                </a:ln>
                <a:solidFill>
                  <a:srgbClr val="7030A0"/>
                </a:solidFill>
                <a:latin typeface="UTM Avo" panose="02040603050506020204" pitchFamily="18" charset="0"/>
              </a:rPr>
              <a:t>trầm trồ</a:t>
            </a:r>
            <a:endParaRPr sz="4800" b="1" dirty="0">
              <a:ln w="3175">
                <a:noFill/>
              </a:ln>
              <a:solidFill>
                <a:srgbClr val="7030A0"/>
              </a:solidFill>
              <a:latin typeface="UTM Avo" panose="02040603050506020204" pitchFamily="18" charset="0"/>
            </a:endParaRPr>
          </a:p>
        </p:txBody>
      </p:sp>
      <p:sp>
        <p:nvSpPr>
          <p:cNvPr id="6" name="Google Shape;276;p7">
            <a:extLst>
              <a:ext uri="{FF2B5EF4-FFF2-40B4-BE49-F238E27FC236}">
                <a16:creationId xmlns:a16="http://schemas.microsoft.com/office/drawing/2014/main" xmlns="" id="{D33CB0D1-8FD9-7C5D-268F-E2711EEE24E1}"/>
              </a:ext>
            </a:extLst>
          </p:cNvPr>
          <p:cNvSpPr/>
          <p:nvPr/>
        </p:nvSpPr>
        <p:spPr>
          <a:xfrm>
            <a:off x="6595839" y="4746547"/>
            <a:ext cx="4218041" cy="969892"/>
          </a:xfrm>
          <a:prstGeom prst="roundRect">
            <a:avLst>
              <a:gd name="adj" fmla="val 50000"/>
            </a:avLst>
          </a:prstGeom>
          <a:solidFill>
            <a:schemeClr val="bg1"/>
          </a:solidFill>
          <a:ln w="28575" cap="flat" cmpd="sng">
            <a:solidFill>
              <a:schemeClr val="accent4">
                <a:lumMod val="40000"/>
                <a:lumOff val="60000"/>
              </a:schemeClr>
            </a:solidFill>
            <a:prstDash val="solid"/>
            <a:round/>
            <a:headEnd type="none" w="sm" len="sm"/>
            <a:tailEnd type="none" w="sm" len="sm"/>
          </a:ln>
        </p:spPr>
        <p:txBody>
          <a:bodyPr spcFirstLastPara="1" wrap="square" lIns="91425" tIns="91425" rIns="91425" bIns="91425" anchor="ctr" anchorCtr="0">
            <a:noAutofit/>
          </a:bodyPr>
          <a:lstStyle/>
          <a:p>
            <a:pPr marL="0" lvl="0" indent="0" algn="ctr" rtl="0">
              <a:spcBef>
                <a:spcPts val="0"/>
              </a:spcBef>
              <a:spcAft>
                <a:spcPts val="0"/>
              </a:spcAft>
              <a:buNone/>
            </a:pPr>
            <a:r>
              <a:rPr lang="en-US" sz="4800" b="1">
                <a:solidFill>
                  <a:srgbClr val="009999"/>
                </a:solidFill>
                <a:latin typeface="UTM Avo" panose="02040603050506020204" pitchFamily="18" charset="0"/>
              </a:rPr>
              <a:t> </a:t>
            </a:r>
            <a:r>
              <a:rPr lang="en-US" sz="4800" b="1" smtClean="0">
                <a:solidFill>
                  <a:srgbClr val="00CC00"/>
                </a:solidFill>
                <a:latin typeface="UTM Avo" panose="02040603050506020204" pitchFamily="18" charset="0"/>
              </a:rPr>
              <a:t>chóp nhọn</a:t>
            </a:r>
            <a:endParaRPr sz="4800" b="1" dirty="0">
              <a:solidFill>
                <a:srgbClr val="00CC00"/>
              </a:solidFill>
              <a:latin typeface="UTM Avo" panose="02040603050506020204" pitchFamily="18" charset="0"/>
            </a:endParaRPr>
          </a:p>
        </p:txBody>
      </p:sp>
    </p:spTree>
    <p:extLst>
      <p:ext uri="{BB962C8B-B14F-4D97-AF65-F5344CB8AC3E}">
        <p14:creationId xmlns:p14="http://schemas.microsoft.com/office/powerpoint/2010/main" val="419902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22" presetClass="entr" presetSubtype="2"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right)">
                                      <p:cBhvr>
                                        <p:cTn id="10" dur="500"/>
                                        <p:tgtEl>
                                          <p:spTgt spid="3"/>
                                        </p:tgtEl>
                                      </p:cBhvr>
                                    </p:animEffect>
                                  </p:childTnLst>
                                </p:cTn>
                              </p:par>
                              <p:par>
                                <p:cTn id="11" presetID="22" presetClass="entr" presetSubtype="2" fill="hold" grpId="0"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right)">
                                      <p:cBhvr>
                                        <p:cTn id="13" dur="500"/>
                                        <p:tgtEl>
                                          <p:spTgt spid="4"/>
                                        </p:tgtEl>
                                      </p:cBhvr>
                                    </p:animEffect>
                                  </p:childTnLst>
                                </p:cTn>
                              </p:par>
                              <p:par>
                                <p:cTn id="14" presetID="22" presetClass="entr" presetSubtype="2" fill="hold" grpId="0"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right)">
                                      <p:cBhvr>
                                        <p:cTn id="16" dur="500"/>
                                        <p:tgtEl>
                                          <p:spTgt spid="5"/>
                                        </p:tgtEl>
                                      </p:cBhvr>
                                    </p:animEffect>
                                  </p:childTnLst>
                                </p:cTn>
                              </p:par>
                              <p:par>
                                <p:cTn id="17" presetID="22" presetClass="entr" presetSubtype="2"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right)">
                                      <p:cBhvr>
                                        <p:cTn id="19"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04160" y="0"/>
            <a:ext cx="7260965" cy="1871634"/>
          </a:xfrm>
          <a:prstGeom prst="rect">
            <a:avLst/>
          </a:prstGeom>
        </p:spPr>
      </p:pic>
      <p:grpSp>
        <p:nvGrpSpPr>
          <p:cNvPr id="10" name="Group 9"/>
          <p:cNvGrpSpPr/>
          <p:nvPr/>
        </p:nvGrpSpPr>
        <p:grpSpPr>
          <a:xfrm>
            <a:off x="517631" y="2085020"/>
            <a:ext cx="10889509" cy="1430988"/>
            <a:chOff x="517631" y="2085020"/>
            <a:chExt cx="10889509" cy="1430988"/>
          </a:xfrm>
        </p:grpSpPr>
        <p:sp>
          <p:nvSpPr>
            <p:cNvPr id="6" name="Flowchart: Alternate Process 5"/>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5800" y="2204355"/>
              <a:ext cx="10548257" cy="1200329"/>
            </a:xfrm>
            <a:prstGeom prst="rect">
              <a:avLst/>
            </a:prstGeom>
            <a:noFill/>
          </p:spPr>
          <p:txBody>
            <a:bodyPr wrap="square" rtlCol="0">
              <a:spAutoFit/>
            </a:bodyPr>
            <a:lstStyle/>
            <a:p>
              <a:pPr algn="just"/>
              <a:r>
                <a:rPr lang="en-US" sz="3600" b="1" smtClean="0">
                  <a:solidFill>
                    <a:srgbClr val="0070C0"/>
                  </a:solidFill>
                  <a:latin typeface="Cambria" panose="02040503050406030204" pitchFamily="18" charset="0"/>
                  <a:ea typeface="Cambria" panose="02040503050406030204" pitchFamily="18" charset="0"/>
                </a:rPr>
                <a:t>- Mắt lá răm: </a:t>
              </a:r>
              <a:r>
                <a:rPr lang="en-US" sz="3600" b="1" smtClean="0">
                  <a:latin typeface="Cambria" panose="02040503050406030204" pitchFamily="18" charset="0"/>
                  <a:ea typeface="Cambria" panose="02040503050406030204" pitchFamily="18" charset="0"/>
                </a:rPr>
                <a:t>Mắt một mí nhưng tròng to, đuôi mắt dài và sắc trông như đuôi của lá răm. </a:t>
              </a:r>
              <a:endParaRPr lang="en-US" sz="3600" b="1">
                <a:latin typeface="Cambria" panose="02040503050406030204" pitchFamily="18" charset="0"/>
                <a:ea typeface="Cambria" panose="02040503050406030204" pitchFamily="18" charset="0"/>
              </a:endParaRPr>
            </a:p>
          </p:txBody>
        </p:sp>
      </p:grpSp>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l="42046" t="6010" r="2273" b="25622"/>
          <a:stretch/>
        </p:blipFill>
        <p:spPr>
          <a:xfrm>
            <a:off x="1234440" y="3729394"/>
            <a:ext cx="4297680" cy="2761542"/>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4268" y="3893749"/>
            <a:ext cx="3732712" cy="2802928"/>
          </a:xfrm>
          <a:prstGeom prst="rect">
            <a:avLst/>
          </a:prstGeom>
          <a:ln>
            <a:noFill/>
          </a:ln>
          <a:effectLst>
            <a:outerShdw blurRad="190500" algn="tl" rotWithShape="0">
              <a:srgbClr val="000000">
                <a:alpha val="70000"/>
              </a:srgbClr>
            </a:outerShdw>
          </a:effectLst>
        </p:spPr>
      </p:pic>
    </p:spTree>
    <p:extLst>
      <p:ext uri="{BB962C8B-B14F-4D97-AF65-F5344CB8AC3E}">
        <p14:creationId xmlns:p14="http://schemas.microsoft.com/office/powerpoint/2010/main" val="309211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randombar(horizontal)">
                                      <p:cBhvr>
                                        <p:cTn id="18" dur="500"/>
                                        <p:tgtEl>
                                          <p:spTgt spid="8"/>
                                        </p:tgtEl>
                                      </p:cBhvr>
                                    </p:animEffect>
                                  </p:childTnLst>
                                </p:cTn>
                              </p:par>
                              <p:par>
                                <p:cTn id="19" presetID="14" presetClass="entr" presetSubtype="10" fill="hold"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randombar(horizontal)">
                                      <p:cBhvr>
                                        <p:cTn id="2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1404160" y="0"/>
            <a:ext cx="7260965" cy="1871634"/>
          </a:xfrm>
          <a:prstGeom prst="rect">
            <a:avLst/>
          </a:prstGeom>
        </p:spPr>
      </p:pic>
      <p:grpSp>
        <p:nvGrpSpPr>
          <p:cNvPr id="10" name="Group 9"/>
          <p:cNvGrpSpPr/>
          <p:nvPr/>
        </p:nvGrpSpPr>
        <p:grpSpPr>
          <a:xfrm>
            <a:off x="517631" y="2085020"/>
            <a:ext cx="10889509" cy="1430988"/>
            <a:chOff x="517631" y="2085020"/>
            <a:chExt cx="10889509" cy="1430988"/>
          </a:xfrm>
        </p:grpSpPr>
        <p:sp>
          <p:nvSpPr>
            <p:cNvPr id="6" name="Flowchart: Alternate Process 5"/>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685800" y="2204355"/>
              <a:ext cx="10548257" cy="1200329"/>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 Xấp tranh: </a:t>
              </a:r>
              <a:r>
                <a:rPr lang="en-US" sz="3600" b="1">
                  <a:latin typeface="Cambria" panose="02040503050406030204" pitchFamily="18" charset="0"/>
                  <a:ea typeface="Cambria" panose="02040503050406030204" pitchFamily="18" charset="0"/>
                </a:rPr>
                <a:t>nhiều bức tranh cùng loại, xếp chồng lên nhau một cách ngay ngắn. </a:t>
              </a:r>
              <a:endParaRPr lang="en-US" sz="6000" b="1">
                <a:latin typeface="Cambria" panose="02040503050406030204" pitchFamily="18" charset="0"/>
                <a:ea typeface="Cambria" panose="02040503050406030204" pitchFamily="18" charset="0"/>
              </a:endParaRPr>
            </a:p>
          </p:txBody>
        </p:sp>
      </p:grpSp>
      <p:grpSp>
        <p:nvGrpSpPr>
          <p:cNvPr id="11" name="Group 10"/>
          <p:cNvGrpSpPr/>
          <p:nvPr/>
        </p:nvGrpSpPr>
        <p:grpSpPr>
          <a:xfrm>
            <a:off x="515173" y="4043360"/>
            <a:ext cx="10889509" cy="1430988"/>
            <a:chOff x="517631" y="2085020"/>
            <a:chExt cx="10889509" cy="1430988"/>
          </a:xfrm>
        </p:grpSpPr>
        <p:sp>
          <p:nvSpPr>
            <p:cNvPr id="12" name="Flowchart: Alternate Process 11"/>
            <p:cNvSpPr/>
            <p:nvPr/>
          </p:nvSpPr>
          <p:spPr>
            <a:xfrm>
              <a:off x="517631" y="2085020"/>
              <a:ext cx="10889509" cy="1430988"/>
            </a:xfrm>
            <a:prstGeom prst="flowChartAlternateProcess">
              <a:avLst/>
            </a:prstGeom>
            <a:solidFill>
              <a:schemeClr val="bg1">
                <a:alpha val="9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685800" y="2204355"/>
              <a:ext cx="10548257" cy="1200329"/>
            </a:xfrm>
            <a:prstGeom prst="rect">
              <a:avLst/>
            </a:prstGeom>
            <a:noFill/>
          </p:spPr>
          <p:txBody>
            <a:bodyPr wrap="square" rtlCol="0">
              <a:spAutoFit/>
            </a:bodyPr>
            <a:lstStyle/>
            <a:p>
              <a:pPr algn="just"/>
              <a:r>
                <a:rPr lang="en-US" sz="3600" b="1">
                  <a:solidFill>
                    <a:srgbClr val="0070C0"/>
                  </a:solidFill>
                  <a:latin typeface="Cambria" panose="02040503050406030204" pitchFamily="18" charset="0"/>
                  <a:ea typeface="Cambria" panose="02040503050406030204" pitchFamily="18" charset="0"/>
                </a:rPr>
                <a:t>- Giờ hồn: </a:t>
              </a:r>
              <a:r>
                <a:rPr lang="en-US" sz="3600" b="1">
                  <a:latin typeface="Cambria" panose="02040503050406030204" pitchFamily="18" charset="0"/>
                  <a:ea typeface="Cambria" panose="02040503050406030204" pitchFamily="18" charset="0"/>
                </a:rPr>
                <a:t>có ý nói phải coi chừng, mang tính đe doạ.</a:t>
              </a:r>
              <a:endParaRPr lang="en-US" sz="96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756018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0-#ppt_w/2"/>
                                          </p:val>
                                        </p:tav>
                                        <p:tav tm="100000">
                                          <p:val>
                                            <p:strVal val="#ppt_x"/>
                                          </p:val>
                                        </p:tav>
                                      </p:tavLst>
                                    </p:anim>
                                    <p:anim calcmode="lin" valueType="num">
                                      <p:cBhvr additive="base">
                                        <p:cTn id="8"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left)">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cstate="print">
            <a:extLst>
              <a:ext uri="{BEBA8EAE-BF5A-486C-A8C5-ECC9F3942E4B}">
                <a14:imgProps xmlns:a14="http://schemas.microsoft.com/office/drawing/2010/main">
                  <a14:imgLayer r:embed="rId3">
                    <a14:imgEffect>
                      <a14:backgroundRemoval t="4906" b="96371" l="5376" r="95079">
                        <a14:foregroundMark x1="38627" y1="47984" x2="40364" y2="78226"/>
                        <a14:foregroundMark x1="37593" y1="66062" x2="21009" y2="48858"/>
                        <a14:foregroundMark x1="18073" y1="63038" x2="9636" y2="74530"/>
                        <a14:foregroundMark x1="21009" y1="66935" x2="20058" y2="69489"/>
                        <a14:foregroundMark x1="31555" y1="83199" x2="38503" y2="78024"/>
                        <a14:foregroundMark x1="22457" y1="77352" x2="28081" y2="80175"/>
                        <a14:foregroundMark x1="20347" y1="44960" x2="20596" y2="46304"/>
                        <a14:foregroundMark x1="45988" y1="17137" x2="51737" y2="20430"/>
                        <a14:foregroundMark x1="48553" y1="81720" x2="58561" y2="89919"/>
                        <a14:foregroundMark x1="63358" y1="10618" x2="64847" y2="71909"/>
                        <a14:foregroundMark x1="67907" y1="59543" x2="78867" y2="58468"/>
                        <a14:foregroundMark x1="78371" y1="55847" x2="80480" y2="46909"/>
                        <a14:foregroundMark x1="82341" y1="60148" x2="94003" y2="61492"/>
                        <a14:foregroundMark x1="79570" y1="66062" x2="88792" y2="68683"/>
                        <a14:foregroundMark x1="80232" y1="78831" x2="84491" y2="76882"/>
                        <a14:foregroundMark x1="64185" y1="10417" x2="77667" y2="23454"/>
                        <a14:foregroundMark x1="71795" y1="86022" x2="72870" y2="88441"/>
                        <a14:foregroundMark x1="41067" y1="46505" x2="40364" y2="49731"/>
                        <a14:foregroundMark x1="41439" y1="45161" x2="41853" y2="45833"/>
                        <a14:foregroundMark x1="69810" y1="84073" x2="70182" y2="87366"/>
                        <a14:backgroundMark x1="61497" y1="82124" x2="63234" y2="84274"/>
                        <a14:backgroundMark x1="56824" y1="78024" x2="57237" y2="79704"/>
                        <a14:backgroundMark x1="57610" y1="80578" x2="60422" y2="81720"/>
                      </a14:backgroundRemoval>
                    </a14:imgEffect>
                  </a14:imgLayer>
                </a14:imgProps>
              </a:ext>
              <a:ext uri="{28A0092B-C50C-407E-A947-70E740481C1C}">
                <a14:useLocalDpi xmlns:a14="http://schemas.microsoft.com/office/drawing/2010/main" val="0"/>
              </a:ext>
            </a:extLst>
          </a:blip>
          <a:stretch>
            <a:fillRect/>
          </a:stretch>
        </p:blipFill>
        <p:spPr>
          <a:xfrm>
            <a:off x="5400970" y="2817247"/>
            <a:ext cx="6791030" cy="4178902"/>
          </a:xfrm>
          <a:prstGeom prst="rect">
            <a:avLst/>
          </a:prstGeom>
        </p:spPr>
      </p:pic>
      <p:pic>
        <p:nvPicPr>
          <p:cNvPr id="3" name="Picture 2"/>
          <p:cNvPicPr>
            <a:picLocks noChangeAspect="1"/>
          </p:cNvPicPr>
          <p:nvPr/>
        </p:nvPicPr>
        <p:blipFill>
          <a:blip r:embed="rId4"/>
          <a:stretch>
            <a:fillRect/>
          </a:stretch>
        </p:blipFill>
        <p:spPr>
          <a:xfrm>
            <a:off x="255617" y="451794"/>
            <a:ext cx="9577646" cy="2365453"/>
          </a:xfrm>
          <a:prstGeom prst="rect">
            <a:avLst/>
          </a:prstGeom>
        </p:spPr>
      </p:pic>
    </p:spTree>
    <p:extLst>
      <p:ext uri="{BB962C8B-B14F-4D97-AF65-F5344CB8AC3E}">
        <p14:creationId xmlns:p14="http://schemas.microsoft.com/office/powerpoint/2010/main" val="3919313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197374" y="173694"/>
            <a:ext cx="11668916" cy="1474997"/>
            <a:chOff x="197374" y="173694"/>
            <a:chExt cx="11668916" cy="1474997"/>
          </a:xfrm>
        </p:grpSpPr>
        <p:sp>
          <p:nvSpPr>
            <p:cNvPr id="3" name="Rounded Rectangle 2"/>
            <p:cNvSpPr/>
            <p:nvPr/>
          </p:nvSpPr>
          <p:spPr>
            <a:xfrm>
              <a:off x="197374" y="173694"/>
              <a:ext cx="11668916"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3" y="277090"/>
              <a:ext cx="11180618" cy="1200329"/>
            </a:xfrm>
            <a:prstGeom prst="rect">
              <a:avLst/>
            </a:prstGeom>
            <a:noFill/>
          </p:spPr>
          <p:txBody>
            <a:bodyPr wrap="square" rtlCol="0">
              <a:spAutoFit/>
            </a:bodyPr>
            <a:lstStyle/>
            <a:p>
              <a:pPr algn="just"/>
              <a:r>
                <a:rPr lang="vi-VN" sz="3600" b="1">
                  <a:solidFill>
                    <a:srgbClr val="00CC00"/>
                  </a:solidFill>
                  <a:latin typeface="Cambria" panose="02040503050406030204" pitchFamily="18" charset="0"/>
                  <a:ea typeface="Cambria" panose="02040503050406030204" pitchFamily="18" charset="0"/>
                </a:rPr>
                <a:t>1. Tài năng hội hoạ của Bống được giới thiệu như thế nào ở đoạn mở đầu? </a:t>
              </a:r>
              <a:endParaRPr lang="en-US" sz="3600" b="1">
                <a:solidFill>
                  <a:srgbClr val="00CC0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133131" y="2125866"/>
            <a:ext cx="11797402" cy="4795866"/>
            <a:chOff x="133131" y="2125866"/>
            <a:chExt cx="11797402" cy="4795866"/>
          </a:xfrm>
        </p:grpSpPr>
        <p:sp>
          <p:nvSpPr>
            <p:cNvPr id="7" name="矩形: 圆角 13">
              <a:extLst>
                <a:ext uri="{FF2B5EF4-FFF2-40B4-BE49-F238E27FC236}">
                  <a16:creationId xmlns:a16="http://schemas.microsoft.com/office/drawing/2014/main" xmlns="" id="{439F2E60-BBFB-3001-6AB3-4F744528449D}"/>
                </a:ext>
              </a:extLst>
            </p:cNvPr>
            <p:cNvSpPr/>
            <p:nvPr/>
          </p:nvSpPr>
          <p:spPr>
            <a:xfrm>
              <a:off x="133131" y="2125866"/>
              <a:ext cx="11797402" cy="452431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p:cNvSpPr txBox="1"/>
            <p:nvPr/>
          </p:nvSpPr>
          <p:spPr>
            <a:xfrm>
              <a:off x="242947" y="2397417"/>
              <a:ext cx="11381014" cy="4524315"/>
            </a:xfrm>
            <a:prstGeom prst="rect">
              <a:avLst/>
            </a:prstGeom>
            <a:noFill/>
          </p:spPr>
          <p:txBody>
            <a:bodyPr wrap="square" rtlCol="0">
              <a:spAutoFit/>
            </a:bodyPr>
            <a:lstStyle/>
            <a:p>
              <a:pPr algn="just"/>
              <a:r>
                <a:rPr lang="en-US" sz="3600" b="1" smtClean="0">
                  <a:latin typeface="Cambria" panose="02040503050406030204" pitchFamily="18" charset="0"/>
                  <a:ea typeface="Cambria" panose="02040503050406030204" pitchFamily="18" charset="0"/>
                </a:rPr>
                <a:t>       </a:t>
              </a:r>
              <a:r>
                <a:rPr lang="vi-VN" sz="3600" b="1" smtClean="0">
                  <a:latin typeface="Cambria" panose="02040503050406030204" pitchFamily="18" charset="0"/>
                  <a:ea typeface="Cambria" panose="02040503050406030204" pitchFamily="18" charset="0"/>
                </a:rPr>
                <a:t>Bống </a:t>
              </a:r>
              <a:r>
                <a:rPr lang="vi-VN" sz="3600" b="1">
                  <a:latin typeface="Cambria" panose="02040503050406030204" pitchFamily="18" charset="0"/>
                  <a:ea typeface="Cambria" panose="02040503050406030204" pitchFamily="18" charset="0"/>
                </a:rPr>
                <a:t>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algn="just"/>
              <a:r>
                <a:rPr lang="en-US" sz="3600" b="1" smtClean="0">
                  <a:latin typeface="Cambria" panose="02040503050406030204" pitchFamily="18" charset="0"/>
                  <a:ea typeface="Cambria" panose="02040503050406030204" pitchFamily="18" charset="0"/>
                </a:rPr>
                <a:t>       </a:t>
              </a:r>
              <a:endParaRPr lang="vi-VN" sz="3600" b="1">
                <a:latin typeface="Cambria" panose="02040503050406030204" pitchFamily="18" charset="0"/>
                <a:ea typeface="Cambria" panose="02040503050406030204" pitchFamily="18" charset="0"/>
              </a:endParaRPr>
            </a:p>
          </p:txBody>
        </p:sp>
      </p:grpSp>
      <p:cxnSp>
        <p:nvCxnSpPr>
          <p:cNvPr id="11" name="Straight Connector 10"/>
          <p:cNvCxnSpPr/>
          <p:nvPr/>
        </p:nvCxnSpPr>
        <p:spPr>
          <a:xfrm>
            <a:off x="1025232" y="2937164"/>
            <a:ext cx="6858000" cy="27709"/>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32524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wipe(left)">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197374" y="260441"/>
            <a:ext cx="11668916" cy="1474997"/>
            <a:chOff x="197374" y="173694"/>
            <a:chExt cx="11668916" cy="1474997"/>
          </a:xfrm>
        </p:grpSpPr>
        <p:sp>
          <p:nvSpPr>
            <p:cNvPr id="3" name="Rounded Rectangle 2"/>
            <p:cNvSpPr/>
            <p:nvPr/>
          </p:nvSpPr>
          <p:spPr>
            <a:xfrm>
              <a:off x="197374" y="173694"/>
              <a:ext cx="11668916"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3" y="277090"/>
              <a:ext cx="11180618" cy="1323439"/>
            </a:xfrm>
            <a:prstGeom prst="rect">
              <a:avLst/>
            </a:prstGeom>
            <a:noFill/>
          </p:spPr>
          <p:txBody>
            <a:bodyPr wrap="square" rtlCol="0">
              <a:spAutoFit/>
            </a:bodyPr>
            <a:lstStyle/>
            <a:p>
              <a:pPr algn="just"/>
              <a:r>
                <a:rPr lang="en-US" sz="4000" b="1">
                  <a:solidFill>
                    <a:srgbClr val="00CC00"/>
                  </a:solidFill>
                  <a:latin typeface="Cambria" panose="02040503050406030204" pitchFamily="18" charset="0"/>
                  <a:ea typeface="Cambria" panose="02040503050406030204" pitchFamily="18" charset="0"/>
                </a:rPr>
                <a:t>2. Điều đáng chú ý trong những bức tranh Bống vẽ là gì? </a:t>
              </a:r>
              <a:endParaRPr lang="en-US" sz="6600" b="1">
                <a:solidFill>
                  <a:srgbClr val="00CC00"/>
                </a:solidFill>
                <a:latin typeface="Cambria" panose="02040503050406030204" pitchFamily="18" charset="0"/>
                <a:ea typeface="Cambria" panose="02040503050406030204" pitchFamily="18" charset="0"/>
              </a:endParaRPr>
            </a:p>
          </p:txBody>
        </p:sp>
      </p:grpSp>
      <p:grpSp>
        <p:nvGrpSpPr>
          <p:cNvPr id="9" name="Group 8"/>
          <p:cNvGrpSpPr/>
          <p:nvPr/>
        </p:nvGrpSpPr>
        <p:grpSpPr>
          <a:xfrm>
            <a:off x="197374" y="2569213"/>
            <a:ext cx="11797402" cy="3208134"/>
            <a:chOff x="133131" y="2125866"/>
            <a:chExt cx="11797402" cy="4524315"/>
          </a:xfrm>
        </p:grpSpPr>
        <p:sp>
          <p:nvSpPr>
            <p:cNvPr id="7" name="矩形: 圆角 13">
              <a:extLst>
                <a:ext uri="{FF2B5EF4-FFF2-40B4-BE49-F238E27FC236}">
                  <a16:creationId xmlns:a16="http://schemas.microsoft.com/office/drawing/2014/main" xmlns="" id="{439F2E60-BBFB-3001-6AB3-4F744528449D}"/>
                </a:ext>
              </a:extLst>
            </p:cNvPr>
            <p:cNvSpPr/>
            <p:nvPr/>
          </p:nvSpPr>
          <p:spPr>
            <a:xfrm>
              <a:off x="133131" y="2125866"/>
              <a:ext cx="11797402" cy="452431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p:cNvSpPr txBox="1"/>
            <p:nvPr/>
          </p:nvSpPr>
          <p:spPr>
            <a:xfrm>
              <a:off x="242947" y="2397417"/>
              <a:ext cx="11381014" cy="2862322"/>
            </a:xfrm>
            <a:prstGeom prst="rect">
              <a:avLst/>
            </a:prstGeom>
            <a:noFill/>
          </p:spPr>
          <p:txBody>
            <a:bodyPr wrap="square" rtlCol="0">
              <a:spAutoFit/>
            </a:bodyPr>
            <a:lstStyle/>
            <a:p>
              <a:pPr algn="just"/>
              <a:r>
                <a:rPr lang="en-US" sz="3600" b="1" smtClean="0">
                  <a:latin typeface="Cambria" panose="02040503050406030204" pitchFamily="18" charset="0"/>
                  <a:ea typeface="Cambria" panose="02040503050406030204" pitchFamily="18" charset="0"/>
                </a:rPr>
                <a:t>      </a:t>
              </a:r>
              <a:r>
                <a:rPr lang="vi-VN" sz="3600" b="1" smtClean="0">
                  <a:latin typeface="Cambria" panose="02040503050406030204" pitchFamily="18" charset="0"/>
                  <a:ea typeface="Cambria" panose="02040503050406030204" pitchFamily="18" charset="0"/>
                </a:rPr>
                <a:t>Điều </a:t>
              </a:r>
              <a:r>
                <a:rPr lang="vi-VN" sz="3600" b="1">
                  <a:latin typeface="Cambria" panose="02040503050406030204" pitchFamily="18" charset="0"/>
                  <a:ea typeface="Cambria" panose="02040503050406030204" pitchFamily="18" charset="0"/>
                </a:rPr>
                <a:t>đáng chú ý trong những bức tranh Bống vẽ là Bống vẽ rất giống. Con mèo Kết ra con mèo Kết. Con chó Lu ra con chó Lu. Cây cau ra cây cau. Bố Lít nó ra bố Lít. Mẹ Phít nó cũng chẳng lẫn được với ai, cái mặt tròn như đồng xu với hai con mắt lá răm. </a:t>
              </a:r>
              <a:r>
                <a:rPr lang="en-US" sz="3600" b="1" smtClean="0">
                  <a:latin typeface="Cambria" panose="02040503050406030204" pitchFamily="18" charset="0"/>
                  <a:ea typeface="Cambria" panose="02040503050406030204" pitchFamily="18" charset="0"/>
                </a:rPr>
                <a:t>       </a:t>
              </a:r>
              <a:endParaRPr lang="vi-VN" sz="3600" b="1">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21750463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图片包含 笔记本, 游戏机, 电脑, 花&#10;&#10;描述已自动生成">
            <a:extLst>
              <a:ext uri="{FF2B5EF4-FFF2-40B4-BE49-F238E27FC236}">
                <a16:creationId xmlns:a16="http://schemas.microsoft.com/office/drawing/2014/main" xmlns=""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5997406" y="-253180"/>
            <a:ext cx="6030277" cy="3486359"/>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backgroundRemoval t="9994" b="92368" l="9994" r="89945">
                        <a14:foregroundMark x1="13022" y1="60812" x2="12598" y2="63416"/>
                      </a14:backgroundRemoval>
                    </a14:imgEffect>
                  </a14:imgLayer>
                </a14:imgProps>
              </a:ext>
              <a:ext uri="{28A0092B-C50C-407E-A947-70E740481C1C}">
                <a14:useLocalDpi xmlns:a14="http://schemas.microsoft.com/office/drawing/2010/main" val="0"/>
              </a:ext>
            </a:extLst>
          </a:blip>
          <a:stretch>
            <a:fillRect/>
          </a:stretch>
        </p:blipFill>
        <p:spPr>
          <a:xfrm flipH="1">
            <a:off x="-569801" y="2021304"/>
            <a:ext cx="5479981" cy="5479981"/>
          </a:xfrm>
          <a:prstGeom prst="rect">
            <a:avLst/>
          </a:prstGeom>
        </p:spPr>
      </p:pic>
      <p:pic>
        <p:nvPicPr>
          <p:cNvPr id="4" name="Picture 3">
            <a:extLst>
              <a:ext uri="{FF2B5EF4-FFF2-40B4-BE49-F238E27FC236}">
                <a16:creationId xmlns:a16="http://schemas.microsoft.com/office/drawing/2014/main" xmlns="" id="{B9FDBB50-F6DB-0D90-6E72-F6D89BCC44FE}"/>
              </a:ext>
            </a:extLst>
          </p:cNvPr>
          <p:cNvPicPr>
            <a:picLocks noChangeAspect="1"/>
          </p:cNvPicPr>
          <p:nvPr/>
        </p:nvPicPr>
        <p:blipFill>
          <a:blip r:embed="rId5"/>
          <a:stretch>
            <a:fillRect/>
          </a:stretch>
        </p:blipFill>
        <p:spPr>
          <a:xfrm>
            <a:off x="2289241" y="527359"/>
            <a:ext cx="10022693" cy="3865199"/>
          </a:xfrm>
          <a:prstGeom prst="rect">
            <a:avLst/>
          </a:prstGeom>
        </p:spPr>
      </p:pic>
    </p:spTree>
    <p:extLst>
      <p:ext uri="{BB962C8B-B14F-4D97-AF65-F5344CB8AC3E}">
        <p14:creationId xmlns:p14="http://schemas.microsoft.com/office/powerpoint/2010/main" val="33885763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4">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197374" y="260441"/>
            <a:ext cx="11668916" cy="1761674"/>
            <a:chOff x="197374" y="173694"/>
            <a:chExt cx="11668916" cy="1761674"/>
          </a:xfrm>
        </p:grpSpPr>
        <p:sp>
          <p:nvSpPr>
            <p:cNvPr id="3" name="Rounded Rectangle 2"/>
            <p:cNvSpPr/>
            <p:nvPr/>
          </p:nvSpPr>
          <p:spPr>
            <a:xfrm>
              <a:off x="197374" y="173694"/>
              <a:ext cx="11668916" cy="1761674"/>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3" y="277090"/>
              <a:ext cx="11180618" cy="1569660"/>
            </a:xfrm>
            <a:prstGeom prst="rect">
              <a:avLst/>
            </a:prstGeom>
            <a:noFill/>
          </p:spPr>
          <p:txBody>
            <a:bodyPr wrap="square" rtlCol="0">
              <a:spAutoFit/>
            </a:bodyPr>
            <a:lstStyle/>
            <a:p>
              <a:pPr algn="just"/>
              <a:r>
                <a:rPr lang="vi-VN" sz="3200" b="1">
                  <a:solidFill>
                    <a:srgbClr val="00CC00"/>
                  </a:solidFill>
                  <a:latin typeface="Cambria" panose="02040503050406030204" pitchFamily="18" charset="0"/>
                  <a:ea typeface="Cambria" panose="02040503050406030204" pitchFamily="18" charset="0"/>
                </a:rPr>
                <a:t>3. Em hiểu thế nào về nhận xét của ông hoạ sĩ Phan đối với tranh Bống vẽ: </a:t>
              </a:r>
              <a:r>
                <a:rPr lang="vi-VN" sz="3200" b="1">
                  <a:solidFill>
                    <a:schemeClr val="accent6">
                      <a:lumMod val="75000"/>
                    </a:schemeClr>
                  </a:solidFill>
                  <a:latin typeface="Cambria" panose="02040503050406030204" pitchFamily="18" charset="0"/>
                  <a:ea typeface="Cambria" panose="02040503050406030204" pitchFamily="18" charset="0"/>
                </a:rPr>
                <a:t>“Chà chà! Vẽ như đồng cỏ đến kì nở hoa!"? </a:t>
              </a:r>
              <a:r>
                <a:rPr lang="vi-VN" sz="3200" b="1">
                  <a:solidFill>
                    <a:schemeClr val="accent6">
                      <a:lumMod val="50000"/>
                    </a:schemeClr>
                  </a:solidFill>
                  <a:latin typeface="Cambria" panose="02040503050406030204" pitchFamily="18" charset="0"/>
                  <a:ea typeface="Cambria" panose="02040503050406030204" pitchFamily="18" charset="0"/>
                </a:rPr>
                <a:t>Chọn câu trả lời dưới đây hoặc nêu ý kiến của em.</a:t>
              </a:r>
              <a:r>
                <a:rPr lang="en-US" sz="3200" b="1">
                  <a:solidFill>
                    <a:schemeClr val="accent6">
                      <a:lumMod val="50000"/>
                    </a:schemeClr>
                  </a:solidFill>
                  <a:latin typeface="Cambria" panose="02040503050406030204" pitchFamily="18" charset="0"/>
                  <a:ea typeface="Cambria" panose="02040503050406030204" pitchFamily="18" charset="0"/>
                </a:rPr>
                <a:t> </a:t>
              </a:r>
            </a:p>
          </p:txBody>
        </p:sp>
      </p:grpSp>
      <p:sp>
        <p:nvSpPr>
          <p:cNvPr id="10" name="ĐÚNG">
            <a:extLst>
              <a:ext uri="{FF2B5EF4-FFF2-40B4-BE49-F238E27FC236}">
                <a16:creationId xmlns:a16="http://schemas.microsoft.com/office/drawing/2014/main" xmlns="" id="{49B40D2B-2265-27BF-2A94-2F4B990A5130}"/>
              </a:ext>
            </a:extLst>
          </p:cNvPr>
          <p:cNvSpPr/>
          <p:nvPr/>
        </p:nvSpPr>
        <p:spPr>
          <a:xfrm>
            <a:off x="332999" y="2433404"/>
            <a:ext cx="10473546" cy="1293470"/>
          </a:xfrm>
          <a:prstGeom prst="roundRect">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4000" b="1" smtClean="0">
                <a:solidFill>
                  <a:schemeClr val="accent6">
                    <a:lumMod val="50000"/>
                  </a:schemeClr>
                </a:solidFill>
                <a:latin typeface="Cambria" panose="02040503050406030204" pitchFamily="18" charset="0"/>
                <a:ea typeface="Cambria" panose="02040503050406030204" pitchFamily="18" charset="0"/>
              </a:rPr>
              <a:t>A</a:t>
            </a:r>
            <a:r>
              <a:rPr lang="en-US" sz="4000" b="1">
                <a:solidFill>
                  <a:schemeClr val="accent6">
                    <a:lumMod val="50000"/>
                  </a:schemeClr>
                </a:solidFill>
                <a:latin typeface="Cambria" panose="02040503050406030204" pitchFamily="18" charset="0"/>
                <a:ea typeface="Cambria" panose="02040503050406030204" pitchFamily="18" charset="0"/>
              </a:rPr>
              <a:t>. Khen tranh của Bống vẽ rất sinh động, tự nhiên.</a:t>
            </a:r>
            <a:endParaRPr lang="en-US" sz="13800" b="1">
              <a:solidFill>
                <a:schemeClr val="accent6">
                  <a:lumMod val="50000"/>
                </a:schemeClr>
              </a:solidFill>
              <a:latin typeface="Cambria" panose="02040503050406030204" pitchFamily="18" charset="0"/>
              <a:ea typeface="Cambria" panose="02040503050406030204" pitchFamily="18" charset="0"/>
            </a:endParaRPr>
          </a:p>
        </p:txBody>
      </p:sp>
      <p:pic>
        <p:nvPicPr>
          <p:cNvPr id="11" name="Đúng">
            <a:extLst>
              <a:ext uri="{FF2B5EF4-FFF2-40B4-BE49-F238E27FC236}">
                <a16:creationId xmlns:a16="http://schemas.microsoft.com/office/drawing/2014/main" xmlns="" id="{1B173132-DE86-9512-233D-3E20F4555C4F}"/>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62782" y="2261176"/>
            <a:ext cx="1557448" cy="1618810"/>
          </a:xfrm>
          <a:prstGeom prst="rect">
            <a:avLst/>
          </a:prstGeom>
        </p:spPr>
      </p:pic>
      <p:sp>
        <p:nvSpPr>
          <p:cNvPr id="12" name="SAI">
            <a:extLst>
              <a:ext uri="{FF2B5EF4-FFF2-40B4-BE49-F238E27FC236}">
                <a16:creationId xmlns:a16="http://schemas.microsoft.com/office/drawing/2014/main" xmlns="" id="{B38B3AA3-2254-B027-61D0-2E35B2FDC12B}"/>
              </a:ext>
            </a:extLst>
          </p:cNvPr>
          <p:cNvSpPr/>
          <p:nvPr/>
        </p:nvSpPr>
        <p:spPr>
          <a:xfrm>
            <a:off x="332999" y="3977714"/>
            <a:ext cx="10363202" cy="1037632"/>
          </a:xfrm>
          <a:prstGeom prst="roundRect">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70000"/>
              </a:lnSpc>
            </a:pPr>
            <a:r>
              <a:rPr lang="en-US" sz="4000" b="1">
                <a:solidFill>
                  <a:schemeClr val="accent6">
                    <a:lumMod val="50000"/>
                  </a:schemeClr>
                </a:solidFill>
                <a:latin typeface="Cambria" panose="02040503050406030204" pitchFamily="18" charset="0"/>
                <a:ea typeface="Cambria" panose="02040503050406030204" pitchFamily="18" charset="0"/>
              </a:rPr>
              <a:t>B. Khen Bống có năng khiếu vẽ tranh.</a:t>
            </a:r>
            <a:r>
              <a:rPr lang="en-US" sz="4400" b="1">
                <a:solidFill>
                  <a:schemeClr val="accent6">
                    <a:lumMod val="50000"/>
                  </a:schemeClr>
                </a:solidFill>
                <a:latin typeface="Cambria" panose="02040503050406030204" pitchFamily="18" charset="0"/>
                <a:ea typeface="Cambria" panose="02040503050406030204" pitchFamily="18" charset="0"/>
              </a:rPr>
              <a:t> </a:t>
            </a:r>
            <a:endParaRPr lang="en-US" sz="16600" b="1">
              <a:solidFill>
                <a:schemeClr val="accent6">
                  <a:lumMod val="50000"/>
                </a:schemeClr>
              </a:solidFill>
              <a:latin typeface="Cambria" panose="02040503050406030204" pitchFamily="18" charset="0"/>
              <a:ea typeface="Cambria" panose="02040503050406030204" pitchFamily="18" charset="0"/>
            </a:endParaRPr>
          </a:p>
        </p:txBody>
      </p:sp>
      <p:pic>
        <p:nvPicPr>
          <p:cNvPr id="13" name="Sai">
            <a:extLst>
              <a:ext uri="{FF2B5EF4-FFF2-40B4-BE49-F238E27FC236}">
                <a16:creationId xmlns:a16="http://schemas.microsoft.com/office/drawing/2014/main" xmlns="" id="{53CCE7CB-37CF-F88F-E684-6CC501E31107}"/>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8842" y="3811663"/>
            <a:ext cx="1665329" cy="1624834"/>
          </a:xfrm>
          <a:prstGeom prst="rect">
            <a:avLst/>
          </a:prstGeom>
        </p:spPr>
      </p:pic>
      <p:sp>
        <p:nvSpPr>
          <p:cNvPr id="14" name="SAI">
            <a:extLst>
              <a:ext uri="{FF2B5EF4-FFF2-40B4-BE49-F238E27FC236}">
                <a16:creationId xmlns:a16="http://schemas.microsoft.com/office/drawing/2014/main" xmlns="" id="{6492CCB9-2AFB-892D-5D37-FE2E5C833769}"/>
              </a:ext>
            </a:extLst>
          </p:cNvPr>
          <p:cNvSpPr/>
          <p:nvPr/>
        </p:nvSpPr>
        <p:spPr>
          <a:xfrm>
            <a:off x="332999" y="5152716"/>
            <a:ext cx="10363202" cy="1449235"/>
          </a:xfrm>
          <a:prstGeom prst="roundRect">
            <a:avLst/>
          </a:prstGeom>
          <a:solidFill>
            <a:schemeClr val="accent6">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vi-VN" sz="4000" b="1">
                <a:solidFill>
                  <a:schemeClr val="accent6">
                    <a:lumMod val="50000"/>
                  </a:schemeClr>
                </a:solidFill>
                <a:latin typeface="Cambria" panose="02040503050406030204" pitchFamily="18" charset="0"/>
                <a:ea typeface="Cambria" panose="02040503050406030204" pitchFamily="18" charset="0"/>
              </a:rPr>
              <a:t>C. Dự đoán Bống sẽ là một hoạ sĩ tài năng trong tương lai.</a:t>
            </a:r>
            <a:endParaRPr lang="en-US" sz="4000" b="1">
              <a:solidFill>
                <a:schemeClr val="accent6">
                  <a:lumMod val="50000"/>
                </a:schemeClr>
              </a:solidFill>
              <a:latin typeface="Cambria" panose="02040503050406030204" pitchFamily="18" charset="0"/>
              <a:ea typeface="Cambria" panose="02040503050406030204" pitchFamily="18" charset="0"/>
            </a:endParaRPr>
          </a:p>
        </p:txBody>
      </p:sp>
      <p:pic>
        <p:nvPicPr>
          <p:cNvPr id="15" name="Sai">
            <a:extLst>
              <a:ext uri="{FF2B5EF4-FFF2-40B4-BE49-F238E27FC236}">
                <a16:creationId xmlns:a16="http://schemas.microsoft.com/office/drawing/2014/main" xmlns="" id="{9E465E94-8DA5-067D-F35F-EE28243E310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08842" y="5391777"/>
            <a:ext cx="1665329" cy="1624834"/>
          </a:xfrm>
          <a:prstGeom prst="rect">
            <a:avLst/>
          </a:prstGeom>
        </p:spPr>
      </p:pic>
    </p:spTree>
    <p:extLst>
      <p:ext uri="{BB962C8B-B14F-4D97-AF65-F5344CB8AC3E}">
        <p14:creationId xmlns:p14="http://schemas.microsoft.com/office/powerpoint/2010/main" val="5176104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10"/>
                                        </p:tgtEl>
                                        <p:attrNameLst>
                                          <p:attrName>style.visibility</p:attrName>
                                        </p:attrNameLst>
                                      </p:cBhvr>
                                      <p:to>
                                        <p:strVal val="visible"/>
                                      </p:to>
                                    </p:set>
                                    <p:animEffect transition="in" filter="barn(inVertical)">
                                      <p:cBhvr>
                                        <p:cTn id="11" dur="500"/>
                                        <p:tgtEl>
                                          <p:spTgt spid="10"/>
                                        </p:tgtEl>
                                      </p:cBhvr>
                                    </p:animEffect>
                                  </p:childTnLst>
                                </p:cTn>
                              </p:par>
                              <p:par>
                                <p:cTn id="12" presetID="16" presetClass="entr" presetSubtype="21" fill="hold" grpId="0" nodeType="withEffect">
                                  <p:stCondLst>
                                    <p:cond delay="0"/>
                                  </p:stCondLst>
                                  <p:childTnLst>
                                    <p:set>
                                      <p:cBhvr>
                                        <p:cTn id="13" dur="1" fill="hold">
                                          <p:stCondLst>
                                            <p:cond delay="0"/>
                                          </p:stCondLst>
                                        </p:cTn>
                                        <p:tgtEl>
                                          <p:spTgt spid="12"/>
                                        </p:tgtEl>
                                        <p:attrNameLst>
                                          <p:attrName>style.visibility</p:attrName>
                                        </p:attrNameLst>
                                      </p:cBhvr>
                                      <p:to>
                                        <p:strVal val="visible"/>
                                      </p:to>
                                    </p:set>
                                    <p:animEffect transition="in" filter="barn(inVertical)">
                                      <p:cBhvr>
                                        <p:cTn id="14" dur="500"/>
                                        <p:tgtEl>
                                          <p:spTgt spid="1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barn(inVertical)">
                                      <p:cBhvr>
                                        <p:cTn id="1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10"/>
                    </p:tgtEl>
                  </p:cond>
                </p:stCondLst>
                <p:endSync evt="end" delay="0">
                  <p:rtn val="all"/>
                </p:endSync>
                <p:childTnLst>
                  <p:par>
                    <p:cTn id="19" fill="hold">
                      <p:stCondLst>
                        <p:cond delay="0"/>
                      </p:stCondLst>
                      <p:childTnLst>
                        <p:par>
                          <p:cTn id="20" fill="hold">
                            <p:stCondLst>
                              <p:cond delay="0"/>
                            </p:stCondLst>
                            <p:childTnLst>
                              <p:par>
                                <p:cTn id="21" presetID="53" presetClass="entr" presetSubtype="16" fill="hold"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500" fill="hold"/>
                                        <p:tgtEl>
                                          <p:spTgt spid="11"/>
                                        </p:tgtEl>
                                        <p:attrNameLst>
                                          <p:attrName>ppt_w</p:attrName>
                                        </p:attrNameLst>
                                      </p:cBhvr>
                                      <p:tavLst>
                                        <p:tav tm="0">
                                          <p:val>
                                            <p:fltVal val="0"/>
                                          </p:val>
                                        </p:tav>
                                        <p:tav tm="100000">
                                          <p:val>
                                            <p:strVal val="#ppt_w"/>
                                          </p:val>
                                        </p:tav>
                                      </p:tavLst>
                                    </p:anim>
                                    <p:anim calcmode="lin" valueType="num">
                                      <p:cBhvr>
                                        <p:cTn id="24" dur="500" fill="hold"/>
                                        <p:tgtEl>
                                          <p:spTgt spid="11"/>
                                        </p:tgtEl>
                                        <p:attrNameLst>
                                          <p:attrName>ppt_h</p:attrName>
                                        </p:attrNameLst>
                                      </p:cBhvr>
                                      <p:tavLst>
                                        <p:tav tm="0">
                                          <p:val>
                                            <p:fltVal val="0"/>
                                          </p:val>
                                        </p:tav>
                                        <p:tav tm="100000">
                                          <p:val>
                                            <p:strVal val="#ppt_h"/>
                                          </p:val>
                                        </p:tav>
                                      </p:tavLst>
                                    </p:anim>
                                    <p:animEffect transition="in" filter="fade">
                                      <p:cBhvr>
                                        <p:cTn id="25" dur="500"/>
                                        <p:tgtEl>
                                          <p:spTgt spid="11"/>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nextCondLst>
                <p:cond evt="onClick" delay="0">
                  <p:tgtEl>
                    <p:spTgt spid="10"/>
                  </p:tgtEl>
                </p:cond>
              </p:nextCondLst>
            </p:seq>
            <p:seq concurrent="1" nextAc="seek">
              <p:cTn id="26" restart="whenNotActive" fill="hold" evtFilter="cancelBubble" nodeType="interactiveSeq">
                <p:stCondLst>
                  <p:cond evt="onClick" delay="0">
                    <p:tgtEl>
                      <p:spTgt spid="12"/>
                    </p:tgtEl>
                  </p:cond>
                </p:stCondLst>
                <p:endSync evt="end" delay="0">
                  <p:rtn val="all"/>
                </p:endSync>
                <p:childTnLst>
                  <p:par>
                    <p:cTn id="27" fill="hold">
                      <p:stCondLst>
                        <p:cond delay="0"/>
                      </p:stCondLst>
                      <p:childTnLst>
                        <p:par>
                          <p:cTn id="28" fill="hold">
                            <p:stCondLst>
                              <p:cond delay="0"/>
                            </p:stCondLst>
                            <p:childTnLst>
                              <p:par>
                                <p:cTn id="29" presetID="53" presetClass="entr" presetSubtype="16" fill="hold"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p:cTn id="31" dur="500" fill="hold"/>
                                        <p:tgtEl>
                                          <p:spTgt spid="13"/>
                                        </p:tgtEl>
                                        <p:attrNameLst>
                                          <p:attrName>ppt_w</p:attrName>
                                        </p:attrNameLst>
                                      </p:cBhvr>
                                      <p:tavLst>
                                        <p:tav tm="0">
                                          <p:val>
                                            <p:fltVal val="0"/>
                                          </p:val>
                                        </p:tav>
                                        <p:tav tm="100000">
                                          <p:val>
                                            <p:strVal val="#ppt_w"/>
                                          </p:val>
                                        </p:tav>
                                      </p:tavLst>
                                    </p:anim>
                                    <p:anim calcmode="lin" valueType="num">
                                      <p:cBhvr>
                                        <p:cTn id="32" dur="500" fill="hold"/>
                                        <p:tgtEl>
                                          <p:spTgt spid="13"/>
                                        </p:tgtEl>
                                        <p:attrNameLst>
                                          <p:attrName>ppt_h</p:attrName>
                                        </p:attrNameLst>
                                      </p:cBhvr>
                                      <p:tavLst>
                                        <p:tav tm="0">
                                          <p:val>
                                            <p:fltVal val="0"/>
                                          </p:val>
                                        </p:tav>
                                        <p:tav tm="100000">
                                          <p:val>
                                            <p:strVal val="#ppt_h"/>
                                          </p:val>
                                        </p:tav>
                                      </p:tavLst>
                                    </p:anim>
                                    <p:animEffect transition="in" filter="fade">
                                      <p:cBhvr>
                                        <p:cTn id="33" dur="500"/>
                                        <p:tgtEl>
                                          <p:spTgt spid="13"/>
                                        </p:tgtEl>
                                      </p:cBhvr>
                                    </p:animEffect>
                                  </p:childTnLst>
                                  <p:subTnLst>
                                    <p:audio>
                                      <p:cMediaNode>
                                        <p:cTn display="0" masterRel="sameClick">
                                          <p:stCondLst>
                                            <p:cond evt="begin" delay="0">
                                              <p:tn val="29"/>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2"/>
                  </p:tgtEl>
                </p:cond>
              </p:nextCondLst>
            </p:seq>
            <p:seq concurrent="1" nextAc="seek">
              <p:cTn id="34" restart="whenNotActive" fill="hold" evtFilter="cancelBubble" nodeType="interactiveSeq">
                <p:stCondLst>
                  <p:cond evt="onClick" delay="0">
                    <p:tgtEl>
                      <p:spTgt spid="14"/>
                    </p:tgtEl>
                  </p:cond>
                </p:stCondLst>
                <p:endSync evt="end" delay="0">
                  <p:rtn val="all"/>
                </p:endSync>
                <p:childTnLst>
                  <p:par>
                    <p:cTn id="35" fill="hold">
                      <p:stCondLst>
                        <p:cond delay="0"/>
                      </p:stCondLst>
                      <p:childTnLst>
                        <p:par>
                          <p:cTn id="36" fill="hold">
                            <p:stCondLst>
                              <p:cond delay="0"/>
                            </p:stCondLst>
                            <p:childTnLst>
                              <p:par>
                                <p:cTn id="37" presetID="53" presetClass="entr" presetSubtype="16" fill="hold" nodeType="clickEffect">
                                  <p:stCondLst>
                                    <p:cond delay="0"/>
                                  </p:stCondLst>
                                  <p:childTnLst>
                                    <p:set>
                                      <p:cBhvr>
                                        <p:cTn id="38" dur="1" fill="hold">
                                          <p:stCondLst>
                                            <p:cond delay="0"/>
                                          </p:stCondLst>
                                        </p:cTn>
                                        <p:tgtEl>
                                          <p:spTgt spid="15"/>
                                        </p:tgtEl>
                                        <p:attrNameLst>
                                          <p:attrName>style.visibility</p:attrName>
                                        </p:attrNameLst>
                                      </p:cBhvr>
                                      <p:to>
                                        <p:strVal val="visible"/>
                                      </p:to>
                                    </p:set>
                                    <p:anim calcmode="lin" valueType="num">
                                      <p:cBhvr>
                                        <p:cTn id="39" dur="500" fill="hold"/>
                                        <p:tgtEl>
                                          <p:spTgt spid="15"/>
                                        </p:tgtEl>
                                        <p:attrNameLst>
                                          <p:attrName>ppt_w</p:attrName>
                                        </p:attrNameLst>
                                      </p:cBhvr>
                                      <p:tavLst>
                                        <p:tav tm="0">
                                          <p:val>
                                            <p:fltVal val="0"/>
                                          </p:val>
                                        </p:tav>
                                        <p:tav tm="100000">
                                          <p:val>
                                            <p:strVal val="#ppt_w"/>
                                          </p:val>
                                        </p:tav>
                                      </p:tavLst>
                                    </p:anim>
                                    <p:anim calcmode="lin" valueType="num">
                                      <p:cBhvr>
                                        <p:cTn id="40" dur="500" fill="hold"/>
                                        <p:tgtEl>
                                          <p:spTgt spid="15"/>
                                        </p:tgtEl>
                                        <p:attrNameLst>
                                          <p:attrName>ppt_h</p:attrName>
                                        </p:attrNameLst>
                                      </p:cBhvr>
                                      <p:tavLst>
                                        <p:tav tm="0">
                                          <p:val>
                                            <p:fltVal val="0"/>
                                          </p:val>
                                        </p:tav>
                                        <p:tav tm="100000">
                                          <p:val>
                                            <p:strVal val="#ppt_h"/>
                                          </p:val>
                                        </p:tav>
                                      </p:tavLst>
                                    </p:anim>
                                    <p:animEffect transition="in" filter="fade">
                                      <p:cBhvr>
                                        <p:cTn id="41" dur="500"/>
                                        <p:tgtEl>
                                          <p:spTgt spid="15"/>
                                        </p:tgtEl>
                                      </p:cBhvr>
                                    </p:animEffect>
                                  </p:childTnLst>
                                  <p:subTnLst>
                                    <p:audio>
                                      <p:cMediaNode>
                                        <p:cTn display="0" masterRel="sameClick">
                                          <p:stCondLst>
                                            <p:cond evt="begin" delay="0">
                                              <p:tn val="37"/>
                                            </p:cond>
                                          </p:stCondLst>
                                          <p:endCondLst>
                                            <p:cond evt="onStopAudio" delay="0">
                                              <p:tgtEl>
                                                <p:sldTgt/>
                                              </p:tgtEl>
                                            </p:cond>
                                          </p:endCondLst>
                                        </p:cTn>
                                        <p:tgtEl>
                                          <p:sndTgt r:embed="rId3" name="whoosh.wav"/>
                                        </p:tgtEl>
                                      </p:cMediaNode>
                                    </p:audio>
                                  </p:subTnLst>
                                </p:cTn>
                              </p:par>
                            </p:childTnLst>
                          </p:cTn>
                        </p:par>
                      </p:childTnLst>
                    </p:cTn>
                  </p:par>
                </p:childTnLst>
              </p:cTn>
              <p:nextCondLst>
                <p:cond evt="onClick" delay="0">
                  <p:tgtEl>
                    <p:spTgt spid="14"/>
                  </p:tgtEl>
                </p:cond>
              </p:nextCondLst>
            </p:seq>
          </p:childTnLst>
        </p:cTn>
      </p:par>
    </p:tnLst>
    <p:bldLst>
      <p:bldP spid="10" grpId="0" animBg="1"/>
      <p:bldP spid="12" grpId="0" animBg="1"/>
      <p:bldP spid="14"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599162" y="260441"/>
            <a:ext cx="11163353" cy="1474997"/>
            <a:chOff x="197374" y="173694"/>
            <a:chExt cx="11163353" cy="1474997"/>
          </a:xfrm>
        </p:grpSpPr>
        <p:sp>
          <p:nvSpPr>
            <p:cNvPr id="3" name="Rounded Rectangle 2"/>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3" y="277090"/>
              <a:ext cx="10654148" cy="1200329"/>
            </a:xfrm>
            <a:prstGeom prst="rect">
              <a:avLst/>
            </a:prstGeom>
            <a:noFill/>
          </p:spPr>
          <p:txBody>
            <a:bodyPr wrap="square" rtlCol="0">
              <a:spAutoFit/>
            </a:bodyPr>
            <a:lstStyle/>
            <a:p>
              <a:pPr algn="just"/>
              <a:r>
                <a:rPr lang="vi-VN" sz="3600" b="1">
                  <a:solidFill>
                    <a:srgbClr val="00CC00"/>
                  </a:solidFill>
                  <a:latin typeface="Cambria" panose="02040503050406030204" pitchFamily="18" charset="0"/>
                  <a:ea typeface="Cambria" panose="02040503050406030204" pitchFamily="18" charset="0"/>
                </a:rPr>
                <a:t>4. Những chi tiết nào trong bài cho thấy Bống có </a:t>
              </a:r>
              <a:r>
                <a:rPr lang="vi-VN" sz="3600" b="1">
                  <a:solidFill>
                    <a:schemeClr val="accent6">
                      <a:lumMod val="75000"/>
                    </a:schemeClr>
                  </a:solidFill>
                  <a:latin typeface="Cambria" panose="02040503050406030204" pitchFamily="18" charset="0"/>
                  <a:ea typeface="Cambria" panose="02040503050406030204" pitchFamily="18" charset="0"/>
                </a:rPr>
                <a:t>trí tưởng tượng</a:t>
              </a:r>
              <a:r>
                <a:rPr lang="vi-VN" sz="3600" b="1">
                  <a:solidFill>
                    <a:srgbClr val="00CC00"/>
                  </a:solidFill>
                  <a:latin typeface="Cambria" panose="02040503050406030204" pitchFamily="18" charset="0"/>
                  <a:ea typeface="Cambria" panose="02040503050406030204" pitchFamily="18" charset="0"/>
                </a:rPr>
                <a:t> rất phong phú? </a:t>
              </a:r>
              <a:r>
                <a:rPr lang="en-US" sz="3600" b="1">
                  <a:solidFill>
                    <a:srgbClr val="00CC00"/>
                  </a:solidFill>
                  <a:latin typeface="Cambria" panose="02040503050406030204" pitchFamily="18" charset="0"/>
                  <a:ea typeface="Cambria" panose="02040503050406030204" pitchFamily="18" charset="0"/>
                </a:rPr>
                <a:t> </a:t>
              </a:r>
            </a:p>
          </p:txBody>
        </p:sp>
      </p:grpSp>
      <p:grpSp>
        <p:nvGrpSpPr>
          <p:cNvPr id="9" name="Group 8"/>
          <p:cNvGrpSpPr/>
          <p:nvPr/>
        </p:nvGrpSpPr>
        <p:grpSpPr>
          <a:xfrm>
            <a:off x="197374" y="1932958"/>
            <a:ext cx="11797402" cy="4707685"/>
            <a:chOff x="133131" y="2125866"/>
            <a:chExt cx="11797402" cy="5540295"/>
          </a:xfrm>
        </p:grpSpPr>
        <p:sp>
          <p:nvSpPr>
            <p:cNvPr id="7" name="矩形: 圆角 13">
              <a:extLst>
                <a:ext uri="{FF2B5EF4-FFF2-40B4-BE49-F238E27FC236}">
                  <a16:creationId xmlns:a16="http://schemas.microsoft.com/office/drawing/2014/main" xmlns="" id="{439F2E60-BBFB-3001-6AB3-4F744528449D}"/>
                </a:ext>
              </a:extLst>
            </p:cNvPr>
            <p:cNvSpPr/>
            <p:nvPr/>
          </p:nvSpPr>
          <p:spPr>
            <a:xfrm>
              <a:off x="133131" y="2125866"/>
              <a:ext cx="11797402" cy="5540295"/>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TextBox 7"/>
            <p:cNvSpPr txBox="1"/>
            <p:nvPr/>
          </p:nvSpPr>
          <p:spPr>
            <a:xfrm>
              <a:off x="242946" y="2238647"/>
              <a:ext cx="11455325" cy="2064599"/>
            </a:xfrm>
            <a:prstGeom prst="rect">
              <a:avLst/>
            </a:prstGeom>
            <a:noFill/>
          </p:spPr>
          <p:txBody>
            <a:bodyPr wrap="square" rtlCol="0">
              <a:spAutoFit/>
            </a:bodyPr>
            <a:lstStyle/>
            <a:p>
              <a:pPr algn="just"/>
              <a:r>
                <a:rPr lang="vi-VN" sz="3600" b="1">
                  <a:latin typeface="Cambria" panose="02040503050406030204" pitchFamily="18" charset="0"/>
                  <a:ea typeface="Cambria" panose="02040503050406030204" pitchFamily="18" charset="0"/>
                </a:rPr>
                <a:t>- Khi được họa sĩ hỏi: “Sao dưới bụng con gà mái mẹ lại có một hàng chấm chấm?”. Bống trả lời: “Đó là tí của nó ạ. Không có tí, gà con bú mẹ sao được ạ.”</a:t>
              </a:r>
              <a:endParaRPr lang="vi-VN" sz="6000" b="1">
                <a:latin typeface="Cambria" panose="02040503050406030204" pitchFamily="18" charset="0"/>
                <a:ea typeface="Cambria" panose="02040503050406030204" pitchFamily="18" charset="0"/>
              </a:endParaRPr>
            </a:p>
          </p:txBody>
        </p:sp>
      </p:grpSp>
      <p:sp>
        <p:nvSpPr>
          <p:cNvPr id="10" name="TextBox 9"/>
          <p:cNvSpPr txBox="1"/>
          <p:nvPr/>
        </p:nvSpPr>
        <p:spPr>
          <a:xfrm>
            <a:off x="384582" y="3905686"/>
            <a:ext cx="11455325" cy="2308324"/>
          </a:xfrm>
          <a:prstGeom prst="rect">
            <a:avLst/>
          </a:prstGeom>
          <a:noFill/>
        </p:spPr>
        <p:txBody>
          <a:bodyPr wrap="square" rtlCol="0">
            <a:spAutoFit/>
          </a:bodyPr>
          <a:lstStyle/>
          <a:p>
            <a:pPr algn="just"/>
            <a:r>
              <a:rPr lang="vi-VN" sz="3600" b="1">
                <a:solidFill>
                  <a:schemeClr val="accent5">
                    <a:lumMod val="50000"/>
                  </a:schemeClr>
                </a:solidFill>
                <a:latin typeface="Cambria" panose="02040503050406030204" pitchFamily="18" charset="0"/>
                <a:ea typeface="Cambria" panose="02040503050406030204" pitchFamily="18" charset="0"/>
              </a:rPr>
              <a:t>- Khi được hỏi: “Thế con chuột nhắt đứng cạnh cái vòng tròn có hai chóp nhọn là cái gì?”. Bống trả lời: “Là lưng con mèo. Ý cháu là... hỡi tên chuột kia, mi hãy giờ hồn, mèo chưa quay đầu lại đâu!”</a:t>
            </a:r>
            <a:endParaRPr lang="vi-VN" sz="9600" b="1">
              <a:solidFill>
                <a:schemeClr val="accent5">
                  <a:lumMod val="50000"/>
                </a:schemeClr>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97050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barn(inVertical)">
                                      <p:cBhvr>
                                        <p:cTn id="1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599162" y="260441"/>
            <a:ext cx="11163353" cy="1474997"/>
            <a:chOff x="197374" y="173694"/>
            <a:chExt cx="11163353" cy="1474997"/>
          </a:xfrm>
        </p:grpSpPr>
        <p:sp>
          <p:nvSpPr>
            <p:cNvPr id="3" name="Rounded Rectangle 2"/>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3" y="277090"/>
              <a:ext cx="10654148" cy="1323439"/>
            </a:xfrm>
            <a:prstGeom prst="rect">
              <a:avLst/>
            </a:prstGeom>
            <a:noFill/>
          </p:spPr>
          <p:txBody>
            <a:bodyPr wrap="square" rtlCol="0">
              <a:spAutoFit/>
            </a:bodyPr>
            <a:lstStyle/>
            <a:p>
              <a:pPr algn="just"/>
              <a:r>
                <a:rPr lang="vi-VN" sz="4000" b="1">
                  <a:solidFill>
                    <a:srgbClr val="00CC00"/>
                  </a:solidFill>
                  <a:latin typeface="Cambria" panose="02040503050406030204" pitchFamily="18" charset="0"/>
                  <a:ea typeface="Cambria" panose="02040503050406030204" pitchFamily="18" charset="0"/>
                </a:rPr>
                <a:t>5. Em có ấn tượng với nhân vật nào trong các bức vẽ của Bống? Vì sao? </a:t>
              </a:r>
              <a:endParaRPr lang="en-US" sz="6600" b="1">
                <a:solidFill>
                  <a:srgbClr val="00CC00"/>
                </a:solidFill>
                <a:latin typeface="Cambria" panose="02040503050406030204" pitchFamily="18" charset="0"/>
                <a:ea typeface="Cambria" panose="02040503050406030204" pitchFamily="18" charset="0"/>
              </a:endParaRPr>
            </a:p>
          </p:txBody>
        </p:sp>
      </p:grpSp>
      <p:grpSp>
        <p:nvGrpSpPr>
          <p:cNvPr id="4" name="Group 3"/>
          <p:cNvGrpSpPr/>
          <p:nvPr/>
        </p:nvGrpSpPr>
        <p:grpSpPr>
          <a:xfrm>
            <a:off x="3386495" y="2907320"/>
            <a:ext cx="8592009" cy="2639042"/>
            <a:chOff x="3416475" y="1932959"/>
            <a:chExt cx="8592009" cy="2639042"/>
          </a:xfrm>
        </p:grpSpPr>
        <p:sp>
          <p:nvSpPr>
            <p:cNvPr id="7" name="矩形: 圆角 13">
              <a:extLst>
                <a:ext uri="{FF2B5EF4-FFF2-40B4-BE49-F238E27FC236}">
                  <a16:creationId xmlns:a16="http://schemas.microsoft.com/office/drawing/2014/main" xmlns="" id="{439F2E60-BBFB-3001-6AB3-4F744528449D}"/>
                </a:ext>
              </a:extLst>
            </p:cNvPr>
            <p:cNvSpPr/>
            <p:nvPr/>
          </p:nvSpPr>
          <p:spPr>
            <a:xfrm>
              <a:off x="3416475" y="1932959"/>
              <a:ext cx="8592009" cy="2639042"/>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10" name="TextBox 9"/>
            <p:cNvSpPr txBox="1"/>
            <p:nvPr/>
          </p:nvSpPr>
          <p:spPr>
            <a:xfrm>
              <a:off x="3690002" y="2048657"/>
              <a:ext cx="8044953" cy="2308324"/>
            </a:xfrm>
            <a:prstGeom prst="rect">
              <a:avLst/>
            </a:prstGeom>
            <a:noFill/>
          </p:spPr>
          <p:txBody>
            <a:bodyPr wrap="square" rtlCol="0">
              <a:spAutoFit/>
            </a:bodyPr>
            <a:lstStyle/>
            <a:p>
              <a:pPr algn="just"/>
              <a:r>
                <a:rPr lang="vi-VN" sz="3600" b="1">
                  <a:latin typeface="Cambria" panose="02040503050406030204" pitchFamily="18" charset="0"/>
                  <a:ea typeface="Cambria" panose="02040503050406030204" pitchFamily="18" charset="0"/>
                </a:rPr>
                <a:t>Em có ấn tượng với nhân vật chuột nhắt trong các bức vẽ của Bống. Vì chuột nhắt đang đứng trên đầu </a:t>
              </a:r>
              <a:r>
                <a:rPr lang="en-US" sz="3600" b="1" smtClean="0">
                  <a:latin typeface="Cambria" panose="02040503050406030204" pitchFamily="18" charset="0"/>
                  <a:ea typeface="Cambria" panose="02040503050406030204" pitchFamily="18" charset="0"/>
                </a:rPr>
                <a:t>con </a:t>
              </a:r>
              <a:r>
                <a:rPr lang="vi-VN" sz="3600" b="1" smtClean="0">
                  <a:latin typeface="Cambria" panose="02040503050406030204" pitchFamily="18" charset="0"/>
                  <a:ea typeface="Cambria" panose="02040503050406030204" pitchFamily="18" charset="0"/>
                </a:rPr>
                <a:t>mèo </a:t>
              </a:r>
              <a:r>
                <a:rPr lang="vi-VN" sz="3600" b="1">
                  <a:latin typeface="Cambria" panose="02040503050406030204" pitchFamily="18" charset="0"/>
                  <a:ea typeface="Cambria" panose="02040503050406030204" pitchFamily="18" charset="0"/>
                </a:rPr>
                <a:t>rất dũng cảm. </a:t>
              </a:r>
              <a:endParaRPr lang="vi-VN" sz="23900" b="1">
                <a:solidFill>
                  <a:schemeClr val="accent5">
                    <a:lumMod val="50000"/>
                  </a:schemeClr>
                </a:solidFill>
                <a:latin typeface="Cambria" panose="02040503050406030204" pitchFamily="18" charset="0"/>
                <a:ea typeface="Cambria" panose="02040503050406030204" pitchFamily="18" charset="0"/>
              </a:endParaRPr>
            </a:p>
          </p:txBody>
        </p:sp>
      </p:grpSp>
      <p:pic>
        <p:nvPicPr>
          <p:cNvPr id="1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a:off x="-558974" y="1539145"/>
            <a:ext cx="4625309" cy="5276070"/>
          </a:xfrm>
          <a:prstGeom prst="rect">
            <a:avLst/>
          </a:prstGeom>
        </p:spPr>
      </p:pic>
      <p:sp>
        <p:nvSpPr>
          <p:cNvPr id="13" name="TextBox 12"/>
          <p:cNvSpPr txBox="1"/>
          <p:nvPr/>
        </p:nvSpPr>
        <p:spPr>
          <a:xfrm>
            <a:off x="6689558" y="2053652"/>
            <a:ext cx="2064698" cy="830997"/>
          </a:xfrm>
          <a:prstGeom prst="rect">
            <a:avLst/>
          </a:prstGeom>
          <a:noFill/>
        </p:spPr>
        <p:txBody>
          <a:bodyPr wrap="square" rtlCol="0">
            <a:spAutoFit/>
          </a:bodyPr>
          <a:lstStyle/>
          <a:p>
            <a:r>
              <a:rPr lang="en-US" sz="4800" b="1" u="sng" smtClean="0">
                <a:latin typeface="Cambria" panose="02040503050406030204" pitchFamily="18" charset="0"/>
                <a:ea typeface="Cambria" panose="02040503050406030204" pitchFamily="18" charset="0"/>
              </a:rPr>
              <a:t>Ví dụ</a:t>
            </a:r>
            <a:endParaRPr lang="en-US" sz="4800" b="1" u="sng">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69008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1000"/>
                                        <p:tgtEl>
                                          <p:spTgt spid="13"/>
                                        </p:tgtEl>
                                      </p:cBhvr>
                                    </p:animEffect>
                                    <p:anim calcmode="lin" valueType="num">
                                      <p:cBhvr>
                                        <p:cTn id="13" dur="1000" fill="hold"/>
                                        <p:tgtEl>
                                          <p:spTgt spid="13"/>
                                        </p:tgtEl>
                                        <p:attrNameLst>
                                          <p:attrName>ppt_x</p:attrName>
                                        </p:attrNameLst>
                                      </p:cBhvr>
                                      <p:tavLst>
                                        <p:tav tm="0">
                                          <p:val>
                                            <p:strVal val="#ppt_x"/>
                                          </p:val>
                                        </p:tav>
                                        <p:tav tm="100000">
                                          <p:val>
                                            <p:strVal val="#ppt_x"/>
                                          </p:val>
                                        </p:tav>
                                      </p:tavLst>
                                    </p:anim>
                                    <p:anim calcmode="lin" valueType="num">
                                      <p:cBhvr>
                                        <p:cTn id="1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barn(inVertical)">
                                      <p:cBhvr>
                                        <p:cTn id="1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6" name="Group 5"/>
          <p:cNvGrpSpPr/>
          <p:nvPr/>
        </p:nvGrpSpPr>
        <p:grpSpPr>
          <a:xfrm>
            <a:off x="5466601" y="1687942"/>
            <a:ext cx="4257651" cy="823689"/>
            <a:chOff x="197374" y="173694"/>
            <a:chExt cx="11163353" cy="1569931"/>
          </a:xfrm>
        </p:grpSpPr>
        <p:sp>
          <p:nvSpPr>
            <p:cNvPr id="3" name="Rounded Rectangle 2"/>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43342" y="277089"/>
              <a:ext cx="10654149" cy="1466536"/>
            </a:xfrm>
            <a:prstGeom prst="rect">
              <a:avLst/>
            </a:prstGeom>
            <a:noFill/>
          </p:spPr>
          <p:txBody>
            <a:bodyPr wrap="square" rtlCol="0">
              <a:spAutoFit/>
            </a:bodyPr>
            <a:lstStyle/>
            <a:p>
              <a:pPr algn="ctr"/>
              <a:r>
                <a:rPr lang="en-US" sz="4400" b="1" smtClean="0">
                  <a:solidFill>
                    <a:srgbClr val="00CC00"/>
                  </a:solidFill>
                  <a:latin typeface="Cambria" panose="02040503050406030204" pitchFamily="18" charset="0"/>
                  <a:ea typeface="Cambria" panose="02040503050406030204" pitchFamily="18" charset="0"/>
                </a:rPr>
                <a:t>NỘI DUNG BÀI</a:t>
              </a:r>
              <a:endParaRPr lang="en-US" sz="7200" b="1">
                <a:solidFill>
                  <a:srgbClr val="00CC00"/>
                </a:solidFill>
                <a:latin typeface="Cambria" panose="02040503050406030204" pitchFamily="18" charset="0"/>
                <a:ea typeface="Cambria" panose="02040503050406030204" pitchFamily="18" charset="0"/>
              </a:endParaRPr>
            </a:p>
          </p:txBody>
        </p:sp>
      </p:grpSp>
      <p:grpSp>
        <p:nvGrpSpPr>
          <p:cNvPr id="4" name="Group 3"/>
          <p:cNvGrpSpPr/>
          <p:nvPr/>
        </p:nvGrpSpPr>
        <p:grpSpPr>
          <a:xfrm>
            <a:off x="3431465" y="2983043"/>
            <a:ext cx="8592009" cy="2865141"/>
            <a:chOff x="3416475" y="1932959"/>
            <a:chExt cx="8592009" cy="2701021"/>
          </a:xfrm>
        </p:grpSpPr>
        <p:sp>
          <p:nvSpPr>
            <p:cNvPr id="7" name="矩形: 圆角 13">
              <a:extLst>
                <a:ext uri="{FF2B5EF4-FFF2-40B4-BE49-F238E27FC236}">
                  <a16:creationId xmlns:a16="http://schemas.microsoft.com/office/drawing/2014/main" xmlns="" id="{439F2E60-BBFB-3001-6AB3-4F744528449D}"/>
                </a:ext>
              </a:extLst>
            </p:cNvPr>
            <p:cNvSpPr/>
            <p:nvPr/>
          </p:nvSpPr>
          <p:spPr>
            <a:xfrm>
              <a:off x="3416475" y="1932959"/>
              <a:ext cx="8592009" cy="2639042"/>
            </a:xfrm>
            <a:prstGeom prst="roundRect">
              <a:avLst>
                <a:gd name="adj" fmla="val 5740"/>
              </a:avLst>
            </a:prstGeom>
            <a:solidFill>
              <a:schemeClr val="bg1"/>
            </a:solidFill>
            <a:ln>
              <a:solidFill>
                <a:srgbClr val="00CC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10" name="TextBox 9"/>
            <p:cNvSpPr txBox="1"/>
            <p:nvPr/>
          </p:nvSpPr>
          <p:spPr>
            <a:xfrm>
              <a:off x="3690002" y="2048657"/>
              <a:ext cx="8044953" cy="2585323"/>
            </a:xfrm>
            <a:prstGeom prst="rect">
              <a:avLst/>
            </a:prstGeom>
            <a:noFill/>
          </p:spPr>
          <p:txBody>
            <a:bodyPr wrap="square" rtlCol="0">
              <a:spAutoFit/>
            </a:bodyPr>
            <a:lstStyle/>
            <a:p>
              <a:pPr algn="just"/>
              <a:r>
                <a:rPr lang="en-US" sz="5400" b="1" smtClean="0">
                  <a:solidFill>
                    <a:srgbClr val="002060"/>
                  </a:solidFill>
                  <a:latin typeface="Cambria" panose="02040503050406030204" pitchFamily="18" charset="0"/>
                  <a:ea typeface="Cambria" panose="02040503050406030204" pitchFamily="18" charset="0"/>
                </a:rPr>
                <a:t>Đam mê hội họa sẽ đem đến niềm vui cho các bạn nhỏ.</a:t>
              </a:r>
              <a:endParaRPr lang="vi-VN" sz="49600" b="1">
                <a:solidFill>
                  <a:schemeClr val="accent5">
                    <a:lumMod val="50000"/>
                  </a:schemeClr>
                </a:solidFill>
                <a:latin typeface="Cambria" panose="02040503050406030204" pitchFamily="18" charset="0"/>
                <a:ea typeface="Cambria" panose="02040503050406030204" pitchFamily="18" charset="0"/>
              </a:endParaRPr>
            </a:p>
          </p:txBody>
        </p:sp>
      </p:grpSp>
      <p:pic>
        <p:nvPicPr>
          <p:cNvPr id="12"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a:off x="-558974" y="1539145"/>
            <a:ext cx="4625309" cy="5276070"/>
          </a:xfrm>
          <a:prstGeom prst="rect">
            <a:avLst/>
          </a:prstGeom>
        </p:spPr>
      </p:pic>
    </p:spTree>
    <p:extLst>
      <p:ext uri="{BB962C8B-B14F-4D97-AF65-F5344CB8AC3E}">
        <p14:creationId xmlns:p14="http://schemas.microsoft.com/office/powerpoint/2010/main" val="18105800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图片包含 笔记本, 游戏机, 电脑, 花&#10;&#10;描述已自动生成">
            <a:extLst>
              <a:ext uri="{FF2B5EF4-FFF2-40B4-BE49-F238E27FC236}">
                <a16:creationId xmlns:a16="http://schemas.microsoft.com/office/drawing/2014/main" xmlns=""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3" name="图片 4" descr="卡通人物&#10;&#10;低可信度描述已自动生成">
            <a:extLst>
              <a:ext uri="{FF2B5EF4-FFF2-40B4-BE49-F238E27FC236}">
                <a16:creationId xmlns:a16="http://schemas.microsoft.com/office/drawing/2014/main" xmlns="" id="{3DACFBB1-AC54-42BB-BFF2-9AD5BBD889BA}"/>
              </a:ext>
            </a:extLst>
          </p:cNvPr>
          <p:cNvPicPr>
            <a:picLocks noChangeAspect="1"/>
          </p:cNvPicPr>
          <p:nvPr/>
        </p:nvPicPr>
        <p:blipFill rotWithShape="1">
          <a:blip r:embed="rId3">
            <a:extLst>
              <a:ext uri="{28A0092B-C50C-407E-A947-70E740481C1C}">
                <a14:useLocalDpi xmlns:a14="http://schemas.microsoft.com/office/drawing/2010/main" val="0"/>
              </a:ext>
            </a:extLst>
          </a:blip>
          <a:srcRect l="3095" t="55606" r="69881"/>
          <a:stretch/>
        </p:blipFill>
        <p:spPr>
          <a:xfrm rot="21236918">
            <a:off x="-245873" y="1597508"/>
            <a:ext cx="5516297" cy="5097439"/>
          </a:xfrm>
          <a:prstGeom prst="rect">
            <a:avLst/>
          </a:prstGeom>
        </p:spPr>
      </p:pic>
      <p:pic>
        <p:nvPicPr>
          <p:cNvPr id="8" name="Picture 7"/>
          <p:cNvPicPr>
            <a:picLocks noChangeAspect="1"/>
          </p:cNvPicPr>
          <p:nvPr/>
        </p:nvPicPr>
        <p:blipFill>
          <a:blip r:embed="rId4"/>
          <a:stretch>
            <a:fillRect/>
          </a:stretch>
        </p:blipFill>
        <p:spPr>
          <a:xfrm>
            <a:off x="3715615" y="501889"/>
            <a:ext cx="7998645" cy="3036071"/>
          </a:xfrm>
          <a:prstGeom prst="rect">
            <a:avLst/>
          </a:prstGeom>
        </p:spPr>
      </p:pic>
    </p:spTree>
    <p:extLst>
      <p:ext uri="{BB962C8B-B14F-4D97-AF65-F5344CB8AC3E}">
        <p14:creationId xmlns:p14="http://schemas.microsoft.com/office/powerpoint/2010/main" val="67747921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5" name="Group 4"/>
          <p:cNvGrpSpPr/>
          <p:nvPr/>
        </p:nvGrpSpPr>
        <p:grpSpPr>
          <a:xfrm>
            <a:off x="599162" y="260442"/>
            <a:ext cx="11163353" cy="968752"/>
            <a:chOff x="197374" y="173695"/>
            <a:chExt cx="11163353" cy="968752"/>
          </a:xfrm>
        </p:grpSpPr>
        <p:sp>
          <p:nvSpPr>
            <p:cNvPr id="6" name="Rounded Rectangle 5"/>
            <p:cNvSpPr/>
            <p:nvPr/>
          </p:nvSpPr>
          <p:spPr>
            <a:xfrm>
              <a:off x="197374" y="173695"/>
              <a:ext cx="11163353" cy="968752"/>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3343" y="277090"/>
              <a:ext cx="10654148" cy="646331"/>
            </a:xfrm>
            <a:prstGeom prst="rect">
              <a:avLst/>
            </a:prstGeom>
            <a:noFill/>
          </p:spPr>
          <p:txBody>
            <a:bodyPr wrap="square" rtlCol="0">
              <a:spAutoFit/>
            </a:bodyPr>
            <a:lstStyle/>
            <a:p>
              <a:pPr algn="just"/>
              <a:r>
                <a:rPr lang="en-US" sz="3600" b="1">
                  <a:solidFill>
                    <a:schemeClr val="accent4">
                      <a:lumMod val="50000"/>
                    </a:schemeClr>
                  </a:solidFill>
                  <a:latin typeface="Cambria" panose="02040503050406030204" pitchFamily="18" charset="0"/>
                  <a:ea typeface="Cambria" panose="02040503050406030204" pitchFamily="18" charset="0"/>
                </a:rPr>
                <a:t>1. Tìm nghĩa ở cột B phù hợp với mỗi từ ở cột A. </a:t>
              </a:r>
              <a:r>
                <a:rPr lang="vi-VN" sz="3600" b="1">
                  <a:solidFill>
                    <a:schemeClr val="accent4">
                      <a:lumMod val="50000"/>
                    </a:schemeClr>
                  </a:solidFill>
                  <a:latin typeface="Cambria" panose="02040503050406030204" pitchFamily="18" charset="0"/>
                  <a:ea typeface="Cambria" panose="02040503050406030204" pitchFamily="18" charset="0"/>
                </a:rPr>
                <a:t> </a:t>
              </a:r>
              <a:endParaRPr lang="en-US" sz="3600" b="1">
                <a:solidFill>
                  <a:schemeClr val="accent4">
                    <a:lumMod val="50000"/>
                  </a:schemeClr>
                </a:solidFill>
                <a:latin typeface="Cambria" panose="02040503050406030204" pitchFamily="18" charset="0"/>
                <a:ea typeface="Cambria" panose="02040503050406030204" pitchFamily="18" charset="0"/>
              </a:endParaRPr>
            </a:p>
          </p:txBody>
        </p:sp>
      </p:grpSp>
      <p:grpSp>
        <p:nvGrpSpPr>
          <p:cNvPr id="22" name="Group 21"/>
          <p:cNvGrpSpPr/>
          <p:nvPr/>
        </p:nvGrpSpPr>
        <p:grpSpPr>
          <a:xfrm>
            <a:off x="198554" y="1573967"/>
            <a:ext cx="11797402" cy="5048874"/>
            <a:chOff x="198554" y="1573967"/>
            <a:chExt cx="11797402" cy="5048874"/>
          </a:xfrm>
        </p:grpSpPr>
        <p:sp>
          <p:nvSpPr>
            <p:cNvPr id="4" name="矩形: 圆角 13">
              <a:extLst>
                <a:ext uri="{FF2B5EF4-FFF2-40B4-BE49-F238E27FC236}">
                  <a16:creationId xmlns:a16="http://schemas.microsoft.com/office/drawing/2014/main" xmlns="" id="{439F2E60-BBFB-3001-6AB3-4F744528449D}"/>
                </a:ext>
              </a:extLst>
            </p:cNvPr>
            <p:cNvSpPr/>
            <p:nvPr/>
          </p:nvSpPr>
          <p:spPr>
            <a:xfrm>
              <a:off x="198554" y="1573967"/>
              <a:ext cx="11797402" cy="5048874"/>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sp>
          <p:nvSpPr>
            <p:cNvPr id="8" name="Oval 7"/>
            <p:cNvSpPr/>
            <p:nvPr/>
          </p:nvSpPr>
          <p:spPr>
            <a:xfrm>
              <a:off x="1849472" y="1829562"/>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smtClean="0">
                  <a:effectLst>
                    <a:outerShdw blurRad="38100" dist="38100" dir="2700000" algn="tl">
                      <a:srgbClr val="000000">
                        <a:alpha val="43137"/>
                      </a:srgbClr>
                    </a:outerShdw>
                  </a:effectLst>
                  <a:latin typeface="UTM Futura Extra" panose="02040603050506020204" pitchFamily="18" charset="0"/>
                </a:rPr>
                <a:t>A</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9" name="Oval 8"/>
            <p:cNvSpPr/>
            <p:nvPr/>
          </p:nvSpPr>
          <p:spPr>
            <a:xfrm>
              <a:off x="8076622" y="1808313"/>
              <a:ext cx="765447" cy="765447"/>
            </a:xfrm>
            <a:prstGeom prst="ellipse">
              <a:avLst/>
            </a:prstGeom>
            <a:solidFill>
              <a:srgbClr val="00CC00"/>
            </a:solidFill>
            <a:ln>
              <a:noFill/>
            </a:ln>
            <a:effectLst>
              <a:glow rad="228600">
                <a:srgbClr val="F5A7A7">
                  <a:alpha val="40000"/>
                </a:srgbClr>
              </a:glow>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en-US" sz="4800" b="1" smtClean="0">
                  <a:effectLst>
                    <a:outerShdw blurRad="38100" dist="38100" dir="2700000" algn="tl">
                      <a:srgbClr val="000000">
                        <a:alpha val="43137"/>
                      </a:srgbClr>
                    </a:outerShdw>
                  </a:effectLst>
                  <a:latin typeface="UTM Futura Extra" panose="02040603050506020204" pitchFamily="18" charset="0"/>
                </a:rPr>
                <a:t>B</a:t>
              </a:r>
              <a:endParaRPr lang="en-US" sz="4800" b="1" dirty="0">
                <a:effectLst>
                  <a:outerShdw blurRad="38100" dist="38100" dir="2700000" algn="tl">
                    <a:srgbClr val="000000">
                      <a:alpha val="43137"/>
                    </a:srgbClr>
                  </a:outerShdw>
                </a:effectLst>
                <a:latin typeface="UTM Futura Extra" panose="02040603050506020204" pitchFamily="18" charset="0"/>
              </a:endParaRPr>
            </a:p>
          </p:txBody>
        </p:sp>
        <p:sp>
          <p:nvSpPr>
            <p:cNvPr id="10" name="Oval 9"/>
            <p:cNvSpPr/>
            <p:nvPr/>
          </p:nvSpPr>
          <p:spPr>
            <a:xfrm>
              <a:off x="464698" y="3042671"/>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sáng tác </a:t>
              </a:r>
              <a:endParaRPr lang="en-US" sz="3200" b="1">
                <a:solidFill>
                  <a:srgbClr val="002060"/>
                </a:solidFill>
                <a:latin typeface="Cambria" panose="02040503050406030204" pitchFamily="18" charset="0"/>
                <a:ea typeface="Cambria" panose="02040503050406030204" pitchFamily="18" charset="0"/>
              </a:endParaRPr>
            </a:p>
          </p:txBody>
        </p:sp>
        <p:sp>
          <p:nvSpPr>
            <p:cNvPr id="11" name="Oval 10"/>
            <p:cNvSpPr/>
            <p:nvPr/>
          </p:nvSpPr>
          <p:spPr>
            <a:xfrm>
              <a:off x="464698" y="4108683"/>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sáng tạo </a:t>
              </a:r>
              <a:endParaRPr lang="en-US" sz="3200" b="1">
                <a:solidFill>
                  <a:srgbClr val="002060"/>
                </a:solidFill>
                <a:latin typeface="Cambria" panose="02040503050406030204" pitchFamily="18" charset="0"/>
                <a:ea typeface="Cambria" panose="02040503050406030204" pitchFamily="18" charset="0"/>
              </a:endParaRPr>
            </a:p>
          </p:txBody>
        </p:sp>
        <p:sp>
          <p:nvSpPr>
            <p:cNvPr id="12" name="Oval 11"/>
            <p:cNvSpPr/>
            <p:nvPr/>
          </p:nvSpPr>
          <p:spPr>
            <a:xfrm>
              <a:off x="515350" y="5186264"/>
              <a:ext cx="3007341"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sáng chế </a:t>
              </a:r>
              <a:endParaRPr lang="en-US" sz="3200" b="1">
                <a:solidFill>
                  <a:srgbClr val="002060"/>
                </a:solidFill>
                <a:latin typeface="Cambria" panose="02040503050406030204" pitchFamily="18" charset="0"/>
                <a:ea typeface="Cambria" panose="02040503050406030204" pitchFamily="18" charset="0"/>
              </a:endParaRPr>
            </a:p>
          </p:txBody>
        </p:sp>
        <p:grpSp>
          <p:nvGrpSpPr>
            <p:cNvPr id="15" name="Group 14"/>
            <p:cNvGrpSpPr/>
            <p:nvPr/>
          </p:nvGrpSpPr>
          <p:grpSpPr>
            <a:xfrm>
              <a:off x="4811843" y="2772851"/>
              <a:ext cx="7060367" cy="1081002"/>
              <a:chOff x="4811843" y="2892771"/>
              <a:chExt cx="7060367" cy="1081002"/>
            </a:xfrm>
          </p:grpSpPr>
          <p:sp>
            <p:nvSpPr>
              <p:cNvPr id="13" name="Rounded Rectangle 12"/>
              <p:cNvSpPr/>
              <p:nvPr/>
            </p:nvSpPr>
            <p:spPr>
              <a:xfrm>
                <a:off x="4811843" y="2907761"/>
                <a:ext cx="7060367" cy="1066012"/>
              </a:xfrm>
              <a:prstGeom prst="roundRect">
                <a:avLst/>
              </a:prstGeom>
              <a:solidFill>
                <a:srgbClr val="FFC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856813" y="2892771"/>
                <a:ext cx="6950672" cy="1077218"/>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Tạo ra những giá trị mới về vật chất hoặc tinh thần</a:t>
                </a:r>
                <a:endParaRPr lang="en-US" sz="3200" b="1">
                  <a:latin typeface="Cambria" panose="02040503050406030204" pitchFamily="18" charset="0"/>
                  <a:ea typeface="Cambria" panose="02040503050406030204" pitchFamily="18" charset="0"/>
                </a:endParaRPr>
              </a:p>
            </p:txBody>
          </p:sp>
        </p:grpSp>
        <p:grpSp>
          <p:nvGrpSpPr>
            <p:cNvPr id="16" name="Group 15"/>
            <p:cNvGrpSpPr/>
            <p:nvPr/>
          </p:nvGrpSpPr>
          <p:grpSpPr>
            <a:xfrm>
              <a:off x="4811843" y="4027911"/>
              <a:ext cx="7060367" cy="1081002"/>
              <a:chOff x="4811843" y="2892771"/>
              <a:chExt cx="7060367" cy="1081002"/>
            </a:xfrm>
          </p:grpSpPr>
          <p:sp>
            <p:nvSpPr>
              <p:cNvPr id="17" name="Rounded Rectangle 16"/>
              <p:cNvSpPr/>
              <p:nvPr/>
            </p:nvSpPr>
            <p:spPr>
              <a:xfrm>
                <a:off x="4811843" y="2907761"/>
                <a:ext cx="7060367" cy="1066012"/>
              </a:xfrm>
              <a:prstGeom prst="roundRect">
                <a:avLst/>
              </a:prstGeom>
              <a:solidFill>
                <a:srgbClr val="FFC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Box 17"/>
              <p:cNvSpPr txBox="1"/>
              <p:nvPr/>
            </p:nvSpPr>
            <p:spPr>
              <a:xfrm>
                <a:off x="4856813" y="2892771"/>
                <a:ext cx="6950672" cy="1077218"/>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Nghĩ và chế tạo ra cái trước đó chưa từng có</a:t>
                </a:r>
                <a:endParaRPr lang="en-US" sz="3200" b="1">
                  <a:latin typeface="Cambria" panose="02040503050406030204" pitchFamily="18" charset="0"/>
                  <a:ea typeface="Cambria" panose="02040503050406030204" pitchFamily="18" charset="0"/>
                </a:endParaRPr>
              </a:p>
            </p:txBody>
          </p:sp>
        </p:grpSp>
        <p:grpSp>
          <p:nvGrpSpPr>
            <p:cNvPr id="19" name="Group 18"/>
            <p:cNvGrpSpPr/>
            <p:nvPr/>
          </p:nvGrpSpPr>
          <p:grpSpPr>
            <a:xfrm>
              <a:off x="4816955" y="5322666"/>
              <a:ext cx="7060367" cy="1081002"/>
              <a:chOff x="4811843" y="2892771"/>
              <a:chExt cx="7060367" cy="1081002"/>
            </a:xfrm>
          </p:grpSpPr>
          <p:sp>
            <p:nvSpPr>
              <p:cNvPr id="20" name="Rounded Rectangle 19"/>
              <p:cNvSpPr/>
              <p:nvPr/>
            </p:nvSpPr>
            <p:spPr>
              <a:xfrm>
                <a:off x="4811843" y="2907761"/>
                <a:ext cx="7060367" cy="1066012"/>
              </a:xfrm>
              <a:prstGeom prst="roundRect">
                <a:avLst/>
              </a:prstGeom>
              <a:solidFill>
                <a:srgbClr val="FFCCFF"/>
              </a:solidFill>
              <a:ln>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4856813" y="2892771"/>
                <a:ext cx="6950672" cy="1077218"/>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Làm ra tác phẩm văn học, nghệ thuật</a:t>
                </a:r>
                <a:endParaRPr lang="en-US" sz="3200" b="1">
                  <a:latin typeface="Cambria" panose="02040503050406030204" pitchFamily="18" charset="0"/>
                  <a:ea typeface="Cambria" panose="02040503050406030204" pitchFamily="18" charset="0"/>
                </a:endParaRPr>
              </a:p>
            </p:txBody>
          </p:sp>
        </p:grpSp>
      </p:grpSp>
      <p:cxnSp>
        <p:nvCxnSpPr>
          <p:cNvPr id="24" name="Straight Arrow Connector 23"/>
          <p:cNvCxnSpPr>
            <a:stCxn id="10" idx="6"/>
          </p:cNvCxnSpPr>
          <p:nvPr/>
        </p:nvCxnSpPr>
        <p:spPr>
          <a:xfrm>
            <a:off x="3387780" y="3447571"/>
            <a:ext cx="1424063" cy="2548492"/>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p:cNvCxnSpPr/>
          <p:nvPr/>
        </p:nvCxnSpPr>
        <p:spPr>
          <a:xfrm flipV="1">
            <a:off x="3387780" y="3311460"/>
            <a:ext cx="1404308" cy="1200740"/>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flipV="1">
            <a:off x="3557263" y="4575907"/>
            <a:ext cx="1280160" cy="1073416"/>
          </a:xfrm>
          <a:prstGeom prst="straightConnector1">
            <a:avLst/>
          </a:prstGeom>
          <a:ln w="285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81314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wipe(left)">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nodeType="clickEffect">
                                  <p:stCondLst>
                                    <p:cond delay="0"/>
                                  </p:stCondLst>
                                  <p:childTnLst>
                                    <p:set>
                                      <p:cBhvr>
                                        <p:cTn id="23" dur="1" fill="hold">
                                          <p:stCondLst>
                                            <p:cond delay="0"/>
                                          </p:stCondLst>
                                        </p:cTn>
                                        <p:tgtEl>
                                          <p:spTgt spid="25"/>
                                        </p:tgtEl>
                                        <p:attrNameLst>
                                          <p:attrName>style.visibility</p:attrName>
                                        </p:attrNameLst>
                                      </p:cBhvr>
                                      <p:to>
                                        <p:strVal val="visible"/>
                                      </p:to>
                                    </p:set>
                                    <p:animEffect transition="in" filter="wipe(left)">
                                      <p:cBhvr>
                                        <p:cTn id="24" dur="500"/>
                                        <p:tgtEl>
                                          <p:spTgt spid="2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nodeType="click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ipe(left)">
                                      <p:cBhvr>
                                        <p:cTn id="29"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 name="矩形: 圆角 13">
            <a:extLst>
              <a:ext uri="{FF2B5EF4-FFF2-40B4-BE49-F238E27FC236}">
                <a16:creationId xmlns:a16="http://schemas.microsoft.com/office/drawing/2014/main" xmlns="" id="{439F2E60-BBFB-3001-6AB3-4F744528449D}"/>
              </a:ext>
            </a:extLst>
          </p:cNvPr>
          <p:cNvSpPr/>
          <p:nvPr/>
        </p:nvSpPr>
        <p:spPr>
          <a:xfrm>
            <a:off x="198554" y="1573967"/>
            <a:ext cx="11797402" cy="5048874"/>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2" name="图片 6" descr="图片包含 笔记本, 游戏机, 电脑, 花&#10;&#10;描述已自动生成">
            <a:extLst>
              <a:ext uri="{FF2B5EF4-FFF2-40B4-BE49-F238E27FC236}">
                <a16:creationId xmlns:a16="http://schemas.microsoft.com/office/drawing/2014/main" xmlns="" id="{592CABA3-F569-47B2-9622-BB6278B3CE64}"/>
              </a:ext>
            </a:extLst>
          </p:cNvPr>
          <p:cNvPicPr>
            <a:picLocks noChangeAspect="1"/>
          </p:cNvPicPr>
          <p:nvPr/>
        </p:nvPicPr>
        <p:blipFill rotWithShape="1">
          <a:blip r:embed="rId2">
            <a:extLst>
              <a:ext uri="{28A0092B-C50C-407E-A947-70E740481C1C}">
                <a14:useLocalDpi xmlns:a14="http://schemas.microsoft.com/office/drawing/2010/main" val="0"/>
              </a:ext>
            </a:extLst>
          </a:blip>
          <a:srcRect r="63929" b="75873"/>
          <a:stretch/>
        </p:blipFill>
        <p:spPr>
          <a:xfrm flipH="1">
            <a:off x="6689558" y="-394161"/>
            <a:ext cx="5910420" cy="2223723"/>
          </a:xfrm>
          <a:prstGeom prst="rect">
            <a:avLst/>
          </a:prstGeom>
        </p:spPr>
      </p:pic>
      <p:grpSp>
        <p:nvGrpSpPr>
          <p:cNvPr id="5" name="Group 4"/>
          <p:cNvGrpSpPr/>
          <p:nvPr/>
        </p:nvGrpSpPr>
        <p:grpSpPr>
          <a:xfrm>
            <a:off x="599162" y="260442"/>
            <a:ext cx="11163353" cy="968752"/>
            <a:chOff x="197374" y="173695"/>
            <a:chExt cx="11163353" cy="968752"/>
          </a:xfrm>
        </p:grpSpPr>
        <p:sp>
          <p:nvSpPr>
            <p:cNvPr id="6" name="Rounded Rectangle 5"/>
            <p:cNvSpPr/>
            <p:nvPr/>
          </p:nvSpPr>
          <p:spPr>
            <a:xfrm>
              <a:off x="197374" y="173695"/>
              <a:ext cx="11163353" cy="968752"/>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3343" y="277090"/>
              <a:ext cx="10654148" cy="707886"/>
            </a:xfrm>
            <a:prstGeom prst="rect">
              <a:avLst/>
            </a:prstGeom>
            <a:noFill/>
          </p:spPr>
          <p:txBody>
            <a:bodyPr wrap="square" rtlCol="0">
              <a:spAutoFit/>
            </a:bodyPr>
            <a:lstStyle/>
            <a:p>
              <a:pPr algn="just"/>
              <a:r>
                <a:rPr lang="en-US" sz="4000" b="1">
                  <a:solidFill>
                    <a:schemeClr val="accent2">
                      <a:lumMod val="50000"/>
                    </a:schemeClr>
                  </a:solidFill>
                  <a:latin typeface="Cambria" panose="02040503050406030204" pitchFamily="18" charset="0"/>
                  <a:ea typeface="Cambria" panose="02040503050406030204" pitchFamily="18" charset="0"/>
                </a:rPr>
                <a:t>2. Đặt 1 – 2 câu với từ ở cột A, bài tập 1.</a:t>
              </a:r>
              <a:endParaRPr lang="en-US" sz="6600" b="1">
                <a:solidFill>
                  <a:schemeClr val="accent2">
                    <a:lumMod val="50000"/>
                  </a:schemeClr>
                </a:solidFill>
                <a:latin typeface="Cambria" panose="02040503050406030204" pitchFamily="18" charset="0"/>
                <a:ea typeface="Cambria" panose="02040503050406030204" pitchFamily="18" charset="0"/>
              </a:endParaRPr>
            </a:p>
          </p:txBody>
        </p:sp>
      </p:grpSp>
      <p:sp>
        <p:nvSpPr>
          <p:cNvPr id="26" name="Oval 25"/>
          <p:cNvSpPr/>
          <p:nvPr/>
        </p:nvSpPr>
        <p:spPr>
          <a:xfrm>
            <a:off x="404737" y="2436783"/>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sáng tác </a:t>
            </a:r>
            <a:endParaRPr lang="en-US" sz="3200" b="1">
              <a:solidFill>
                <a:srgbClr val="002060"/>
              </a:solidFill>
              <a:latin typeface="Cambria" panose="02040503050406030204" pitchFamily="18" charset="0"/>
              <a:ea typeface="Cambria" panose="02040503050406030204" pitchFamily="18" charset="0"/>
            </a:endParaRPr>
          </a:p>
        </p:txBody>
      </p:sp>
      <p:sp>
        <p:nvSpPr>
          <p:cNvPr id="28" name="Oval 27"/>
          <p:cNvSpPr/>
          <p:nvPr/>
        </p:nvSpPr>
        <p:spPr>
          <a:xfrm>
            <a:off x="404737" y="3669116"/>
            <a:ext cx="2923082"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sáng tạo </a:t>
            </a:r>
            <a:endParaRPr lang="en-US" sz="3200" b="1">
              <a:solidFill>
                <a:srgbClr val="002060"/>
              </a:solidFill>
              <a:latin typeface="Cambria" panose="02040503050406030204" pitchFamily="18" charset="0"/>
              <a:ea typeface="Cambria" panose="02040503050406030204" pitchFamily="18" charset="0"/>
            </a:endParaRPr>
          </a:p>
        </p:txBody>
      </p:sp>
      <p:sp>
        <p:nvSpPr>
          <p:cNvPr id="29" name="Oval 28"/>
          <p:cNvSpPr/>
          <p:nvPr/>
        </p:nvSpPr>
        <p:spPr>
          <a:xfrm>
            <a:off x="455389" y="4901449"/>
            <a:ext cx="3007341" cy="809799"/>
          </a:xfrm>
          <a:prstGeom prst="ellipse">
            <a:avLst/>
          </a:prstGeom>
          <a:solidFill>
            <a:schemeClr val="accent1">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600" b="1">
                <a:latin typeface="Cambria" panose="02040503050406030204" pitchFamily="18" charset="0"/>
                <a:ea typeface="Cambria" panose="02040503050406030204" pitchFamily="18" charset="0"/>
              </a:rPr>
              <a:t> </a:t>
            </a:r>
            <a:r>
              <a:rPr lang="en-US" sz="3600" b="1" smtClean="0">
                <a:solidFill>
                  <a:srgbClr val="002060"/>
                </a:solidFill>
                <a:latin typeface="Cambria" panose="02040503050406030204" pitchFamily="18" charset="0"/>
                <a:ea typeface="Cambria" panose="02040503050406030204" pitchFamily="18" charset="0"/>
              </a:rPr>
              <a:t>sáng chế </a:t>
            </a:r>
            <a:endParaRPr lang="en-US" sz="3200" b="1">
              <a:solidFill>
                <a:srgbClr val="002060"/>
              </a:solidFill>
              <a:latin typeface="Cambria" panose="02040503050406030204" pitchFamily="18" charset="0"/>
              <a:ea typeface="Cambria" panose="02040503050406030204" pitchFamily="18" charset="0"/>
            </a:endParaRPr>
          </a:p>
        </p:txBody>
      </p:sp>
      <p:sp>
        <p:nvSpPr>
          <p:cNvPr id="31" name="TextBox 30"/>
          <p:cNvSpPr txBox="1"/>
          <p:nvPr/>
        </p:nvSpPr>
        <p:spPr>
          <a:xfrm>
            <a:off x="3630391" y="1814729"/>
            <a:ext cx="8132124" cy="1323439"/>
          </a:xfrm>
          <a:prstGeom prst="rect">
            <a:avLst/>
          </a:prstGeom>
          <a:noFill/>
        </p:spPr>
        <p:txBody>
          <a:bodyPr wrap="square" rtlCol="0">
            <a:spAutoFit/>
          </a:bodyPr>
          <a:lstStyle/>
          <a:p>
            <a:pPr algn="just"/>
            <a:r>
              <a:rPr lang="en-US" sz="4000" b="1" smtClean="0">
                <a:solidFill>
                  <a:srgbClr val="FF0066"/>
                </a:solidFill>
                <a:latin typeface="Cambria" panose="02040503050406030204" pitchFamily="18" charset="0"/>
                <a:ea typeface="Cambria" panose="02040503050406030204" pitchFamily="18" charset="0"/>
              </a:rPr>
              <a:t>M: </a:t>
            </a:r>
            <a:r>
              <a:rPr lang="en-US" sz="4000" b="1" smtClean="0">
                <a:solidFill>
                  <a:schemeClr val="accent2">
                    <a:lumMod val="50000"/>
                  </a:schemeClr>
                </a:solidFill>
                <a:latin typeface="Cambria" panose="02040503050406030204" pitchFamily="18" charset="0"/>
                <a:ea typeface="Cambria" panose="02040503050406030204" pitchFamily="18" charset="0"/>
              </a:rPr>
              <a:t>Nhà thơ Phạm Hổ sáng tác nhiều bài thơ hay cho thiếu nhi.</a:t>
            </a:r>
            <a:endParaRPr lang="en-US" sz="6600" b="1">
              <a:solidFill>
                <a:schemeClr val="accent2">
                  <a:lumMod val="50000"/>
                </a:schemeClr>
              </a:solidFill>
              <a:latin typeface="Cambria" panose="02040503050406030204" pitchFamily="18" charset="0"/>
              <a:ea typeface="Cambria" panose="02040503050406030204" pitchFamily="18" charset="0"/>
            </a:endParaRPr>
          </a:p>
        </p:txBody>
      </p:sp>
      <p:sp>
        <p:nvSpPr>
          <p:cNvPr id="32" name="TextBox 31"/>
          <p:cNvSpPr txBox="1"/>
          <p:nvPr/>
        </p:nvSpPr>
        <p:spPr>
          <a:xfrm>
            <a:off x="3630391" y="3247908"/>
            <a:ext cx="8132124" cy="1323439"/>
          </a:xfrm>
          <a:prstGeom prst="rect">
            <a:avLst/>
          </a:prstGeom>
          <a:noFill/>
        </p:spPr>
        <p:txBody>
          <a:bodyPr wrap="square" rtlCol="0">
            <a:spAutoFit/>
          </a:bodyPr>
          <a:lstStyle/>
          <a:p>
            <a:pPr algn="just"/>
            <a:r>
              <a:rPr lang="en-US" sz="4000" b="1" smtClean="0">
                <a:solidFill>
                  <a:srgbClr val="0070C0"/>
                </a:solidFill>
                <a:latin typeface="Cambria" panose="02040503050406030204" pitchFamily="18" charset="0"/>
                <a:ea typeface="Cambria" panose="02040503050406030204" pitchFamily="18" charset="0"/>
              </a:rPr>
              <a:t>- Trong giờ mĩ thuật, cô giáo cho học sinh thỏa sức sáng tạo.</a:t>
            </a:r>
            <a:endParaRPr lang="en-US" sz="13800" b="1">
              <a:solidFill>
                <a:srgbClr val="0070C0"/>
              </a:solidFill>
              <a:latin typeface="Cambria" panose="02040503050406030204" pitchFamily="18" charset="0"/>
              <a:ea typeface="Cambria" panose="02040503050406030204" pitchFamily="18" charset="0"/>
            </a:endParaRPr>
          </a:p>
        </p:txBody>
      </p:sp>
      <p:sp>
        <p:nvSpPr>
          <p:cNvPr id="33" name="TextBox 32"/>
          <p:cNvSpPr txBox="1"/>
          <p:nvPr/>
        </p:nvSpPr>
        <p:spPr>
          <a:xfrm>
            <a:off x="3676599" y="4657578"/>
            <a:ext cx="8132124" cy="1938992"/>
          </a:xfrm>
          <a:prstGeom prst="rect">
            <a:avLst/>
          </a:prstGeom>
          <a:noFill/>
        </p:spPr>
        <p:txBody>
          <a:bodyPr wrap="square" rtlCol="0">
            <a:spAutoFit/>
          </a:bodyPr>
          <a:lstStyle/>
          <a:p>
            <a:pPr algn="just"/>
            <a:r>
              <a:rPr lang="en-US" sz="4000" b="1">
                <a:solidFill>
                  <a:srgbClr val="002060"/>
                </a:solidFill>
                <a:latin typeface="Cambria" panose="02040503050406030204" pitchFamily="18" charset="0"/>
                <a:ea typeface="Cambria" panose="02040503050406030204" pitchFamily="18" charset="0"/>
              </a:rPr>
              <a:t>- Trong cuộc thi khoa học kĩ thuật, An đã sáng chế ra một dụng cụ nông nghiệp mới.</a:t>
            </a:r>
            <a:endParaRPr lang="en-US" sz="138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7219783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42" presetClass="entr" presetSubtype="0" fill="hold" grpId="0" nodeType="withEffect">
                                  <p:stCondLst>
                                    <p:cond delay="0"/>
                                  </p:stCondLst>
                                  <p:childTnLst>
                                    <p:set>
                                      <p:cBhvr>
                                        <p:cTn id="9" dur="1" fill="hold">
                                          <p:stCondLst>
                                            <p:cond delay="0"/>
                                          </p:stCondLst>
                                        </p:cTn>
                                        <p:tgtEl>
                                          <p:spTgt spid="30"/>
                                        </p:tgtEl>
                                        <p:attrNameLst>
                                          <p:attrName>style.visibility</p:attrName>
                                        </p:attrNameLst>
                                      </p:cBhvr>
                                      <p:to>
                                        <p:strVal val="visible"/>
                                      </p:to>
                                    </p:set>
                                    <p:animEffect transition="in" filter="fade">
                                      <p:cBhvr>
                                        <p:cTn id="10" dur="500"/>
                                        <p:tgtEl>
                                          <p:spTgt spid="30"/>
                                        </p:tgtEl>
                                      </p:cBhvr>
                                    </p:animEffect>
                                    <p:anim calcmode="lin" valueType="num">
                                      <p:cBhvr>
                                        <p:cTn id="11" dur="500" fill="hold"/>
                                        <p:tgtEl>
                                          <p:spTgt spid="30"/>
                                        </p:tgtEl>
                                        <p:attrNameLst>
                                          <p:attrName>ppt_x</p:attrName>
                                        </p:attrNameLst>
                                      </p:cBhvr>
                                      <p:tavLst>
                                        <p:tav tm="0">
                                          <p:val>
                                            <p:strVal val="#ppt_x"/>
                                          </p:val>
                                        </p:tav>
                                        <p:tav tm="100000">
                                          <p:val>
                                            <p:strVal val="#ppt_x"/>
                                          </p:val>
                                        </p:tav>
                                      </p:tavLst>
                                    </p:anim>
                                    <p:anim calcmode="lin" valueType="num">
                                      <p:cBhvr>
                                        <p:cTn id="12" dur="500" fill="hold"/>
                                        <p:tgtEl>
                                          <p:spTgt spid="30"/>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26"/>
                                        </p:tgtEl>
                                        <p:attrNameLst>
                                          <p:attrName>style.visibility</p:attrName>
                                        </p:attrNameLst>
                                      </p:cBhvr>
                                      <p:to>
                                        <p:strVal val="visible"/>
                                      </p:to>
                                    </p:set>
                                    <p:animEffect transition="in" filter="barn(inVertical)">
                                      <p:cBhvr>
                                        <p:cTn id="17" dur="500"/>
                                        <p:tgtEl>
                                          <p:spTgt spid="26"/>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28"/>
                                        </p:tgtEl>
                                        <p:attrNameLst>
                                          <p:attrName>style.visibility</p:attrName>
                                        </p:attrNameLst>
                                      </p:cBhvr>
                                      <p:to>
                                        <p:strVal val="visible"/>
                                      </p:to>
                                    </p:set>
                                    <p:animEffect transition="in" filter="barn(inVertical)">
                                      <p:cBhvr>
                                        <p:cTn id="20" dur="500"/>
                                        <p:tgtEl>
                                          <p:spTgt spid="28"/>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barn(inVertical)">
                                      <p:cBhvr>
                                        <p:cTn id="23" dur="500"/>
                                        <p:tgtEl>
                                          <p:spTgt spid="29"/>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31"/>
                                        </p:tgtEl>
                                        <p:attrNameLst>
                                          <p:attrName>style.visibility</p:attrName>
                                        </p:attrNameLst>
                                      </p:cBhvr>
                                      <p:to>
                                        <p:strVal val="visible"/>
                                      </p:to>
                                    </p:set>
                                    <p:animEffect transition="in" filter="wipe(down)">
                                      <p:cBhvr>
                                        <p:cTn id="28" dur="500"/>
                                        <p:tgtEl>
                                          <p:spTgt spid="31"/>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32"/>
                                        </p:tgtEl>
                                        <p:attrNameLst>
                                          <p:attrName>style.visibility</p:attrName>
                                        </p:attrNameLst>
                                      </p:cBhvr>
                                      <p:to>
                                        <p:strVal val="visible"/>
                                      </p:to>
                                    </p:set>
                                    <p:animEffect transition="in" filter="wipe(down)">
                                      <p:cBhvr>
                                        <p:cTn id="33" dur="500"/>
                                        <p:tgtEl>
                                          <p:spTgt spid="3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grpId="0" nodeType="clickEffect">
                                  <p:stCondLst>
                                    <p:cond delay="0"/>
                                  </p:stCondLst>
                                  <p:childTnLst>
                                    <p:set>
                                      <p:cBhvr>
                                        <p:cTn id="37" dur="1" fill="hold">
                                          <p:stCondLst>
                                            <p:cond delay="0"/>
                                          </p:stCondLst>
                                        </p:cTn>
                                        <p:tgtEl>
                                          <p:spTgt spid="33"/>
                                        </p:tgtEl>
                                        <p:attrNameLst>
                                          <p:attrName>style.visibility</p:attrName>
                                        </p:attrNameLst>
                                      </p:cBhvr>
                                      <p:to>
                                        <p:strVal val="visible"/>
                                      </p:to>
                                    </p:set>
                                    <p:animEffect transition="in" filter="wipe(down)">
                                      <p:cBhvr>
                                        <p:cTn id="38"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P spid="26" grpId="0" animBg="1"/>
      <p:bldP spid="28" grpId="0" animBg="1"/>
      <p:bldP spid="29" grpId="0" animBg="1"/>
      <p:bldP spid="31" grpId="0"/>
      <p:bldP spid="32" grpId="0"/>
      <p:bldP spid="33"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图片包含 笔记本, 游戏机, 电脑, 花&#10;&#10;描述已自动生成">
            <a:extLst>
              <a:ext uri="{FF2B5EF4-FFF2-40B4-BE49-F238E27FC236}">
                <a16:creationId xmlns:a16="http://schemas.microsoft.com/office/drawing/2014/main" xmlns=""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3" name="图片 4" descr="卡通人物&#10;&#10;低可信度描述已自动生成">
            <a:extLst>
              <a:ext uri="{FF2B5EF4-FFF2-40B4-BE49-F238E27FC236}">
                <a16:creationId xmlns:a16="http://schemas.microsoft.com/office/drawing/2014/main" xmlns="" id="{3DACFBB1-AC54-42BB-BFF2-9AD5BBD889BA}"/>
              </a:ext>
            </a:extLst>
          </p:cNvPr>
          <p:cNvPicPr>
            <a:picLocks noChangeAspect="1"/>
          </p:cNvPicPr>
          <p:nvPr/>
        </p:nvPicPr>
        <p:blipFill rotWithShape="1">
          <a:blip r:embed="rId3">
            <a:extLst>
              <a:ext uri="{28A0092B-C50C-407E-A947-70E740481C1C}">
                <a14:useLocalDpi xmlns:a14="http://schemas.microsoft.com/office/drawing/2010/main" val="0"/>
              </a:ext>
            </a:extLst>
          </a:blip>
          <a:srcRect l="3095" t="55606" r="69881"/>
          <a:stretch/>
        </p:blipFill>
        <p:spPr>
          <a:xfrm rot="21236918">
            <a:off x="-245873" y="1597508"/>
            <a:ext cx="5516297" cy="5097439"/>
          </a:xfrm>
          <a:prstGeom prst="rect">
            <a:avLst/>
          </a:prstGeom>
        </p:spPr>
      </p:pic>
      <p:pic>
        <p:nvPicPr>
          <p:cNvPr id="4" name="Picture 3">
            <a:extLst>
              <a:ext uri="{FF2B5EF4-FFF2-40B4-BE49-F238E27FC236}">
                <a16:creationId xmlns:a16="http://schemas.microsoft.com/office/drawing/2014/main" xmlns="" id="{F143AD40-AE78-DB5E-9BFE-EFE35509DA22}"/>
              </a:ext>
            </a:extLst>
          </p:cNvPr>
          <p:cNvPicPr>
            <a:picLocks noChangeAspect="1"/>
          </p:cNvPicPr>
          <p:nvPr/>
        </p:nvPicPr>
        <p:blipFill>
          <a:blip r:embed="rId4"/>
          <a:stretch>
            <a:fillRect/>
          </a:stretch>
        </p:blipFill>
        <p:spPr>
          <a:xfrm>
            <a:off x="3252054" y="473698"/>
            <a:ext cx="9181372" cy="3846909"/>
          </a:xfrm>
          <a:prstGeom prst="rect">
            <a:avLst/>
          </a:prstGeom>
        </p:spPr>
      </p:pic>
      <p:grpSp>
        <p:nvGrpSpPr>
          <p:cNvPr id="5" name="Group 4"/>
          <p:cNvGrpSpPr/>
          <p:nvPr/>
        </p:nvGrpSpPr>
        <p:grpSpPr>
          <a:xfrm>
            <a:off x="5107238" y="2930330"/>
            <a:ext cx="6270296" cy="2781764"/>
            <a:chOff x="197374" y="173694"/>
            <a:chExt cx="11163353" cy="1474997"/>
          </a:xfrm>
        </p:grpSpPr>
        <p:sp>
          <p:nvSpPr>
            <p:cNvPr id="6" name="Rounded Rectangle 5"/>
            <p:cNvSpPr/>
            <p:nvPr/>
          </p:nvSpPr>
          <p:spPr>
            <a:xfrm>
              <a:off x="197374" y="173694"/>
              <a:ext cx="11163353" cy="1474997"/>
            </a:xfrm>
            <a:prstGeom prst="roundRect">
              <a:avLst/>
            </a:prstGeom>
            <a:solidFill>
              <a:schemeClr val="bg1"/>
            </a:solidFill>
            <a:ln w="28575">
              <a:solidFill>
                <a:schemeClr val="accent6">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p:cNvSpPr txBox="1"/>
            <p:nvPr/>
          </p:nvSpPr>
          <p:spPr>
            <a:xfrm>
              <a:off x="443343" y="277089"/>
              <a:ext cx="10654148" cy="1126044"/>
            </a:xfrm>
            <a:prstGeom prst="rect">
              <a:avLst/>
            </a:prstGeom>
            <a:noFill/>
          </p:spPr>
          <p:txBody>
            <a:bodyPr wrap="square" rtlCol="0">
              <a:spAutoFit/>
            </a:bodyPr>
            <a:lstStyle/>
            <a:p>
              <a:r>
                <a:rPr lang="en-US" sz="4400" b="1" smtClean="0">
                  <a:solidFill>
                    <a:schemeClr val="accent6">
                      <a:lumMod val="50000"/>
                    </a:schemeClr>
                  </a:solidFill>
                  <a:latin typeface="Cambria" panose="02040503050406030204" pitchFamily="18" charset="0"/>
                  <a:ea typeface="Cambria" panose="02040503050406030204" pitchFamily="18" charset="0"/>
                </a:rPr>
                <a:t>- Luyện đọc lại bài.</a:t>
              </a:r>
            </a:p>
            <a:p>
              <a:r>
                <a:rPr lang="en-US" sz="4400" b="1" smtClean="0">
                  <a:solidFill>
                    <a:schemeClr val="accent6">
                      <a:lumMod val="50000"/>
                    </a:schemeClr>
                  </a:solidFill>
                  <a:latin typeface="Cambria" panose="02040503050406030204" pitchFamily="18" charset="0"/>
                  <a:ea typeface="Cambria" panose="02040503050406030204" pitchFamily="18" charset="0"/>
                </a:rPr>
                <a:t>- Chia sẻ câu chuyện với người thân.</a:t>
              </a:r>
              <a:endParaRPr lang="en-US" sz="7200" b="1">
                <a:solidFill>
                  <a:schemeClr val="accent6">
                    <a:lumMod val="50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36389425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37"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out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图片包含 笔记本, 游戏机, 电脑, 花&#10;&#10;描述已自动生成">
            <a:extLst>
              <a:ext uri="{FF2B5EF4-FFF2-40B4-BE49-F238E27FC236}">
                <a16:creationId xmlns:a16="http://schemas.microsoft.com/office/drawing/2014/main" xmlns="" id="{589FA553-9BC9-424D-9B54-DF89CE32983A}"/>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6229039" y="4098379"/>
            <a:ext cx="6030277" cy="3486359"/>
          </a:xfrm>
          <a:prstGeom prst="rect">
            <a:avLst/>
          </a:prstGeom>
        </p:spPr>
      </p:pic>
      <p:pic>
        <p:nvPicPr>
          <p:cNvPr id="3" name="图片 21" descr="图片包含 笔记本, 游戏机, 电脑, 花&#10;&#10;描述已自动生成">
            <a:extLst>
              <a:ext uri="{FF2B5EF4-FFF2-40B4-BE49-F238E27FC236}">
                <a16:creationId xmlns:a16="http://schemas.microsoft.com/office/drawing/2014/main" xmlns=""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4" name="图片 2">
            <a:extLst>
              <a:ext uri="{FF2B5EF4-FFF2-40B4-BE49-F238E27FC236}">
                <a16:creationId xmlns:a16="http://schemas.microsoft.com/office/drawing/2014/main" xmlns="" id="{6B1A72B1-F808-DF69-B391-0FC1B1B87108}"/>
              </a:ext>
            </a:extLst>
          </p:cNvPr>
          <p:cNvPicPr>
            <a:picLocks noChangeAspect="1"/>
          </p:cNvPicPr>
          <p:nvPr/>
        </p:nvPicPr>
        <p:blipFill>
          <a:blip r:embed="rId3" cstate="print">
            <a:extLst>
              <a:ext uri="{28A0092B-C50C-407E-A947-70E740481C1C}">
                <a14:useLocalDpi xmlns:a14="http://schemas.microsoft.com/office/drawing/2010/main" val="0"/>
              </a:ext>
            </a:extLst>
          </a:blip>
          <a:srcRect l="19333" r="19333"/>
          <a:stretch/>
        </p:blipFill>
        <p:spPr>
          <a:xfrm>
            <a:off x="1440716" y="759002"/>
            <a:ext cx="4310742" cy="5778384"/>
          </a:xfrm>
          <a:prstGeom prst="rect">
            <a:avLst/>
          </a:prstGeom>
        </p:spPr>
      </p:pic>
      <p:pic>
        <p:nvPicPr>
          <p:cNvPr id="5" name="Picture 4">
            <a:extLst>
              <a:ext uri="{FF2B5EF4-FFF2-40B4-BE49-F238E27FC236}">
                <a16:creationId xmlns:a16="http://schemas.microsoft.com/office/drawing/2014/main" xmlns="" id="{78A4A8B8-24F7-2A6B-ADA0-DF2FF2083658}"/>
              </a:ext>
            </a:extLst>
          </p:cNvPr>
          <p:cNvPicPr>
            <a:picLocks noChangeAspect="1"/>
          </p:cNvPicPr>
          <p:nvPr/>
        </p:nvPicPr>
        <p:blipFill>
          <a:blip r:embed="rId4"/>
          <a:stretch>
            <a:fillRect/>
          </a:stretch>
        </p:blipFill>
        <p:spPr>
          <a:xfrm>
            <a:off x="2375357" y="-291673"/>
            <a:ext cx="8386891" cy="4641289"/>
          </a:xfrm>
          <a:prstGeom prst="rect">
            <a:avLst/>
          </a:prstGeom>
        </p:spPr>
      </p:pic>
    </p:spTree>
    <p:extLst>
      <p:ext uri="{BB962C8B-B14F-4D97-AF65-F5344CB8AC3E}">
        <p14:creationId xmlns:p14="http://schemas.microsoft.com/office/powerpoint/2010/main" val="31321213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37"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out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oy, doll&#10;&#10;Description automatically generated">
            <a:extLst>
              <a:ext uri="{FF2B5EF4-FFF2-40B4-BE49-F238E27FC236}">
                <a16:creationId xmlns:a16="http://schemas.microsoft.com/office/drawing/2014/main" xmlns="" id="{4F30CF7C-119D-945D-92A0-CB3EBAC352E4}"/>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flipH="1">
            <a:off x="212612" y="3306564"/>
            <a:ext cx="2614165" cy="3486933"/>
          </a:xfrm>
          <a:prstGeom prst="rect">
            <a:avLst/>
          </a:prstGeom>
        </p:spPr>
      </p:pic>
      <p:grpSp>
        <p:nvGrpSpPr>
          <p:cNvPr id="5" name="Group 4"/>
          <p:cNvGrpSpPr/>
          <p:nvPr/>
        </p:nvGrpSpPr>
        <p:grpSpPr>
          <a:xfrm>
            <a:off x="796120" y="264259"/>
            <a:ext cx="11395880" cy="4135682"/>
            <a:chOff x="796120" y="264259"/>
            <a:chExt cx="11395880" cy="4135682"/>
          </a:xfrm>
        </p:grpSpPr>
        <p:pic>
          <p:nvPicPr>
            <p:cNvPr id="2" name="图片 5" descr="图形用户界面&#10;&#10;中度可信度描述已自动生成">
              <a:extLst>
                <a:ext uri="{FF2B5EF4-FFF2-40B4-BE49-F238E27FC236}">
                  <a16:creationId xmlns:a16="http://schemas.microsoft.com/office/drawing/2014/main" xmlns="" id="{B508BF26-A535-44C8-A942-21CA977B56B0}"/>
                </a:ext>
              </a:extLst>
            </p:cNvPr>
            <p:cNvPicPr>
              <a:picLocks noChangeAspect="1"/>
            </p:cNvPicPr>
            <p:nvPr/>
          </p:nvPicPr>
          <p:blipFill rotWithShape="1">
            <a:blip r:embed="rId3">
              <a:extLst>
                <a:ext uri="{28A0092B-C50C-407E-A947-70E740481C1C}">
                  <a14:useLocalDpi xmlns:a14="http://schemas.microsoft.com/office/drawing/2010/main" val="0"/>
                </a:ext>
              </a:extLst>
            </a:blip>
            <a:srcRect t="20560" b="39441"/>
            <a:stretch/>
          </p:blipFill>
          <p:spPr>
            <a:xfrm>
              <a:off x="796120" y="264259"/>
              <a:ext cx="11395880" cy="4135682"/>
            </a:xfrm>
            <a:prstGeom prst="rect">
              <a:avLst/>
            </a:prstGeom>
          </p:spPr>
        </p:pic>
        <p:sp>
          <p:nvSpPr>
            <p:cNvPr id="4" name="TextBox 3"/>
            <p:cNvSpPr txBox="1"/>
            <p:nvPr/>
          </p:nvSpPr>
          <p:spPr>
            <a:xfrm>
              <a:off x="1796143" y="1175658"/>
              <a:ext cx="8833756" cy="1938992"/>
            </a:xfrm>
            <a:prstGeom prst="rect">
              <a:avLst/>
            </a:prstGeom>
            <a:noFill/>
          </p:spPr>
          <p:txBody>
            <a:bodyPr wrap="square" rtlCol="0">
              <a:spAutoFit/>
            </a:bodyPr>
            <a:lstStyle/>
            <a:p>
              <a:pPr algn="just"/>
              <a:r>
                <a:rPr lang="en-US" sz="4000" b="1" smtClean="0">
                  <a:solidFill>
                    <a:schemeClr val="accent2">
                      <a:lumMod val="75000"/>
                    </a:schemeClr>
                  </a:solidFill>
                  <a:latin typeface="Cambria" panose="02040503050406030204" pitchFamily="18" charset="0"/>
                  <a:ea typeface="Cambria" panose="02040503050406030204" pitchFamily="18" charset="0"/>
                </a:rPr>
                <a:t>Nếu có thời gian rảnh rỗi, em sẽ làm gì? (vẽ, sáng tác thơ, làm đồ chơi,…) Vì sao em thích làm việc đó?</a:t>
              </a:r>
              <a:endParaRPr lang="en-US" sz="4000" b="1">
                <a:solidFill>
                  <a:schemeClr val="accent2">
                    <a:lumMod val="75000"/>
                  </a:schemeClr>
                </a:solidFill>
                <a:latin typeface="Cambria" panose="02040503050406030204" pitchFamily="18" charset="0"/>
                <a:ea typeface="Cambria" panose="02040503050406030204" pitchFamily="18" charset="0"/>
              </a:endParaRPr>
            </a:p>
          </p:txBody>
        </p:sp>
      </p:grpSp>
    </p:spTree>
    <p:extLst>
      <p:ext uri="{BB962C8B-B14F-4D97-AF65-F5344CB8AC3E}">
        <p14:creationId xmlns:p14="http://schemas.microsoft.com/office/powerpoint/2010/main" val="662574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0" y="0"/>
            <a:ext cx="12213962" cy="6858000"/>
          </a:xfrm>
          <a:prstGeom prst="rect">
            <a:avLst/>
          </a:prstGeom>
        </p:spPr>
      </p:pic>
      <p:pic>
        <p:nvPicPr>
          <p:cNvPr id="3" name="Picture 2"/>
          <p:cNvPicPr>
            <a:picLocks noChangeAspect="1"/>
          </p:cNvPicPr>
          <p:nvPr/>
        </p:nvPicPr>
        <p:blipFill rotWithShape="1">
          <a:blip r:embed="rId4"/>
          <a:srcRect l="6076" t="16874" r="5341" b="29410"/>
          <a:stretch/>
        </p:blipFill>
        <p:spPr>
          <a:xfrm>
            <a:off x="374396" y="2823411"/>
            <a:ext cx="11465169" cy="4034589"/>
          </a:xfrm>
          <a:prstGeom prst="rect">
            <a:avLst/>
          </a:prstGeom>
        </p:spPr>
      </p:pic>
      <p:pic>
        <p:nvPicPr>
          <p:cNvPr id="5" name="Picture 4">
            <a:extLst>
              <a:ext uri="{FF2B5EF4-FFF2-40B4-BE49-F238E27FC236}">
                <a16:creationId xmlns:a16="http://schemas.microsoft.com/office/drawing/2014/main" xmlns="" id="{416AA52A-2568-3B14-1382-2943F1A7FFD1}"/>
              </a:ext>
            </a:extLst>
          </p:cNvPr>
          <p:cNvPicPr>
            <a:picLocks noChangeAspect="1"/>
          </p:cNvPicPr>
          <p:nvPr/>
        </p:nvPicPr>
        <p:blipFill>
          <a:blip r:embed="rId5"/>
          <a:stretch>
            <a:fillRect/>
          </a:stretch>
        </p:blipFill>
        <p:spPr>
          <a:xfrm>
            <a:off x="150125" y="-133694"/>
            <a:ext cx="1523956" cy="1508868"/>
          </a:xfrm>
          <a:prstGeom prst="rect">
            <a:avLst/>
          </a:prstGeom>
        </p:spPr>
      </p:pic>
      <p:pic>
        <p:nvPicPr>
          <p:cNvPr id="7" name="Picture 6"/>
          <p:cNvPicPr>
            <a:picLocks noChangeAspect="1"/>
          </p:cNvPicPr>
          <p:nvPr/>
        </p:nvPicPr>
        <p:blipFill>
          <a:blip r:embed="rId6"/>
          <a:stretch>
            <a:fillRect/>
          </a:stretch>
        </p:blipFill>
        <p:spPr>
          <a:xfrm>
            <a:off x="2171935" y="5918705"/>
            <a:ext cx="4615072" cy="1072989"/>
          </a:xfrm>
          <a:prstGeom prst="rect">
            <a:avLst/>
          </a:prstGeom>
        </p:spPr>
      </p:pic>
      <p:pic>
        <p:nvPicPr>
          <p:cNvPr id="11" name="Picture 10"/>
          <p:cNvPicPr>
            <a:picLocks noChangeAspect="1"/>
          </p:cNvPicPr>
          <p:nvPr/>
        </p:nvPicPr>
        <p:blipFill>
          <a:blip r:embed="rId7"/>
          <a:stretch>
            <a:fillRect/>
          </a:stretch>
        </p:blipFill>
        <p:spPr>
          <a:xfrm>
            <a:off x="3519003" y="169244"/>
            <a:ext cx="5175953" cy="2213040"/>
          </a:xfrm>
          <a:prstGeom prst="rect">
            <a:avLst/>
          </a:prstGeom>
        </p:spPr>
      </p:pic>
    </p:spTree>
    <p:extLst>
      <p:ext uri="{BB962C8B-B14F-4D97-AF65-F5344CB8AC3E}">
        <p14:creationId xmlns:p14="http://schemas.microsoft.com/office/powerpoint/2010/main" val="3660364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inVertical)">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randombar(horizont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5" descr="图片包含 蛋糕, 游戏机, 桌子, 大&#10;&#10;描述已自动生成">
            <a:extLst>
              <a:ext uri="{FF2B5EF4-FFF2-40B4-BE49-F238E27FC236}">
                <a16:creationId xmlns:a16="http://schemas.microsoft.com/office/drawing/2014/main" xmlns="" id="{26B86783-9634-47A1-84FE-5A4B6A4AA021}"/>
              </a:ext>
            </a:extLst>
          </p:cNvPr>
          <p:cNvPicPr>
            <a:picLocks noChangeAspect="1"/>
          </p:cNvPicPr>
          <p:nvPr/>
        </p:nvPicPr>
        <p:blipFill rotWithShape="1">
          <a:blip r:embed="rId2">
            <a:extLst>
              <a:ext uri="{28A0092B-C50C-407E-A947-70E740481C1C}">
                <a14:useLocalDpi xmlns:a14="http://schemas.microsoft.com/office/drawing/2010/main" val="0"/>
              </a:ext>
            </a:extLst>
          </a:blip>
          <a:srcRect t="53333"/>
          <a:stretch/>
        </p:blipFill>
        <p:spPr>
          <a:xfrm>
            <a:off x="0" y="3682613"/>
            <a:ext cx="12192000" cy="3200400"/>
          </a:xfrm>
          <a:prstGeom prst="rect">
            <a:avLst/>
          </a:prstGeom>
        </p:spPr>
      </p:pic>
      <p:sp>
        <p:nvSpPr>
          <p:cNvPr id="3" name="矩形: 圆角 13">
            <a:extLst>
              <a:ext uri="{FF2B5EF4-FFF2-40B4-BE49-F238E27FC236}">
                <a16:creationId xmlns:a16="http://schemas.microsoft.com/office/drawing/2014/main" xmlns="" id="{F2849753-48A0-4EE5-ADDD-D965E336B816}"/>
              </a:ext>
            </a:extLst>
          </p:cNvPr>
          <p:cNvSpPr/>
          <p:nvPr/>
        </p:nvSpPr>
        <p:spPr>
          <a:xfrm>
            <a:off x="275227" y="884822"/>
            <a:ext cx="11728087" cy="5762161"/>
          </a:xfrm>
          <a:prstGeom prst="roundRect">
            <a:avLst>
              <a:gd name="adj" fmla="val 574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dirty="0">
              <a:latin typeface="Arial" panose="020B0604020202020204" pitchFamily="34" charset="0"/>
              <a:ea typeface="思源黑体 CN Medium" panose="020B0600000000000000" pitchFamily="34" charset="-122"/>
              <a:sym typeface="Arial" panose="020B0604020202020204" pitchFamily="34" charset="0"/>
            </a:endParaRPr>
          </a:p>
        </p:txBody>
      </p:sp>
      <p:pic>
        <p:nvPicPr>
          <p:cNvPr id="4" name="图片 8" descr="图片包含 游戏机, 花, 星星, 鱼&#10;&#10;描述已自动生成">
            <a:extLst>
              <a:ext uri="{FF2B5EF4-FFF2-40B4-BE49-F238E27FC236}">
                <a16:creationId xmlns:a16="http://schemas.microsoft.com/office/drawing/2014/main" xmlns="" id="{3EA4EAC1-C825-4707-8658-A56BB8D769F5}"/>
              </a:ext>
            </a:extLst>
          </p:cNvPr>
          <p:cNvPicPr>
            <a:picLocks noChangeAspect="1"/>
          </p:cNvPicPr>
          <p:nvPr/>
        </p:nvPicPr>
        <p:blipFill rotWithShape="1">
          <a:blip r:embed="rId3">
            <a:extLst>
              <a:ext uri="{28A0092B-C50C-407E-A947-70E740481C1C}">
                <a14:useLocalDpi xmlns:a14="http://schemas.microsoft.com/office/drawing/2010/main" val="0"/>
              </a:ext>
            </a:extLst>
          </a:blip>
          <a:srcRect t="75873"/>
          <a:stretch/>
        </p:blipFill>
        <p:spPr>
          <a:xfrm>
            <a:off x="-1" y="5228383"/>
            <a:ext cx="12191999" cy="1654630"/>
          </a:xfrm>
          <a:prstGeom prst="rect">
            <a:avLst/>
          </a:prstGeom>
        </p:spPr>
      </p:pic>
      <p:pic>
        <p:nvPicPr>
          <p:cNvPr id="5" name="图片 21" descr="图片包含 笔记本, 游戏机, 电脑, 花&#10;&#10;描述已自动生成">
            <a:extLst>
              <a:ext uri="{FF2B5EF4-FFF2-40B4-BE49-F238E27FC236}">
                <a16:creationId xmlns:a16="http://schemas.microsoft.com/office/drawing/2014/main" xmlns="" id="{589FA553-9BC9-424D-9B54-DF89CE32983A}"/>
              </a:ext>
            </a:extLst>
          </p:cNvPr>
          <p:cNvPicPr>
            <a:picLocks noChangeAspect="1"/>
          </p:cNvPicPr>
          <p:nvPr/>
        </p:nvPicPr>
        <p:blipFill rotWithShape="1">
          <a:blip r:embed="rId4">
            <a:extLst>
              <a:ext uri="{28A0092B-C50C-407E-A947-70E740481C1C}">
                <a14:useLocalDpi xmlns:a14="http://schemas.microsoft.com/office/drawing/2010/main" val="0"/>
              </a:ext>
            </a:extLst>
          </a:blip>
          <a:srcRect l="63929" b="51534"/>
          <a:stretch/>
        </p:blipFill>
        <p:spPr>
          <a:xfrm>
            <a:off x="7605485" y="-287045"/>
            <a:ext cx="4397829" cy="3323771"/>
          </a:xfrm>
          <a:prstGeom prst="rect">
            <a:avLst/>
          </a:prstGeom>
        </p:spPr>
      </p:pic>
      <p:pic>
        <p:nvPicPr>
          <p:cNvPr id="6" name="Picture 5">
            <a:extLst>
              <a:ext uri="{FF2B5EF4-FFF2-40B4-BE49-F238E27FC236}">
                <a16:creationId xmlns:a16="http://schemas.microsoft.com/office/drawing/2014/main" xmlns="" id="{90DFA81A-7980-2CE8-9DC3-4A783ABBA1F8}"/>
              </a:ext>
            </a:extLst>
          </p:cNvPr>
          <p:cNvPicPr>
            <a:picLocks noChangeAspect="1"/>
          </p:cNvPicPr>
          <p:nvPr/>
        </p:nvPicPr>
        <p:blipFill>
          <a:blip r:embed="rId5"/>
          <a:stretch>
            <a:fillRect/>
          </a:stretch>
        </p:blipFill>
        <p:spPr>
          <a:xfrm>
            <a:off x="2501647" y="18548"/>
            <a:ext cx="7275246" cy="2743284"/>
          </a:xfrm>
          <a:prstGeom prst="rect">
            <a:avLst/>
          </a:prstGeom>
        </p:spPr>
      </p:pic>
      <p:sp>
        <p:nvSpPr>
          <p:cNvPr id="8" name="TextBox 7">
            <a:extLst>
              <a:ext uri="{FF2B5EF4-FFF2-40B4-BE49-F238E27FC236}">
                <a16:creationId xmlns:a16="http://schemas.microsoft.com/office/drawing/2014/main" xmlns="" id="{93D16A45-3889-3C49-33EC-4E4D25085013}"/>
              </a:ext>
            </a:extLst>
          </p:cNvPr>
          <p:cNvSpPr txBox="1"/>
          <p:nvPr/>
        </p:nvSpPr>
        <p:spPr>
          <a:xfrm>
            <a:off x="481261" y="1506521"/>
            <a:ext cx="11229474" cy="4524315"/>
          </a:xfrm>
          <a:prstGeom prst="rect">
            <a:avLst/>
          </a:prstGeom>
          <a:noFill/>
        </p:spPr>
        <p:txBody>
          <a:bodyPr wrap="square" rtlCol="0">
            <a:spAutoFit/>
          </a:bodyPr>
          <a:lstStyle/>
          <a:p>
            <a:pPr algn="just"/>
            <a:r>
              <a:rPr lang="en-US" sz="3200" b="1" smtClean="0">
                <a:solidFill>
                  <a:srgbClr val="002060"/>
                </a:solidFill>
                <a:latin typeface="Cambria" panose="02040503050406030204" pitchFamily="18" charset="0"/>
                <a:ea typeface="Cambria" panose="02040503050406030204" pitchFamily="18" charset="0"/>
              </a:rPr>
              <a:t>- </a:t>
            </a:r>
            <a:r>
              <a:rPr lang="en-US" sz="3200" b="1">
                <a:solidFill>
                  <a:srgbClr val="002060"/>
                </a:solidFill>
                <a:latin typeface="Cambria" panose="02040503050406030204" pitchFamily="18" charset="0"/>
                <a:ea typeface="Cambria" panose="02040503050406030204" pitchFamily="18" charset="0"/>
              </a:rPr>
              <a:t>Đọc đúng từ ngữ, câu, đoạn và toàn bộ câu chuyện </a:t>
            </a:r>
            <a:r>
              <a:rPr lang="en-US" sz="3200" b="1" i="1">
                <a:solidFill>
                  <a:srgbClr val="002060"/>
                </a:solidFill>
                <a:latin typeface="Cambria" panose="02040503050406030204" pitchFamily="18" charset="0"/>
                <a:ea typeface="Cambria" panose="02040503050406030204" pitchFamily="18" charset="0"/>
              </a:rPr>
              <a:t>Đồng cỏ nở hoa.</a:t>
            </a:r>
            <a:endParaRPr lang="en-US" sz="3200" b="1">
              <a:solidFill>
                <a:srgbClr val="002060"/>
              </a:solidFill>
              <a:latin typeface="Cambria" panose="02040503050406030204" pitchFamily="18" charset="0"/>
              <a:ea typeface="Cambria" panose="02040503050406030204" pitchFamily="18" charset="0"/>
            </a:endParaRPr>
          </a:p>
          <a:p>
            <a:pPr algn="just"/>
            <a:r>
              <a:rPr lang="en-US" sz="3200" b="1">
                <a:solidFill>
                  <a:srgbClr val="002060"/>
                </a:solidFill>
                <a:latin typeface="Cambria" panose="02040503050406030204" pitchFamily="18" charset="0"/>
                <a:ea typeface="Cambria" panose="02040503050406030204" pitchFamily="18" charset="0"/>
              </a:rPr>
              <a:t>- Biết đọc lời người dẫn chuyện, lời nói của các nhân vật Bống, ông họa sĩ trong câu chuyện với giọng điệu phù hợp.</a:t>
            </a:r>
          </a:p>
          <a:p>
            <a:pPr algn="just"/>
            <a:r>
              <a:rPr lang="en-US" sz="3200" b="1">
                <a:solidFill>
                  <a:srgbClr val="002060"/>
                </a:solidFill>
                <a:latin typeface="Cambria" panose="02040503050406030204" pitchFamily="18" charset="0"/>
                <a:ea typeface="Cambria" panose="02040503050406030204" pitchFamily="18" charset="0"/>
              </a:rPr>
              <a:t>- Nhận biết được đặc điểm của nhân vật thể hiện qua điệu bộ, hành động, suy nghĩ,… nhận biết được cách liên tưởng, so sánh</a:t>
            </a:r>
            <a:r>
              <a:rPr lang="en-US" sz="3200" b="1" smtClean="0">
                <a:solidFill>
                  <a:srgbClr val="002060"/>
                </a:solidFill>
                <a:latin typeface="Cambria" panose="02040503050406030204" pitchFamily="18" charset="0"/>
                <a:ea typeface="Cambria" panose="02040503050406030204" pitchFamily="18" charset="0"/>
              </a:rPr>
              <a:t>,... </a:t>
            </a:r>
            <a:r>
              <a:rPr lang="en-US" sz="3200" b="1">
                <a:solidFill>
                  <a:srgbClr val="002060"/>
                </a:solidFill>
                <a:latin typeface="Cambria" panose="02040503050406030204" pitchFamily="18" charset="0"/>
                <a:ea typeface="Cambria" panose="02040503050406030204" pitchFamily="18" charset="0"/>
              </a:rPr>
              <a:t>trong việc xây dựng nhân vật. Hiểu điều tác giả muốn nói qua câu chuyện: Đam mê hội họa sẽ đem đến niềm vui cho các bạn nhỏ</a:t>
            </a:r>
            <a:r>
              <a:rPr lang="en-US" sz="3200" b="1" smtClean="0">
                <a:solidFill>
                  <a:srgbClr val="002060"/>
                </a:solidFill>
                <a:latin typeface="Cambria" panose="02040503050406030204" pitchFamily="18" charset="0"/>
                <a:ea typeface="Cambria" panose="02040503050406030204" pitchFamily="18" charset="0"/>
              </a:rPr>
              <a:t>.</a:t>
            </a:r>
            <a:endParaRPr lang="en-US" sz="3200" b="1">
              <a:solidFill>
                <a:srgbClr val="00206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15776481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par>
                          <p:cTn id="8" fill="hold">
                            <p:stCondLst>
                              <p:cond delay="500"/>
                            </p:stCondLst>
                            <p:childTnLst>
                              <p:par>
                                <p:cTn id="9" presetID="16" presetClass="entr" presetSubtype="21"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barn(inVertical)">
                                      <p:cBhvr>
                                        <p:cTn id="11" dur="500"/>
                                        <p:tgtEl>
                                          <p:spTgt spid="6"/>
                                        </p:tgtEl>
                                      </p:cBhvr>
                                    </p:animEffect>
                                  </p:childTnLst>
                                </p:cTn>
                              </p:par>
                            </p:childTnLst>
                          </p:cTn>
                        </p:par>
                      </p:childTnLst>
                    </p:cTn>
                  </p:par>
                  <p:par>
                    <p:cTn id="12" fill="hold">
                      <p:stCondLst>
                        <p:cond delay="indefinite"/>
                      </p:stCondLst>
                      <p:childTnLst>
                        <p:par>
                          <p:cTn id="13" fill="hold">
                            <p:stCondLst>
                              <p:cond delay="0"/>
                            </p:stCondLst>
                            <p:childTnLst>
                              <p:par>
                                <p:cTn id="14" presetID="14" presetClass="entr" presetSubtype="10" fill="hold" grpId="0" nodeType="click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randombar(horizontal)">
                                      <p:cBhvr>
                                        <p:cTn id="1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1" descr="图片包含 笔记本, 游戏机, 电脑, 花&#10;&#10;描述已自动生成">
            <a:extLst>
              <a:ext uri="{FF2B5EF4-FFF2-40B4-BE49-F238E27FC236}">
                <a16:creationId xmlns:a16="http://schemas.microsoft.com/office/drawing/2014/main" xmlns="" id="{74274940-CA93-1495-DB0B-CC6F31227562}"/>
              </a:ext>
            </a:extLst>
          </p:cNvPr>
          <p:cNvPicPr>
            <a:picLocks noChangeAspect="1"/>
          </p:cNvPicPr>
          <p:nvPr/>
        </p:nvPicPr>
        <p:blipFill rotWithShape="1">
          <a:blip r:embed="rId2">
            <a:extLst>
              <a:ext uri="{28A0092B-C50C-407E-A947-70E740481C1C}">
                <a14:useLocalDpi xmlns:a14="http://schemas.microsoft.com/office/drawing/2010/main" val="0"/>
              </a:ext>
            </a:extLst>
          </a:blip>
          <a:srcRect l="63929" b="51534"/>
          <a:stretch/>
        </p:blipFill>
        <p:spPr>
          <a:xfrm>
            <a:off x="266077" y="1379677"/>
            <a:ext cx="6030277" cy="3486359"/>
          </a:xfrm>
          <a:prstGeom prst="rect">
            <a:avLst/>
          </a:prstGeom>
        </p:spPr>
      </p:pic>
      <p:pic>
        <p:nvPicPr>
          <p:cNvPr id="5" name="Picture 4"/>
          <p:cNvPicPr>
            <a:picLocks noChangeAspect="1"/>
          </p:cNvPicPr>
          <p:nvPr/>
        </p:nvPicPr>
        <p:blipFill>
          <a:blip r:embed="rId3" cstate="print">
            <a:extLst>
              <a:ext uri="{BEBA8EAE-BF5A-486C-A8C5-ECC9F3942E4B}">
                <a14:imgProps xmlns:a14="http://schemas.microsoft.com/office/drawing/2010/main">
                  <a14:imgLayer r:embed="rId4">
                    <a14:imgEffect>
                      <a14:backgroundRemoval t="9993" b="93039" l="9967" r="89992">
                        <a14:foregroundMark x1="82010" y1="32667" x2="82010" y2="35355"/>
                        <a14:foregroundMark x1="57775" y1="48380" x2="57155" y2="54790"/>
                        <a14:foregroundMark x1="16625" y1="44383" x2="16005" y2="48656"/>
                        <a14:foregroundMark x1="16791" y1="38525" x2="16791" y2="38525"/>
                        <a14:foregroundMark x1="46940" y1="61406" x2="73573" y2="72019"/>
                        <a14:foregroundMark x1="36394" y1="72846" x2="64475" y2="82702"/>
                        <a14:foregroundMark x1="56328" y1="81323" x2="61290" y2="85872"/>
                        <a14:foregroundMark x1="23821" y1="81323" x2="27295" y2="85872"/>
                        <a14:foregroundMark x1="31472" y1="76568" x2="35112" y2="79738"/>
                        <a14:foregroundMark x1="38792" y1="83184" x2="36559" y2="87733"/>
                        <a14:foregroundMark x1="57155" y1="54514" x2="65426" y2="54514"/>
                        <a14:foregroundMark x1="36228" y1="40110" x2="44872" y2="42522"/>
                      </a14:backgroundRemoval>
                    </a14:imgEffect>
                  </a14:imgLayer>
                </a14:imgProps>
              </a:ext>
              <a:ext uri="{28A0092B-C50C-407E-A947-70E740481C1C}">
                <a14:useLocalDpi xmlns:a14="http://schemas.microsoft.com/office/drawing/2010/main" val="0"/>
              </a:ext>
            </a:extLst>
          </a:blip>
          <a:stretch>
            <a:fillRect/>
          </a:stretch>
        </p:blipFill>
        <p:spPr>
          <a:xfrm>
            <a:off x="5277853" y="2745605"/>
            <a:ext cx="7888706" cy="4733224"/>
          </a:xfrm>
          <a:prstGeom prst="rect">
            <a:avLst/>
          </a:prstGeom>
        </p:spPr>
      </p:pic>
      <p:pic>
        <p:nvPicPr>
          <p:cNvPr id="6" name="Picture 5"/>
          <p:cNvPicPr>
            <a:picLocks noChangeAspect="1"/>
          </p:cNvPicPr>
          <p:nvPr/>
        </p:nvPicPr>
        <p:blipFill>
          <a:blip r:embed="rId5"/>
          <a:stretch>
            <a:fillRect/>
          </a:stretch>
        </p:blipFill>
        <p:spPr>
          <a:xfrm>
            <a:off x="0" y="937832"/>
            <a:ext cx="8401016" cy="2249619"/>
          </a:xfrm>
          <a:prstGeom prst="rect">
            <a:avLst/>
          </a:prstGeom>
        </p:spPr>
      </p:pic>
    </p:spTree>
    <p:extLst>
      <p:ext uri="{BB962C8B-B14F-4D97-AF65-F5344CB8AC3E}">
        <p14:creationId xmlns:p14="http://schemas.microsoft.com/office/powerpoint/2010/main" val="263875504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517363" y="236172"/>
            <a:ext cx="4973496" cy="981960"/>
          </a:xfrm>
          <a:prstGeom prst="rect">
            <a:avLst/>
          </a:prstGeom>
        </p:spPr>
      </p:pic>
      <p:sp>
        <p:nvSpPr>
          <p:cNvPr id="4" name="TextBox 3"/>
          <p:cNvSpPr txBox="1"/>
          <p:nvPr/>
        </p:nvSpPr>
        <p:spPr>
          <a:xfrm>
            <a:off x="359230" y="1240966"/>
            <a:ext cx="11381014" cy="5509200"/>
          </a:xfrm>
          <a:prstGeom prst="rect">
            <a:avLst/>
          </a:prstGeom>
          <a:noFill/>
        </p:spPr>
        <p:txBody>
          <a:bodyPr wrap="square" rtlCol="0">
            <a:spAutoFit/>
          </a:bodyPr>
          <a:lstStyle/>
          <a:p>
            <a:pPr algn="just"/>
            <a:r>
              <a:rPr lang="en-US" sz="3200" b="1" smtClean="0">
                <a:latin typeface="Cambria" panose="02040503050406030204" pitchFamily="18" charset="0"/>
                <a:ea typeface="Cambria" panose="02040503050406030204" pitchFamily="18" charset="0"/>
              </a:rPr>
              <a:t>       </a:t>
            </a:r>
            <a:r>
              <a:rPr lang="vi-VN" sz="3200" b="1" smtClean="0">
                <a:latin typeface="Cambria" panose="02040503050406030204" pitchFamily="18" charset="0"/>
                <a:ea typeface="Cambria" panose="02040503050406030204" pitchFamily="18" charset="0"/>
              </a:rPr>
              <a:t>Bống </a:t>
            </a:r>
            <a:r>
              <a:rPr lang="vi-VN" sz="3200" b="1">
                <a:latin typeface="Cambria" panose="02040503050406030204" pitchFamily="18" charset="0"/>
                <a:ea typeface="Cambria" panose="02040503050406030204" pitchFamily="18" charset="0"/>
              </a:rPr>
              <a:t>là một cô bé có tài hội hoạ. Người phát hiện ra điều này trước nhất là bác Lan, chị gái của bố Bống. Thực ra, lúc đầu bác Lan chỉ thấy hơi là lạ, vì con bé mới học tiểu học mà sao nó lại mê vẽ thế. Nó vẽ như người ta thở, như người ta nhìn, như người ta nghe. Nó vẽ các nàng tiên, các cô công chúa, các chàng công tử.</a:t>
            </a:r>
          </a:p>
          <a:p>
            <a:pPr algn="just"/>
            <a:r>
              <a:rPr lang="en-US" sz="3200" b="1" smtClean="0">
                <a:latin typeface="Cambria" panose="02040503050406030204" pitchFamily="18" charset="0"/>
                <a:ea typeface="Cambria" panose="02040503050406030204" pitchFamily="18" charset="0"/>
              </a:rPr>
              <a:t>       </a:t>
            </a:r>
            <a:r>
              <a:rPr lang="vi-VN" sz="3200" b="1" smtClean="0">
                <a:latin typeface="Cambria" panose="02040503050406030204" pitchFamily="18" charset="0"/>
                <a:ea typeface="Cambria" panose="02040503050406030204" pitchFamily="18" charset="0"/>
              </a:rPr>
              <a:t>Cái </a:t>
            </a:r>
            <a:r>
              <a:rPr lang="vi-VN" sz="3200" b="1">
                <a:latin typeface="Cambria" panose="02040503050406030204" pitchFamily="18" charset="0"/>
                <a:ea typeface="Cambria" panose="02040503050406030204" pitchFamily="18" charset="0"/>
              </a:rPr>
              <a:t>Bống rất hay vẽ, nhưng đáng chú ý hơn là nó vẽ rất giống. Con mèo Kết ra con mèo Kết. Con chó Lu ra con chó Lu. Cây cau ra cây cau. Bố Lít nó ra bố Lít. Mẹ Phít nó cũng chẳng lẫn được với ai, cái mặt tròn như đồng xu với hai con mắt lá răm.</a:t>
            </a:r>
          </a:p>
        </p:txBody>
      </p:sp>
    </p:spTree>
    <p:extLst>
      <p:ext uri="{BB962C8B-B14F-4D97-AF65-F5344CB8AC3E}">
        <p14:creationId xmlns:p14="http://schemas.microsoft.com/office/powerpoint/2010/main" val="3969188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4" presetClass="entr" presetSubtype="1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randombar(horizont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375557" y="277580"/>
            <a:ext cx="11495314" cy="6484852"/>
          </a:xfrm>
          <a:prstGeom prst="rect">
            <a:avLst/>
          </a:prstGeom>
          <a:noFill/>
        </p:spPr>
        <p:txBody>
          <a:bodyPr wrap="square" rtlCol="0">
            <a:spAutoFit/>
          </a:bodyPr>
          <a:lstStyle/>
          <a:p>
            <a:pPr algn="just"/>
            <a:r>
              <a:rPr lang="en-US" sz="3100" b="1" smtClean="0">
                <a:latin typeface="Cambria" panose="02040503050406030204" pitchFamily="18" charset="0"/>
                <a:ea typeface="Cambria" panose="02040503050406030204" pitchFamily="18" charset="0"/>
              </a:rPr>
              <a:t>      </a:t>
            </a:r>
            <a:r>
              <a:rPr lang="vi-VN" sz="3100" b="1" smtClean="0">
                <a:latin typeface="Cambria" panose="02040503050406030204" pitchFamily="18" charset="0"/>
                <a:ea typeface="Cambria" panose="02040503050406030204" pitchFamily="18" charset="0"/>
              </a:rPr>
              <a:t>Bác </a:t>
            </a:r>
            <a:r>
              <a:rPr lang="vi-VN" sz="3100" b="1">
                <a:latin typeface="Cambria" panose="02040503050406030204" pitchFamily="18" charset="0"/>
                <a:ea typeface="Cambria" panose="02040503050406030204" pitchFamily="18" charset="0"/>
              </a:rPr>
              <a:t>Lan đưa tranh của Bống cho ông hoạ sĩ Phan xem để hỏi ý kiến. Ông hoạ sĩ xem cả xấp tranh vẽ con chó, con mèo, cây cau, chân dung bố và mẹ Bống thì tặc tặc lưỡi trầm trổ:“Chà chà! Vẽ như đồng cỏ đến kì nở hoa! Vẽ được lắm, được lắm!”. Đoạn, ông nói: “Còn những bức nào nữa, cho ông xem với nào!”. Bống đưa cho ông cả tập tranh giấu trong cặp. Ông trố mắt, chỉ từng bức:</a:t>
            </a:r>
          </a:p>
          <a:p>
            <a:pPr algn="just"/>
            <a:r>
              <a:rPr lang="en-US" sz="3100" b="1" smtClean="0">
                <a:latin typeface="Cambria" panose="02040503050406030204" pitchFamily="18" charset="0"/>
                <a:ea typeface="Cambria" panose="02040503050406030204" pitchFamily="18" charset="0"/>
              </a:rPr>
              <a:t>  </a:t>
            </a:r>
            <a:r>
              <a:rPr lang="vi-VN" sz="3100" b="1" smtClean="0">
                <a:latin typeface="Cambria" panose="02040503050406030204" pitchFamily="18" charset="0"/>
                <a:ea typeface="Cambria" panose="02040503050406030204" pitchFamily="18" charset="0"/>
              </a:rPr>
              <a:t>- </a:t>
            </a:r>
            <a:r>
              <a:rPr lang="vi-VN" sz="3100" b="1">
                <a:latin typeface="Cambria" panose="02040503050406030204" pitchFamily="18" charset="0"/>
                <a:ea typeface="Cambria" panose="02040503050406030204" pitchFamily="18" charset="0"/>
              </a:rPr>
              <a:t>Sao dưới bụng con gà mái mẹ lại có một hàng chấm chấm?</a:t>
            </a:r>
          </a:p>
          <a:p>
            <a:pPr algn="just"/>
            <a:r>
              <a:rPr lang="en-US" sz="3100" b="1" smtClean="0">
                <a:latin typeface="Cambria" panose="02040503050406030204" pitchFamily="18" charset="0"/>
                <a:ea typeface="Cambria" panose="02040503050406030204" pitchFamily="18" charset="0"/>
              </a:rPr>
              <a:t>  </a:t>
            </a:r>
            <a:r>
              <a:rPr lang="vi-VN" sz="3100" b="1" smtClean="0">
                <a:latin typeface="Cambria" panose="02040503050406030204" pitchFamily="18" charset="0"/>
                <a:ea typeface="Cambria" panose="02040503050406030204" pitchFamily="18" charset="0"/>
              </a:rPr>
              <a:t>- </a:t>
            </a:r>
            <a:r>
              <a:rPr lang="vi-VN" sz="3100" b="1">
                <a:latin typeface="Cambria" panose="02040503050406030204" pitchFamily="18" charset="0"/>
                <a:ea typeface="Cambria" panose="02040503050406030204" pitchFamily="18" charset="0"/>
              </a:rPr>
              <a:t>Đó là tí của nó ạ. Không có tí, gà con bú mẹ sao được ạ.</a:t>
            </a:r>
          </a:p>
          <a:p>
            <a:pPr algn="just"/>
            <a:r>
              <a:rPr lang="en-US" sz="3100" b="1" smtClean="0">
                <a:latin typeface="Cambria" panose="02040503050406030204" pitchFamily="18" charset="0"/>
                <a:ea typeface="Cambria" panose="02040503050406030204" pitchFamily="18" charset="0"/>
              </a:rPr>
              <a:t>  </a:t>
            </a:r>
            <a:r>
              <a:rPr lang="vi-VN" sz="3100" b="1" smtClean="0">
                <a:latin typeface="Cambria" panose="02040503050406030204" pitchFamily="18" charset="0"/>
                <a:ea typeface="Cambria" panose="02040503050406030204" pitchFamily="18" charset="0"/>
              </a:rPr>
              <a:t>- </a:t>
            </a:r>
            <a:r>
              <a:rPr lang="vi-VN" sz="3100" b="1">
                <a:latin typeface="Cambria" panose="02040503050406030204" pitchFamily="18" charset="0"/>
                <a:ea typeface="Cambria" panose="02040503050406030204" pitchFamily="18" charset="0"/>
              </a:rPr>
              <a:t>Thế con chuột nhắt đứng cạnh cái vòng tròn có hai chóp nhọn là cái gì?</a:t>
            </a:r>
          </a:p>
          <a:p>
            <a:pPr algn="just">
              <a:lnSpc>
                <a:spcPct val="80000"/>
              </a:lnSpc>
            </a:pPr>
            <a:r>
              <a:rPr lang="en-US" sz="3100" b="1" smtClean="0">
                <a:latin typeface="Cambria" panose="02040503050406030204" pitchFamily="18" charset="0"/>
                <a:ea typeface="Cambria" panose="02040503050406030204" pitchFamily="18" charset="0"/>
              </a:rPr>
              <a:t>  </a:t>
            </a:r>
            <a:r>
              <a:rPr lang="vi-VN" sz="3100" b="1" smtClean="0">
                <a:latin typeface="Cambria" panose="02040503050406030204" pitchFamily="18" charset="0"/>
                <a:ea typeface="Cambria" panose="02040503050406030204" pitchFamily="18" charset="0"/>
              </a:rPr>
              <a:t>- </a:t>
            </a:r>
            <a:r>
              <a:rPr lang="vi-VN" sz="3100" b="1">
                <a:latin typeface="Cambria" panose="02040503050406030204" pitchFamily="18" charset="0"/>
                <a:ea typeface="Cambria" panose="02040503050406030204" pitchFamily="18" charset="0"/>
              </a:rPr>
              <a:t>Là lưng con mèo. Ý cháu là... hỡi tên chuột kia, mi hãy giờ hồn, mèo chưa quay đầu lại đâu!</a:t>
            </a:r>
          </a:p>
          <a:p>
            <a:pPr algn="r">
              <a:lnSpc>
                <a:spcPct val="80000"/>
              </a:lnSpc>
            </a:pPr>
            <a:r>
              <a:rPr lang="vi-VN" sz="3100" b="1">
                <a:latin typeface="Cambria" panose="02040503050406030204" pitchFamily="18" charset="0"/>
                <a:ea typeface="Cambria" panose="02040503050406030204" pitchFamily="18" charset="0"/>
              </a:rPr>
              <a:t>(Theo Ma Văn Kháng)</a:t>
            </a:r>
          </a:p>
        </p:txBody>
      </p:sp>
    </p:spTree>
    <p:extLst>
      <p:ext uri="{BB962C8B-B14F-4D97-AF65-F5344CB8AC3E}">
        <p14:creationId xmlns:p14="http://schemas.microsoft.com/office/powerpoint/2010/main" val="38284384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randombar(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642256"/>
            <a:ext cx="4974767" cy="4974767"/>
          </a:xfrm>
          <a:prstGeom prst="rect">
            <a:avLst/>
          </a:prstGeom>
        </p:spPr>
      </p:pic>
      <p:sp>
        <p:nvSpPr>
          <p:cNvPr id="6" name="Speech Bubble: Oval 9">
            <a:extLst>
              <a:ext uri="{FF2B5EF4-FFF2-40B4-BE49-F238E27FC236}">
                <a16:creationId xmlns:a16="http://schemas.microsoft.com/office/drawing/2014/main" xmlns="" id="{7242D3E7-C1CC-5917-A9C9-1DFAF6DBB850}"/>
              </a:ext>
            </a:extLst>
          </p:cNvPr>
          <p:cNvSpPr/>
          <p:nvPr/>
        </p:nvSpPr>
        <p:spPr>
          <a:xfrm flipH="1">
            <a:off x="5083028" y="223653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smtClean="0">
                <a:solidFill>
                  <a:schemeClr val="accent2">
                    <a:lumMod val="75000"/>
                  </a:schemeClr>
                </a:solidFill>
                <a:latin typeface="UTM Avo" panose="02040603050506020204" pitchFamily="18" charset="0"/>
                <a:ea typeface="Cambria" panose="02040503050406030204" pitchFamily="18" charset="0"/>
              </a:rPr>
              <a:t>Bài được chia làm mấy đoạn?</a:t>
            </a:r>
            <a:endParaRPr lang="en-US" sz="4400" b="1">
              <a:solidFill>
                <a:schemeClr val="accent2">
                  <a:lumMod val="75000"/>
                </a:schemeClr>
              </a:solidFill>
              <a:latin typeface="UTM Avo" panose="02040603050506020204" pitchFamily="18" charset="0"/>
              <a:ea typeface="Cambria" panose="02040503050406030204" pitchFamily="18" charset="0"/>
            </a:endParaRPr>
          </a:p>
        </p:txBody>
      </p:sp>
      <p:sp>
        <p:nvSpPr>
          <p:cNvPr id="7" name="Speech Bubble: Oval 9">
            <a:extLst>
              <a:ext uri="{FF2B5EF4-FFF2-40B4-BE49-F238E27FC236}">
                <a16:creationId xmlns:a16="http://schemas.microsoft.com/office/drawing/2014/main" xmlns="" id="{7242D3E7-C1CC-5917-A9C9-1DFAF6DBB850}"/>
              </a:ext>
            </a:extLst>
          </p:cNvPr>
          <p:cNvSpPr/>
          <p:nvPr/>
        </p:nvSpPr>
        <p:spPr>
          <a:xfrm flipH="1">
            <a:off x="5083028" y="2250323"/>
            <a:ext cx="4168523" cy="3131861"/>
          </a:xfrm>
          <a:custGeom>
            <a:avLst/>
            <a:gdLst>
              <a:gd name="connsiteX0" fmla="*/ -269120 w 4168523"/>
              <a:gd name="connsiteY0" fmla="*/ 1855189 h 3131861"/>
              <a:gd name="connsiteX1" fmla="*/ 927 w 4168523"/>
              <a:gd name="connsiteY1" fmla="*/ 1519232 h 3131861"/>
              <a:gd name="connsiteX2" fmla="*/ 2004499 w 4168523"/>
              <a:gd name="connsiteY2" fmla="*/ 1147 h 3131861"/>
              <a:gd name="connsiteX3" fmla="*/ 4140300 w 4168523"/>
              <a:gd name="connsiteY3" fmla="*/ 1309101 h 3131861"/>
              <a:gd name="connsiteX4" fmla="*/ 2394313 w 4168523"/>
              <a:gd name="connsiteY4" fmla="*/ 3114439 h 3131861"/>
              <a:gd name="connsiteX5" fmla="*/ 129343 w 4168523"/>
              <a:gd name="connsiteY5" fmla="*/ 2108979 h 3131861"/>
              <a:gd name="connsiteX6" fmla="*/ -269120 w 4168523"/>
              <a:gd name="connsiteY6" fmla="*/ 1855189 h 313186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4168523" h="3131861" fill="none" extrusionOk="0">
                <a:moveTo>
                  <a:pt x="-269120" y="1855189"/>
                </a:moveTo>
                <a:cubicBezTo>
                  <a:pt x="-196918" y="1774234"/>
                  <a:pt x="-87822" y="1645254"/>
                  <a:pt x="927" y="1519232"/>
                </a:cubicBezTo>
                <a:cubicBezTo>
                  <a:pt x="-115227" y="549861"/>
                  <a:pt x="925284" y="51187"/>
                  <a:pt x="2004499" y="1147"/>
                </a:cubicBezTo>
                <a:cubicBezTo>
                  <a:pt x="3084767" y="-68315"/>
                  <a:pt x="3919817" y="527682"/>
                  <a:pt x="4140300" y="1309101"/>
                </a:cubicBezTo>
                <a:cubicBezTo>
                  <a:pt x="4329621" y="2083065"/>
                  <a:pt x="3403130" y="2939861"/>
                  <a:pt x="2394313" y="3114439"/>
                </a:cubicBezTo>
                <a:cubicBezTo>
                  <a:pt x="1400846" y="3215871"/>
                  <a:pt x="541357" y="2765890"/>
                  <a:pt x="129343" y="2108979"/>
                </a:cubicBezTo>
                <a:cubicBezTo>
                  <a:pt x="57568" y="2078893"/>
                  <a:pt x="-158411" y="1889923"/>
                  <a:pt x="-269120" y="1855189"/>
                </a:cubicBezTo>
                <a:close/>
              </a:path>
              <a:path w="4168523" h="3131861" stroke="0" extrusionOk="0">
                <a:moveTo>
                  <a:pt x="-269120" y="1855189"/>
                </a:moveTo>
                <a:cubicBezTo>
                  <a:pt x="-210017" y="1719772"/>
                  <a:pt x="-46573" y="1554189"/>
                  <a:pt x="927" y="1519232"/>
                </a:cubicBezTo>
                <a:cubicBezTo>
                  <a:pt x="-40582" y="703923"/>
                  <a:pt x="898813" y="71720"/>
                  <a:pt x="2004499" y="1147"/>
                </a:cubicBezTo>
                <a:cubicBezTo>
                  <a:pt x="3011399" y="92095"/>
                  <a:pt x="4001598" y="554009"/>
                  <a:pt x="4140300" y="1309101"/>
                </a:cubicBezTo>
                <a:cubicBezTo>
                  <a:pt x="4322026" y="2212421"/>
                  <a:pt x="3433741" y="3002938"/>
                  <a:pt x="2394313" y="3114439"/>
                </a:cubicBezTo>
                <a:cubicBezTo>
                  <a:pt x="1389190" y="3213395"/>
                  <a:pt x="586583" y="2831212"/>
                  <a:pt x="129343" y="2108979"/>
                </a:cubicBezTo>
                <a:cubicBezTo>
                  <a:pt x="-44064" y="1988251"/>
                  <a:pt x="-170694" y="1942385"/>
                  <a:pt x="-269120" y="1855189"/>
                </a:cubicBezTo>
                <a:close/>
              </a:path>
            </a:pathLst>
          </a:custGeom>
          <a:ln>
            <a:solidFill>
              <a:srgbClr val="002060"/>
            </a:solidFill>
            <a:extLst>
              <a:ext uri="{C807C97D-BFC1-408E-A445-0C87EB9F89A2}">
                <ask:lineSketchStyleProps xmlns="" xmlns:ask="http://schemas.microsoft.com/office/drawing/2018/sketchyshapes" sd="2214188587">
                  <a:prstGeom prst="wedgeEllipseCallout">
                    <a:avLst>
                      <a:gd name="adj1" fmla="val -56456"/>
                      <a:gd name="adj2" fmla="val 9236"/>
                    </a:avLst>
                  </a:prstGeom>
                  <ask:type>
                    <ask:lineSketchCurved/>
                  </ask:type>
                </ask:lineSketchStyleProps>
              </a:ext>
            </a:extLst>
          </a:ln>
          <a:effectLst>
            <a:glow rad="63500">
              <a:schemeClr val="accent5">
                <a:satMod val="175000"/>
                <a:alpha val="40000"/>
              </a:schemeClr>
            </a:glow>
          </a:effectLst>
        </p:spPr>
        <p:style>
          <a:lnRef idx="2">
            <a:schemeClr val="dk1"/>
          </a:lnRef>
          <a:fillRef idx="1">
            <a:schemeClr val="lt1"/>
          </a:fillRef>
          <a:effectRef idx="0">
            <a:schemeClr val="dk1"/>
          </a:effectRef>
          <a:fontRef idx="minor">
            <a:schemeClr val="dk1"/>
          </a:fontRef>
        </p:style>
        <p:txBody>
          <a:bodyPr rtlCol="0" anchor="ctr"/>
          <a:lstStyle/>
          <a:p>
            <a:pPr algn="ctr"/>
            <a:r>
              <a:rPr lang="en-US" sz="4400" b="1" smtClean="0">
                <a:solidFill>
                  <a:schemeClr val="accent1">
                    <a:lumMod val="50000"/>
                  </a:schemeClr>
                </a:solidFill>
                <a:latin typeface="UTM Avo" panose="02040603050506020204" pitchFamily="18" charset="0"/>
                <a:ea typeface="Cambria" panose="02040503050406030204" pitchFamily="18" charset="0"/>
              </a:rPr>
              <a:t>Bài được chia làm </a:t>
            </a:r>
            <a:r>
              <a:rPr lang="en-US" sz="4400" b="1">
                <a:solidFill>
                  <a:srgbClr val="FF0000"/>
                </a:solidFill>
                <a:latin typeface="UTM Avo" panose="02040603050506020204" pitchFamily="18" charset="0"/>
                <a:ea typeface="Cambria" panose="02040503050406030204" pitchFamily="18" charset="0"/>
              </a:rPr>
              <a:t>3</a:t>
            </a:r>
            <a:r>
              <a:rPr lang="en-US" sz="4400" b="1" smtClean="0">
                <a:solidFill>
                  <a:schemeClr val="accent1">
                    <a:lumMod val="50000"/>
                  </a:schemeClr>
                </a:solidFill>
                <a:latin typeface="UTM Avo" panose="02040603050506020204" pitchFamily="18" charset="0"/>
                <a:ea typeface="Cambria" panose="02040503050406030204" pitchFamily="18" charset="0"/>
              </a:rPr>
              <a:t> đoạn.</a:t>
            </a:r>
            <a:endParaRPr lang="en-US" sz="4400" b="1">
              <a:solidFill>
                <a:schemeClr val="accent1">
                  <a:lumMod val="50000"/>
                </a:schemeClr>
              </a:solidFill>
              <a:latin typeface="UTM Avo" panose="02040603050506020204" pitchFamily="18" charset="0"/>
              <a:ea typeface="Cambria" panose="02040503050406030204" pitchFamily="18" charset="0"/>
            </a:endParaRPr>
          </a:p>
        </p:txBody>
      </p:sp>
      <p:pic>
        <p:nvPicPr>
          <p:cNvPr id="8" name="图片 1"/>
          <p:cNvPicPr>
            <a:picLocks noChangeAspect="1"/>
          </p:cNvPicPr>
          <p:nvPr/>
        </p:nvPicPr>
        <p:blipFill rotWithShape="1">
          <a:blip r:embed="rId3" cstate="print">
            <a:extLst>
              <a:ext uri="{28A0092B-C50C-407E-A947-70E740481C1C}">
                <a14:useLocalDpi xmlns:a14="http://schemas.microsoft.com/office/drawing/2010/main" val="0"/>
              </a:ext>
            </a:extLst>
          </a:blip>
          <a:srcRect l="19586" b="8272"/>
          <a:stretch/>
        </p:blipFill>
        <p:spPr>
          <a:xfrm flipH="1">
            <a:off x="8782326" y="2653290"/>
            <a:ext cx="3823010" cy="4360891"/>
          </a:xfrm>
          <a:prstGeom prst="rect">
            <a:avLst/>
          </a:prstGeom>
        </p:spPr>
      </p:pic>
    </p:spTree>
    <p:extLst>
      <p:ext uri="{BB962C8B-B14F-4D97-AF65-F5344CB8AC3E}">
        <p14:creationId xmlns:p14="http://schemas.microsoft.com/office/powerpoint/2010/main" val="16745862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left)">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169</TotalTime>
  <Words>1574</Words>
  <Application>Microsoft Office PowerPoint</Application>
  <PresentationFormat>Widescreen</PresentationFormat>
  <Paragraphs>71</Paragraphs>
  <Slides>28</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28</vt:i4>
      </vt:variant>
    </vt:vector>
  </HeadingPairs>
  <TitlesOfParts>
    <vt:vector size="36" baseType="lpstr">
      <vt:lpstr>#9Slide07 HoneyCream</vt:lpstr>
      <vt:lpstr>Arial</vt:lpstr>
      <vt:lpstr>Calibri</vt:lpstr>
      <vt:lpstr>Cambria</vt:lpstr>
      <vt:lpstr>UTM Avo</vt:lpstr>
      <vt:lpstr>UTM Futura Extra</vt:lpstr>
      <vt:lpstr>思源黑体 CN Medium</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BÍCH</dc:creator>
  <cp:keywords>MĂNGNON</cp:keywords>
  <cp:lastModifiedBy>ADMIN</cp:lastModifiedBy>
  <cp:revision>36</cp:revision>
  <dcterms:created xsi:type="dcterms:W3CDTF">2023-09-22T19:54:16Z</dcterms:created>
  <dcterms:modified xsi:type="dcterms:W3CDTF">2023-10-10T02:57:31Z</dcterms:modified>
</cp:coreProperties>
</file>