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403" r:id="rId2"/>
    <p:sldId id="365" r:id="rId3"/>
    <p:sldId id="404" r:id="rId4"/>
    <p:sldId id="376" r:id="rId5"/>
    <p:sldId id="384" r:id="rId6"/>
    <p:sldId id="363" r:id="rId7"/>
    <p:sldId id="364" r:id="rId8"/>
    <p:sldId id="377" r:id="rId9"/>
    <p:sldId id="382" r:id="rId10"/>
    <p:sldId id="405" r:id="rId11"/>
    <p:sldId id="406" r:id="rId12"/>
    <p:sldId id="409" r:id="rId13"/>
    <p:sldId id="375" r:id="rId14"/>
    <p:sldId id="378" r:id="rId15"/>
    <p:sldId id="385" r:id="rId16"/>
    <p:sldId id="386" r:id="rId17"/>
    <p:sldId id="410" r:id="rId18"/>
    <p:sldId id="390" r:id="rId19"/>
    <p:sldId id="389" r:id="rId20"/>
    <p:sldId id="394" r:id="rId21"/>
    <p:sldId id="407" r:id="rId22"/>
    <p:sldId id="393" r:id="rId23"/>
    <p:sldId id="395" r:id="rId24"/>
    <p:sldId id="396" r:id="rId25"/>
    <p:sldId id="397" r:id="rId26"/>
    <p:sldId id="398" r:id="rId27"/>
    <p:sldId id="400" r:id="rId28"/>
    <p:sldId id="399" r:id="rId29"/>
    <p:sldId id="401" r:id="rId30"/>
    <p:sldId id="411" r:id="rId31"/>
    <p:sldId id="402" r:id="rId32"/>
    <p:sldId id="381" r:id="rId33"/>
  </p:sldIdLst>
  <p:sldSz cx="12192000" cy="6858000"/>
  <p:notesSz cx="6858000" cy="9144000"/>
  <p:embeddedFontLst>
    <p:embeddedFont>
      <p:font typeface="#9Slide04 FS Bella" panose="02000000000000000000" pitchFamily="2" charset="0"/>
      <p:regular r:id="rId35"/>
    </p:embeddedFont>
    <p:embeddedFont>
      <p:font typeface="#9Slide06 Thillends" pitchFamily="2" charset="77"/>
      <p:regular r:id="rId36"/>
    </p:embeddedFont>
    <p:embeddedFont>
      <p:font typeface="#9Slide07 IcielKoni Black" pitchFamily="2" charset="77"/>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SVN-Caprica Script" pitchFamily="2" charset="77"/>
      <p:regular r:id="rId46"/>
    </p:embeddedFont>
    <p:embeddedFont>
      <p:font typeface="SVN-Newton" panose="02040603050506020204" pitchFamily="18" charset="0"/>
      <p:regular r:id="rId47"/>
    </p:embeddedFont>
    <p:embeddedFont>
      <p:font typeface="SVN-Nexa Rush Slab Black Shadow" panose="020B0606040200020203" pitchFamily="34" charset="0"/>
      <p:bold r:id="rId48"/>
    </p:embeddedFont>
    <p:embeddedFont>
      <p:font typeface="SVN-Ready" panose="02040603050506020204" pitchFamily="18" charset="0"/>
      <p:regular r:id="rId49"/>
    </p:embeddedFont>
    <p:embeddedFont>
      <p:font typeface="SVN-Standly" pitchFamily="2" charset="0"/>
      <p:regular r:id="rId50"/>
    </p:embeddedFont>
    <p:embeddedFont>
      <p:font typeface="UTM Showcard" panose="02040603050506020204" pitchFamily="18" charset="0"/>
      <p:regular r:id="rId51"/>
    </p:embeddedFont>
    <p:embeddedFont>
      <p:font typeface="Vogue-ExtraBold" panose="020B05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9" autoAdjust="0"/>
    <p:restoredTop sz="94686"/>
  </p:normalViewPr>
  <p:slideViewPr>
    <p:cSldViewPr snapToGrid="0">
      <p:cViewPr varScale="1">
        <p:scale>
          <a:sx n="97" d="100"/>
          <a:sy n="97" d="100"/>
        </p:scale>
        <p:origin x="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10/22/23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F6DC44-F695-BA35-8422-172C81FBB5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8A4DA68-8CF0-4EB4-DFF8-E75E8F7004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6E1FCE-AFBF-A21F-0C1D-C6A1774A8F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E7B1C8B-72E2-5861-24C4-2EA171B2BB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52966-9E2E-E349-8612-E8EFA7144897}"/>
              </a:ext>
            </a:extLst>
          </p:cNvPr>
          <p:cNvSpPr txBox="1"/>
          <p:nvPr/>
        </p:nvSpPr>
        <p:spPr>
          <a:xfrm>
            <a:off x="2745260" y="292997"/>
            <a:ext cx="6783860" cy="830997"/>
          </a:xfrm>
          <a:prstGeom prst="rect">
            <a:avLst/>
          </a:prstGeom>
          <a:noFill/>
        </p:spPr>
        <p:txBody>
          <a:bodyPr wrap="square" rtlCol="0">
            <a:spAutoFit/>
          </a:bodyPr>
          <a:lstStyle/>
          <a:p>
            <a:pPr algn="ctr"/>
            <a:r>
              <a:rPr lang="en-US" sz="2400" b="1" dirty="0"/>
              <a:t>ỦY BAN NHÂN DÂN QUẬN LONG BIÊN</a:t>
            </a:r>
          </a:p>
          <a:p>
            <a:pPr algn="ctr"/>
            <a:r>
              <a:rPr lang="en-US" sz="2400" b="1" dirty="0"/>
              <a:t>TRƯỜNG TIỂU HỌC LÊ QUÝ ĐÔN</a:t>
            </a:r>
          </a:p>
        </p:txBody>
      </p:sp>
      <p:sp>
        <p:nvSpPr>
          <p:cNvPr id="3" name="TextBox 2">
            <a:extLst>
              <a:ext uri="{FF2B5EF4-FFF2-40B4-BE49-F238E27FC236}">
                <a16:creationId xmlns:a16="http://schemas.microsoft.com/office/drawing/2014/main" id="{9A292E9D-1B5B-0744-860B-AA74136C829F}"/>
              </a:ext>
            </a:extLst>
          </p:cNvPr>
          <p:cNvSpPr txBox="1"/>
          <p:nvPr/>
        </p:nvSpPr>
        <p:spPr>
          <a:xfrm>
            <a:off x="506628" y="2059527"/>
            <a:ext cx="11261124" cy="1754326"/>
          </a:xfrm>
          <a:prstGeom prst="rect">
            <a:avLst/>
          </a:prstGeom>
          <a:noFill/>
        </p:spPr>
        <p:txBody>
          <a:bodyPr wrap="square" rtlCol="0">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CHÀO MỪNG CÁC THẦY, CÔ GIÁO</a:t>
            </a:r>
          </a:p>
        </p:txBody>
      </p:sp>
      <p:sp>
        <p:nvSpPr>
          <p:cNvPr id="4" name="TextBox 3">
            <a:extLst>
              <a:ext uri="{FF2B5EF4-FFF2-40B4-BE49-F238E27FC236}">
                <a16:creationId xmlns:a16="http://schemas.microsoft.com/office/drawing/2014/main" id="{B6DAD02E-60F9-B14C-81D6-D236168B0BC3}"/>
              </a:ext>
            </a:extLst>
          </p:cNvPr>
          <p:cNvSpPr txBox="1"/>
          <p:nvPr/>
        </p:nvSpPr>
        <p:spPr>
          <a:xfrm>
            <a:off x="424248" y="3604327"/>
            <a:ext cx="11310552" cy="1107996"/>
          </a:xfrm>
          <a:prstGeom prst="rect">
            <a:avLst/>
          </a:prstGeom>
          <a:noFill/>
        </p:spPr>
        <p:txBody>
          <a:bodyPr wrap="square" rtlCol="0">
            <a:spAutoFit/>
          </a:bodyPr>
          <a:lstStyle/>
          <a:p>
            <a:pPr algn="ct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Môn</a:t>
            </a:r>
            <a:r>
              <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rPr>
              <a:t>: </a:t>
            </a: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Khoa</a:t>
            </a:r>
            <a:r>
              <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rPr>
              <a:t> </a:t>
            </a: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học</a:t>
            </a:r>
            <a:endPar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endParaRPr>
          </a:p>
        </p:txBody>
      </p:sp>
      <p:sp>
        <p:nvSpPr>
          <p:cNvPr id="5" name="TextBox 4">
            <a:extLst>
              <a:ext uri="{FF2B5EF4-FFF2-40B4-BE49-F238E27FC236}">
                <a16:creationId xmlns:a16="http://schemas.microsoft.com/office/drawing/2014/main" id="{EAE659CD-FC17-EF4F-8EEB-0E0933205D24}"/>
              </a:ext>
            </a:extLst>
          </p:cNvPr>
          <p:cNvSpPr txBox="1"/>
          <p:nvPr/>
        </p:nvSpPr>
        <p:spPr>
          <a:xfrm>
            <a:off x="457200" y="4752752"/>
            <a:ext cx="11277600" cy="830997"/>
          </a:xfrm>
          <a:prstGeom prst="rect">
            <a:avLst/>
          </a:prstGeom>
          <a:noFill/>
        </p:spPr>
        <p:txBody>
          <a:bodyPr wrap="square" rtlCol="0">
            <a:spAutoFit/>
          </a:bodyPr>
          <a:lstStyle/>
          <a:p>
            <a:pPr algn="ctr"/>
            <a:r>
              <a:rPr lang="en-US" sz="4800" dirty="0">
                <a:solidFill>
                  <a:schemeClr val="accent6">
                    <a:lumMod val="75000"/>
                  </a:schemeClr>
                </a:solidFill>
                <a:effectLst>
                  <a:glow rad="228600">
                    <a:schemeClr val="accent4">
                      <a:satMod val="175000"/>
                      <a:alpha val="40000"/>
                    </a:schemeClr>
                  </a:glow>
                </a:effectLst>
                <a:latin typeface="SVN-Nexa Rush Slab Black Shadow" panose="020B0606040200020203" pitchFamily="34" charset="0"/>
              </a:rPr>
              <a:t>LỚP 4A3</a:t>
            </a:r>
          </a:p>
        </p:txBody>
      </p:sp>
      <p:sp>
        <p:nvSpPr>
          <p:cNvPr id="6" name="TextBox 5">
            <a:extLst>
              <a:ext uri="{FF2B5EF4-FFF2-40B4-BE49-F238E27FC236}">
                <a16:creationId xmlns:a16="http://schemas.microsoft.com/office/drawing/2014/main" id="{F8BD717A-369E-854B-AB3F-CEB18F265A06}"/>
              </a:ext>
            </a:extLst>
          </p:cNvPr>
          <p:cNvSpPr txBox="1"/>
          <p:nvPr/>
        </p:nvSpPr>
        <p:spPr>
          <a:xfrm>
            <a:off x="2935759" y="5698431"/>
            <a:ext cx="6102179" cy="769441"/>
          </a:xfrm>
          <a:prstGeom prst="rect">
            <a:avLst/>
          </a:prstGeom>
          <a:noFill/>
        </p:spPr>
        <p:txBody>
          <a:bodyPr wrap="square" rtlCol="0">
            <a:spAutoFit/>
          </a:bodyPr>
          <a:lstStyle/>
          <a:p>
            <a:pPr algn="ctr"/>
            <a:r>
              <a:rPr lang="en-US" sz="4400" dirty="0" err="1">
                <a:latin typeface="SVN-Standly" pitchFamily="2" charset="0"/>
              </a:rPr>
              <a:t>Giáo</a:t>
            </a:r>
            <a:r>
              <a:rPr lang="en-US" sz="4400" dirty="0">
                <a:latin typeface="SVN-Standly" pitchFamily="2" charset="0"/>
              </a:rPr>
              <a:t> </a:t>
            </a:r>
            <a:r>
              <a:rPr lang="en-US" sz="4400" dirty="0" err="1">
                <a:latin typeface="SVN-Standly" pitchFamily="2" charset="0"/>
              </a:rPr>
              <a:t>viên</a:t>
            </a:r>
            <a:r>
              <a:rPr lang="en-US" sz="4400" dirty="0">
                <a:latin typeface="SVN-Standly" pitchFamily="2" charset="0"/>
              </a:rPr>
              <a:t>: </a:t>
            </a:r>
            <a:r>
              <a:rPr lang="en-US" sz="4400" dirty="0" err="1">
                <a:latin typeface="SVN-Standly" pitchFamily="2" charset="0"/>
              </a:rPr>
              <a:t>Hà</a:t>
            </a:r>
            <a:r>
              <a:rPr lang="en-US" sz="4400" dirty="0">
                <a:latin typeface="SVN-Standly" pitchFamily="2" charset="0"/>
              </a:rPr>
              <a:t> </a:t>
            </a:r>
            <a:r>
              <a:rPr lang="en-US" sz="4400" dirty="0" err="1">
                <a:latin typeface="SVN-Standly" pitchFamily="2" charset="0"/>
              </a:rPr>
              <a:t>Thị</a:t>
            </a:r>
            <a:r>
              <a:rPr lang="en-US" sz="4400" dirty="0">
                <a:latin typeface="SVN-Standly" pitchFamily="2" charset="0"/>
              </a:rPr>
              <a:t> </a:t>
            </a:r>
            <a:r>
              <a:rPr lang="en-US" sz="4400" dirty="0" err="1">
                <a:latin typeface="SVN-Standly" pitchFamily="2" charset="0"/>
              </a:rPr>
              <a:t>Ngọc</a:t>
            </a:r>
            <a:r>
              <a:rPr lang="en-US" sz="4400" dirty="0">
                <a:latin typeface="SVN-Standly" pitchFamily="2" charset="0"/>
              </a:rPr>
              <a:t> Lan</a:t>
            </a:r>
          </a:p>
        </p:txBody>
      </p:sp>
      <p:pic>
        <p:nvPicPr>
          <p:cNvPr id="7" name="Picture 6">
            <a:extLst>
              <a:ext uri="{FF2B5EF4-FFF2-40B4-BE49-F238E27FC236}">
                <a16:creationId xmlns:a16="http://schemas.microsoft.com/office/drawing/2014/main" id="{39AA8C47-09B3-3346-A036-F30C6AB102E8}"/>
              </a:ext>
            </a:extLst>
          </p:cNvPr>
          <p:cNvPicPr>
            <a:picLocks noChangeAspect="1"/>
          </p:cNvPicPr>
          <p:nvPr/>
        </p:nvPicPr>
        <p:blipFill rotWithShape="1">
          <a:blip r:embed="rId2">
            <a:extLst>
              <a:ext uri="{28A0092B-C50C-407E-A947-70E740481C1C}">
                <a14:useLocalDpi xmlns:a14="http://schemas.microsoft.com/office/drawing/2010/main" val="0"/>
              </a:ext>
            </a:extLst>
          </a:blip>
          <a:srcRect l="24236" t="12612" r="23938" b="14414"/>
          <a:stretch/>
        </p:blipFill>
        <p:spPr>
          <a:xfrm>
            <a:off x="300696" y="222437"/>
            <a:ext cx="1440577" cy="1433498"/>
          </a:xfrm>
          <a:prstGeom prst="rect">
            <a:avLst/>
          </a:prstGeom>
        </p:spPr>
      </p:pic>
      <p:sp>
        <p:nvSpPr>
          <p:cNvPr id="8" name="Rectangle 7">
            <a:extLst>
              <a:ext uri="{FF2B5EF4-FFF2-40B4-BE49-F238E27FC236}">
                <a16:creationId xmlns:a16="http://schemas.microsoft.com/office/drawing/2014/main" id="{C878C545-FC26-1943-8165-EDBD91C9CC2A}"/>
              </a:ext>
            </a:extLst>
          </p:cNvPr>
          <p:cNvSpPr/>
          <p:nvPr/>
        </p:nvSpPr>
        <p:spPr>
          <a:xfrm>
            <a:off x="444844" y="3223557"/>
            <a:ext cx="11281718" cy="1006139"/>
          </a:xfrm>
          <a:prstGeom prst="rect">
            <a:avLst/>
          </a:prstGeom>
        </p:spPr>
        <p:txBody>
          <a:bodyPr wrap="none">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ĐẾN DỰ TIẾT CHUYÊN ĐỀ</a:t>
            </a:r>
          </a:p>
        </p:txBody>
      </p:sp>
      <p:pic>
        <p:nvPicPr>
          <p:cNvPr id="9" name="图片 35">
            <a:extLst>
              <a:ext uri="{FF2B5EF4-FFF2-40B4-BE49-F238E27FC236}">
                <a16:creationId xmlns:a16="http://schemas.microsoft.com/office/drawing/2014/main" id="{286B945D-FA11-A040-AF70-6B7B6242F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0752" y="3986562"/>
            <a:ext cx="3132194" cy="3132194"/>
          </a:xfrm>
          <a:prstGeom prst="rect">
            <a:avLst/>
          </a:prstGeom>
        </p:spPr>
      </p:pic>
      <p:pic>
        <p:nvPicPr>
          <p:cNvPr id="10" name="图片 9">
            <a:extLst>
              <a:ext uri="{FF2B5EF4-FFF2-40B4-BE49-F238E27FC236}">
                <a16:creationId xmlns:a16="http://schemas.microsoft.com/office/drawing/2014/main" id="{26625C7A-C036-7F48-A76E-28353F808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4" y="2999975"/>
            <a:ext cx="1976910" cy="2142714"/>
          </a:xfrm>
          <a:prstGeom prst="rect">
            <a:avLst/>
          </a:prstGeom>
        </p:spPr>
      </p:pic>
      <p:pic>
        <p:nvPicPr>
          <p:cNvPr id="11" name="图片 18">
            <a:extLst>
              <a:ext uri="{FF2B5EF4-FFF2-40B4-BE49-F238E27FC236}">
                <a16:creationId xmlns:a16="http://schemas.microsoft.com/office/drawing/2014/main" id="{FFEA07D3-2828-074D-8B15-44C243655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84" y="4907566"/>
            <a:ext cx="2910056" cy="1940038"/>
          </a:xfrm>
          <a:prstGeom prst="rect">
            <a:avLst/>
          </a:prstGeom>
        </p:spPr>
      </p:pic>
      <p:pic>
        <p:nvPicPr>
          <p:cNvPr id="12" name="图片 28">
            <a:extLst>
              <a:ext uri="{FF2B5EF4-FFF2-40B4-BE49-F238E27FC236}">
                <a16:creationId xmlns:a16="http://schemas.microsoft.com/office/drawing/2014/main" id="{1486B629-2ADE-B34D-99E9-57E8257D4F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958100">
            <a:off x="11028356" y="79551"/>
            <a:ext cx="1118336" cy="964083"/>
          </a:xfrm>
          <a:prstGeom prst="rect">
            <a:avLst/>
          </a:prstGeom>
        </p:spPr>
      </p:pic>
    </p:spTree>
    <p:extLst>
      <p:ext uri="{BB962C8B-B14F-4D97-AF65-F5344CB8AC3E}">
        <p14:creationId xmlns:p14="http://schemas.microsoft.com/office/powerpoint/2010/main" val="305451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255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50"/>
                            </p:stCondLst>
                            <p:childTnLst>
                              <p:par>
                                <p:cTn id="27" presetID="49" presetClass="entr" presetSubtype="0" decel="10000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360"/>
                                          </p:val>
                                        </p:tav>
                                        <p:tav tm="100000">
                                          <p:val>
                                            <p:fltVal val="0"/>
                                          </p:val>
                                        </p:tav>
                                      </p:tavLst>
                                    </p:anim>
                                    <p:animEffect transition="in" filter="fade">
                                      <p:cBhvr>
                                        <p:cTn id="32" dur="500"/>
                                        <p:tgtEl>
                                          <p:spTgt spid="5"/>
                                        </p:tgtEl>
                                      </p:cBhvr>
                                    </p:animEffect>
                                  </p:childTnLst>
                                </p:cTn>
                              </p:par>
                            </p:childTnLst>
                          </p:cTn>
                        </p:par>
                        <p:par>
                          <p:cTn id="33" fill="hold">
                            <p:stCondLst>
                              <p:cond delay="40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6"/>
                                        </p:tgtEl>
                                        <p:attrNameLst>
                                          <p:attrName>ppt_y</p:attrName>
                                        </p:attrNameLst>
                                      </p:cBhvr>
                                      <p:tavLst>
                                        <p:tav tm="0">
                                          <p:val>
                                            <p:strVal val="#ppt_y"/>
                                          </p:val>
                                        </p:tav>
                                        <p:tav tm="100000">
                                          <p:val>
                                            <p:strVal val="#ppt_y"/>
                                          </p:val>
                                        </p:tav>
                                      </p:tavLst>
                                    </p:anim>
                                    <p:anim calcmode="lin" valueType="num">
                                      <p:cBhvr>
                                        <p:cTn id="3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6"/>
                                        </p:tgtEl>
                                      </p:cBhvr>
                                    </p:animEffect>
                                  </p:childTnLst>
                                </p:cTn>
                              </p:par>
                            </p:childTnLst>
                          </p:cTn>
                        </p:par>
                        <p:par>
                          <p:cTn id="41" fill="hold">
                            <p:stCondLst>
                              <p:cond delay="55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8"/>
                                        </p:tgtEl>
                                        <p:attrNameLst>
                                          <p:attrName>ppt_y</p:attrName>
                                        </p:attrNameLst>
                                      </p:cBhvr>
                                      <p:tavLst>
                                        <p:tav tm="0">
                                          <p:val>
                                            <p:strVal val="#ppt_y"/>
                                          </p:val>
                                        </p:tav>
                                        <p:tav tm="100000">
                                          <p:val>
                                            <p:strVal val="#ppt_y"/>
                                          </p:val>
                                        </p:tav>
                                      </p:tavLst>
                                    </p:anim>
                                    <p:anim calcmode="lin" valueType="num">
                                      <p:cBhvr>
                                        <p:cTn id="4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568436" y="686060"/>
            <a:ext cx="11055128" cy="1446550"/>
          </a:xfrm>
          <a:prstGeom prst="rect">
            <a:avLst/>
          </a:prstGeom>
          <a:noFill/>
        </p:spPr>
        <p:txBody>
          <a:bodyPr wrap="square" rtlCol="0">
            <a:spAutoFit/>
          </a:bodyPr>
          <a:lstStyle/>
          <a:p>
            <a:pPr algn="ctr"/>
            <a:r>
              <a:rPr lang="en-US" sz="4400" b="1" dirty="0">
                <a:solidFill>
                  <a:srgbClr val="0070C0"/>
                </a:solidFill>
                <a:latin typeface="#9Slide07 IcielKoni Black" pitchFamily="2" charset="77"/>
              </a:rPr>
              <a:t>DỰ ÁN</a:t>
            </a:r>
          </a:p>
          <a:p>
            <a:pPr algn="ctr"/>
            <a:r>
              <a:rPr lang="en-US" sz="4400" b="1" dirty="0">
                <a:solidFill>
                  <a:srgbClr val="C00000"/>
                </a:solidFill>
                <a:latin typeface="UTM Showcard" panose="02040603050506020204" pitchFamily="18" charset="0"/>
              </a:rPr>
              <a:t>”ÂM THANH VÀ SỰ TRUYỀN ÂM THANH”</a:t>
            </a:r>
          </a:p>
        </p:txBody>
      </p:sp>
      <p:sp>
        <p:nvSpPr>
          <p:cNvPr id="5" name="TextBox 4">
            <a:extLst>
              <a:ext uri="{FF2B5EF4-FFF2-40B4-BE49-F238E27FC236}">
                <a16:creationId xmlns:a16="http://schemas.microsoft.com/office/drawing/2014/main" id="{56375F0B-3FBF-5750-B513-8FA3BD00A942}"/>
              </a:ext>
            </a:extLst>
          </p:cNvPr>
          <p:cNvSpPr txBox="1"/>
          <p:nvPr/>
        </p:nvSpPr>
        <p:spPr>
          <a:xfrm>
            <a:off x="668531" y="2260335"/>
            <a:ext cx="10854938" cy="3908762"/>
          </a:xfrm>
          <a:prstGeom prst="rect">
            <a:avLst/>
          </a:prstGeom>
          <a:noFill/>
        </p:spPr>
        <p:txBody>
          <a:bodyPr wrap="square">
            <a:spAutoFit/>
          </a:bodyPr>
          <a:lstStyle/>
          <a:p>
            <a:pPr algn="ctr"/>
            <a:r>
              <a:rPr lang="en-US" sz="4800" b="1" dirty="0" err="1">
                <a:solidFill>
                  <a:srgbClr val="7030A0"/>
                </a:solidFill>
                <a:latin typeface="Cambria" panose="02040503050406030204" pitchFamily="18" charset="0"/>
              </a:rPr>
              <a:t>Phiếu</a:t>
            </a:r>
            <a:r>
              <a:rPr lang="en-US" sz="4800" b="1" dirty="0">
                <a:solidFill>
                  <a:srgbClr val="7030A0"/>
                </a:solidFill>
                <a:latin typeface="Cambria" panose="02040503050406030204" pitchFamily="18" charset="0"/>
              </a:rPr>
              <a:t> </a:t>
            </a:r>
            <a:r>
              <a:rPr lang="en-US" sz="4800" b="1" dirty="0" err="1">
                <a:solidFill>
                  <a:srgbClr val="7030A0"/>
                </a:solidFill>
                <a:latin typeface="Cambria" panose="02040503050406030204" pitchFamily="18" charset="0"/>
              </a:rPr>
              <a:t>giao</a:t>
            </a:r>
            <a:r>
              <a:rPr lang="en-US" sz="4800" b="1" dirty="0">
                <a:solidFill>
                  <a:srgbClr val="7030A0"/>
                </a:solidFill>
                <a:latin typeface="Cambria" panose="02040503050406030204" pitchFamily="18" charset="0"/>
              </a:rPr>
              <a:t> </a:t>
            </a:r>
            <a:r>
              <a:rPr lang="en-US" sz="4800" b="1" dirty="0" err="1">
                <a:solidFill>
                  <a:srgbClr val="7030A0"/>
                </a:solidFill>
                <a:latin typeface="Cambria" panose="02040503050406030204" pitchFamily="18" charset="0"/>
              </a:rPr>
              <a:t>việc</a:t>
            </a:r>
            <a:endParaRPr lang="en-US" sz="4800" b="1" dirty="0">
              <a:solidFill>
                <a:srgbClr val="7030A0"/>
              </a:solidFill>
              <a:latin typeface="Cambria" panose="02040503050406030204" pitchFamily="18" charset="0"/>
            </a:endParaRPr>
          </a:p>
          <a:p>
            <a:r>
              <a:rPr lang="en-US" sz="4000" b="1" dirty="0">
                <a:latin typeface="Cambria" panose="02040503050406030204" pitchFamily="18" charset="0"/>
              </a:rPr>
              <a:t>1. Chia </a:t>
            </a:r>
            <a:r>
              <a:rPr lang="en-US" sz="4000" b="1" dirty="0" err="1">
                <a:latin typeface="Cambria" panose="02040503050406030204" pitchFamily="18" charset="0"/>
              </a:rPr>
              <a:t>nhóm</a:t>
            </a:r>
            <a:r>
              <a:rPr lang="en-US" sz="4000" b="1" dirty="0">
                <a:latin typeface="Cambria" panose="02040503050406030204" pitchFamily="18" charset="0"/>
              </a:rPr>
              <a:t>.</a:t>
            </a:r>
          </a:p>
          <a:p>
            <a:r>
              <a:rPr lang="en-US" sz="4000" b="1" dirty="0">
                <a:latin typeface="Cambria" panose="02040503050406030204" pitchFamily="18" charset="0"/>
              </a:rPr>
              <a:t>2. </a:t>
            </a: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nhóm</a:t>
            </a:r>
            <a:r>
              <a:rPr lang="en-US" sz="4000" b="1" dirty="0">
                <a:latin typeface="Cambria" panose="02040503050406030204" pitchFamily="18" charset="0"/>
              </a:rPr>
              <a:t> </a:t>
            </a:r>
            <a:r>
              <a:rPr lang="en-US" sz="4000" b="1" dirty="0" err="1">
                <a:latin typeface="Cambria" panose="02040503050406030204" pitchFamily="18" charset="0"/>
              </a:rPr>
              <a:t>trưởng</a:t>
            </a:r>
            <a:r>
              <a:rPr lang="en-US" sz="4000" b="1" dirty="0">
                <a:latin typeface="Cambria" panose="02040503050406030204" pitchFamily="18" charset="0"/>
              </a:rPr>
              <a:t> </a:t>
            </a:r>
            <a:r>
              <a:rPr lang="en-US" sz="4000" b="1" dirty="0" err="1">
                <a:latin typeface="Cambria" panose="02040503050406030204" pitchFamily="18" charset="0"/>
              </a:rPr>
              <a:t>phân</a:t>
            </a:r>
            <a:r>
              <a:rPr lang="en-US" sz="4000" b="1" dirty="0">
                <a:latin typeface="Cambria" panose="02040503050406030204" pitchFamily="18" charset="0"/>
              </a:rPr>
              <a:t> </a:t>
            </a:r>
            <a:r>
              <a:rPr lang="en-US" sz="4000" b="1" dirty="0" err="1">
                <a:latin typeface="Cambria" panose="02040503050406030204" pitchFamily="18" charset="0"/>
              </a:rPr>
              <a:t>công</a:t>
            </a:r>
            <a:r>
              <a:rPr lang="en-US" sz="4000" b="1" dirty="0">
                <a:latin typeface="Cambria" panose="02040503050406030204" pitchFamily="18" charset="0"/>
              </a:rPr>
              <a:t> </a:t>
            </a:r>
            <a:r>
              <a:rPr lang="en-US" sz="4000" b="1" dirty="0" err="1">
                <a:latin typeface="Cambria" panose="02040503050406030204" pitchFamily="18" charset="0"/>
              </a:rPr>
              <a:t>nhiệm</a:t>
            </a:r>
            <a:r>
              <a:rPr lang="en-US" sz="4000" b="1" dirty="0">
                <a:latin typeface="Cambria" panose="02040503050406030204" pitchFamily="18" charset="0"/>
              </a:rPr>
              <a:t> </a:t>
            </a:r>
            <a:r>
              <a:rPr lang="en-US" sz="4000" b="1" dirty="0" err="1">
                <a:latin typeface="Cambria" panose="02040503050406030204" pitchFamily="18" charset="0"/>
              </a:rPr>
              <a:t>vụ</a:t>
            </a:r>
            <a:r>
              <a:rPr lang="en-US" sz="4000" b="1" dirty="0">
                <a:latin typeface="Cambria" panose="02040503050406030204" pitchFamily="18" charset="0"/>
              </a:rPr>
              <a:t> </a:t>
            </a:r>
            <a:r>
              <a:rPr lang="en-US" sz="4000" b="1" dirty="0" err="1">
                <a:latin typeface="Cambria" panose="02040503050406030204" pitchFamily="18" charset="0"/>
              </a:rPr>
              <a:t>cho</a:t>
            </a:r>
            <a:r>
              <a:rPr lang="en-US" sz="4000" b="1" dirty="0">
                <a:latin typeface="Cambria" panose="02040503050406030204" pitchFamily="18" charset="0"/>
              </a:rPr>
              <a:t> </a:t>
            </a:r>
            <a:r>
              <a:rPr lang="en-US" sz="4000" b="1" dirty="0" err="1">
                <a:latin typeface="Cambria" panose="02040503050406030204" pitchFamily="18" charset="0"/>
              </a:rPr>
              <a:t>thành</a:t>
            </a:r>
            <a:r>
              <a:rPr lang="en-US" sz="4000" b="1" dirty="0">
                <a:latin typeface="Cambria" panose="02040503050406030204" pitchFamily="18" charset="0"/>
              </a:rPr>
              <a:t> </a:t>
            </a:r>
            <a:r>
              <a:rPr lang="en-US" sz="4000" b="1" dirty="0" err="1">
                <a:latin typeface="Cambria" panose="02040503050406030204" pitchFamily="18" charset="0"/>
              </a:rPr>
              <a:t>viên</a:t>
            </a:r>
            <a:r>
              <a:rPr lang="en-US" sz="4000" b="1" dirty="0">
                <a:latin typeface="Cambria" panose="02040503050406030204" pitchFamily="18" charset="0"/>
              </a:rPr>
              <a:t> </a:t>
            </a:r>
            <a:r>
              <a:rPr lang="en-US" sz="4000" b="1" dirty="0" err="1">
                <a:latin typeface="Cambria" panose="02040503050406030204" pitchFamily="18" charset="0"/>
              </a:rPr>
              <a:t>trong</a:t>
            </a:r>
            <a:r>
              <a:rPr lang="en-US" sz="4000" b="1" dirty="0">
                <a:latin typeface="Cambria" panose="02040503050406030204" pitchFamily="18" charset="0"/>
              </a:rPr>
              <a:t> </a:t>
            </a:r>
            <a:r>
              <a:rPr lang="en-US" sz="4000" b="1" dirty="0" err="1">
                <a:latin typeface="Cambria" panose="02040503050406030204" pitchFamily="18" charset="0"/>
              </a:rPr>
              <a:t>nhóm</a:t>
            </a:r>
            <a:r>
              <a:rPr lang="en-US" sz="4000" b="1" dirty="0">
                <a:latin typeface="Cambria" panose="02040503050406030204" pitchFamily="18" charset="0"/>
              </a:rPr>
              <a:t>.</a:t>
            </a:r>
          </a:p>
          <a:p>
            <a:r>
              <a:rPr lang="en-US" sz="4000" b="1" dirty="0">
                <a:latin typeface="Cambria" panose="02040503050406030204" pitchFamily="18" charset="0"/>
              </a:rPr>
              <a:t>3. </a:t>
            </a: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dụng</a:t>
            </a:r>
            <a:r>
              <a:rPr lang="en-US" sz="4000" b="1" dirty="0">
                <a:latin typeface="Cambria" panose="02040503050406030204" pitchFamily="18" charset="0"/>
              </a:rPr>
              <a:t> </a:t>
            </a:r>
            <a:r>
              <a:rPr lang="en-US" sz="4000" b="1" dirty="0" err="1">
                <a:latin typeface="Cambria" panose="02040503050406030204" pitchFamily="18" charset="0"/>
              </a:rPr>
              <a:t>cụ</a:t>
            </a:r>
            <a:r>
              <a:rPr lang="en-US" sz="4000" b="1" dirty="0">
                <a:latin typeface="Cambria" panose="02040503050406030204" pitchFamily="18" charset="0"/>
              </a:rPr>
              <a:t> </a:t>
            </a:r>
            <a:r>
              <a:rPr lang="en-US" sz="4000" b="1" dirty="0" err="1">
                <a:latin typeface="Cambria" panose="02040503050406030204" pitchFamily="18" charset="0"/>
              </a:rPr>
              <a:t>thí</a:t>
            </a:r>
            <a:r>
              <a:rPr lang="en-US" sz="4000" b="1" dirty="0">
                <a:latin typeface="Cambria" panose="02040503050406030204" pitchFamily="18" charset="0"/>
              </a:rPr>
              <a:t> </a:t>
            </a:r>
            <a:r>
              <a:rPr lang="en-US" sz="4000" b="1" dirty="0" err="1">
                <a:latin typeface="Cambria" panose="02040503050406030204" pitchFamily="18" charset="0"/>
              </a:rPr>
              <a:t>nghiệm</a:t>
            </a:r>
            <a:r>
              <a:rPr lang="en-US" sz="4000" b="1" dirty="0">
                <a:latin typeface="Cambria" panose="02040503050406030204" pitchFamily="18" charset="0"/>
              </a:rPr>
              <a:t> </a:t>
            </a:r>
            <a:r>
              <a:rPr lang="en-US" sz="4000" b="1" dirty="0" err="1">
                <a:latin typeface="Cambria" panose="02040503050406030204" pitchFamily="18" charset="0"/>
              </a:rPr>
              <a:t>cho</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9: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sự</a:t>
            </a:r>
            <a:r>
              <a:rPr lang="en-US" sz="4000" b="1" dirty="0">
                <a:latin typeface="Cambria" panose="02040503050406030204" pitchFamily="18" charset="0"/>
              </a:rPr>
              <a:t> </a:t>
            </a:r>
            <a:r>
              <a:rPr lang="en-US" sz="4000" b="1" dirty="0" err="1">
                <a:latin typeface="Cambria" panose="02040503050406030204" pitchFamily="18" charset="0"/>
              </a:rPr>
              <a:t>truyền</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Tiết</a:t>
            </a:r>
            <a:r>
              <a:rPr lang="en-US" sz="4000" b="1" dirty="0">
                <a:latin typeface="Cambria" panose="02040503050406030204" pitchFamily="18" charset="0"/>
              </a:rPr>
              <a:t> 1)</a:t>
            </a:r>
          </a:p>
        </p:txBody>
      </p:sp>
    </p:spTree>
    <p:extLst>
      <p:ext uri="{BB962C8B-B14F-4D97-AF65-F5344CB8AC3E}">
        <p14:creationId xmlns:p14="http://schemas.microsoft.com/office/powerpoint/2010/main" val="212128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FF4B4B-FB15-D145-BEFA-4A5E24BDD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913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grpSp>
        <p:nvGrpSpPr>
          <p:cNvPr id="4" name="Group 3">
            <a:extLst>
              <a:ext uri="{FF2B5EF4-FFF2-40B4-BE49-F238E27FC236}">
                <a16:creationId xmlns:a16="http://schemas.microsoft.com/office/drawing/2014/main" id="{FD0F68FC-E584-794E-B007-85F01902427C}"/>
              </a:ext>
            </a:extLst>
          </p:cNvPr>
          <p:cNvGrpSpPr/>
          <p:nvPr/>
        </p:nvGrpSpPr>
        <p:grpSpPr>
          <a:xfrm>
            <a:off x="820535" y="1681088"/>
            <a:ext cx="10160828" cy="2573714"/>
            <a:chOff x="820535" y="1681088"/>
            <a:chExt cx="10160828" cy="2573714"/>
          </a:xfrm>
        </p:grpSpPr>
        <p:sp>
          <p:nvSpPr>
            <p:cNvPr id="2" name="TextBox 1">
              <a:extLst>
                <a:ext uri="{FF2B5EF4-FFF2-40B4-BE49-F238E27FC236}">
                  <a16:creationId xmlns:a16="http://schemas.microsoft.com/office/drawing/2014/main" id="{8DD8BF11-6417-9447-9EB3-4DE234368D9E}"/>
                </a:ext>
              </a:extLst>
            </p:cNvPr>
            <p:cNvSpPr txBox="1"/>
            <p:nvPr/>
          </p:nvSpPr>
          <p:spPr>
            <a:xfrm>
              <a:off x="820535" y="1681088"/>
              <a:ext cx="10084526" cy="2554545"/>
            </a:xfrm>
            <a:prstGeom prst="rect">
              <a:avLst/>
            </a:prstGeom>
            <a:noFill/>
          </p:spPr>
          <p:txBody>
            <a:bodyPr wrap="square" rtlCol="0">
              <a:spAutoFit/>
            </a:bodyPr>
            <a:lstStyle/>
            <a:p>
              <a:pPr algn="ctr"/>
              <a:r>
                <a:rPr lang="en-US" sz="8000" b="1" dirty="0">
                  <a:solidFill>
                    <a:srgbClr val="FFFF00"/>
                  </a:solidFill>
                  <a:latin typeface="UTM Showcard" panose="02040603050506020204" pitchFamily="18" charset="0"/>
                </a:rPr>
                <a:t>BÁO CÁO </a:t>
              </a:r>
            </a:p>
            <a:p>
              <a:pPr algn="ctr"/>
              <a:r>
                <a:rPr lang="en-US" sz="8000" b="1" dirty="0">
                  <a:solidFill>
                    <a:srgbClr val="FFFF00"/>
                  </a:solidFill>
                  <a:latin typeface="UTM Showcard" panose="02040603050506020204" pitchFamily="18" charset="0"/>
                </a:rPr>
                <a:t>KẾT QUẢ THẢO LUẬN</a:t>
              </a:r>
            </a:p>
          </p:txBody>
        </p:sp>
        <p:sp>
          <p:nvSpPr>
            <p:cNvPr id="15" name="TextBox 14">
              <a:extLst>
                <a:ext uri="{FF2B5EF4-FFF2-40B4-BE49-F238E27FC236}">
                  <a16:creationId xmlns:a16="http://schemas.microsoft.com/office/drawing/2014/main" id="{0AF895B4-380F-0749-B903-73248D674FF3}"/>
                </a:ext>
              </a:extLst>
            </p:cNvPr>
            <p:cNvSpPr txBox="1"/>
            <p:nvPr/>
          </p:nvSpPr>
          <p:spPr>
            <a:xfrm>
              <a:off x="896837" y="1700257"/>
              <a:ext cx="10084526" cy="2554545"/>
            </a:xfrm>
            <a:prstGeom prst="rect">
              <a:avLst/>
            </a:prstGeom>
            <a:noFill/>
          </p:spPr>
          <p:txBody>
            <a:bodyPr wrap="square" rtlCol="0">
              <a:spAutoFit/>
            </a:bodyPr>
            <a:lstStyle/>
            <a:p>
              <a:pPr algn="ctr"/>
              <a:r>
                <a:rPr lang="en-US" sz="8000" b="1" dirty="0">
                  <a:solidFill>
                    <a:srgbClr val="FF0000"/>
                  </a:solidFill>
                  <a:latin typeface="UTM Showcard" panose="02040603050506020204" pitchFamily="18" charset="0"/>
                </a:rPr>
                <a:t>BÁO CÁO </a:t>
              </a:r>
            </a:p>
            <a:p>
              <a:pPr algn="ctr"/>
              <a:r>
                <a:rPr lang="en-US" sz="8000" b="1" dirty="0">
                  <a:solidFill>
                    <a:srgbClr val="FF0000"/>
                  </a:solidFill>
                  <a:latin typeface="UTM Showcard" panose="02040603050506020204" pitchFamily="18" charset="0"/>
                </a:rPr>
                <a:t>KẾT QUẢ THẢO LUẬN</a:t>
              </a:r>
            </a:p>
          </p:txBody>
        </p:sp>
      </p:grpSp>
    </p:spTree>
    <p:extLst>
      <p:ext uri="{BB962C8B-B14F-4D97-AF65-F5344CB8AC3E}">
        <p14:creationId xmlns:p14="http://schemas.microsoft.com/office/powerpoint/2010/main" val="68342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18" y="1327482"/>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444118" y="1669365"/>
            <a:ext cx="6007223" cy="3785652"/>
          </a:xfrm>
          <a:prstGeom prst="rect">
            <a:avLst/>
          </a:prstGeom>
          <a:noFill/>
        </p:spPr>
        <p:txBody>
          <a:bodyPr wrap="square" rtlCol="0">
            <a:spAutoFit/>
          </a:bodyPr>
          <a:lstStyle/>
          <a:p>
            <a:pPr algn="ctr"/>
            <a:r>
              <a:rPr lang="en-US" sz="6000" b="1" dirty="0">
                <a:solidFill>
                  <a:srgbClr val="002060"/>
                </a:solidFill>
                <a:latin typeface="#9Slide04 FS Bella" panose="02000000000000000000" pitchFamily="2" charset="0"/>
              </a:rPr>
              <a:t>BÁO  CÁO </a:t>
            </a:r>
          </a:p>
          <a:p>
            <a:pPr algn="ctr"/>
            <a:r>
              <a:rPr lang="en-US" sz="6000" b="1" dirty="0">
                <a:solidFill>
                  <a:srgbClr val="002060"/>
                </a:solidFill>
                <a:latin typeface="#9Slide04 FS Bella" panose="02000000000000000000" pitchFamily="2" charset="0"/>
              </a:rPr>
              <a:t>KẾT  QUẢ </a:t>
            </a:r>
          </a:p>
          <a:p>
            <a:pPr algn="ctr"/>
            <a:r>
              <a:rPr lang="en-US" sz="6000" b="1" dirty="0">
                <a:solidFill>
                  <a:srgbClr val="002060"/>
                </a:solidFill>
                <a:latin typeface="#9Slide04 FS Bella" panose="02000000000000000000" pitchFamily="2" charset="0"/>
              </a:rPr>
              <a:t>YÊU  CẦU  1</a:t>
            </a:r>
          </a:p>
          <a:p>
            <a:pPr algn="ctr"/>
            <a:r>
              <a:rPr lang="en-US" sz="6000" b="1" dirty="0">
                <a:solidFill>
                  <a:srgbClr val="002060"/>
                </a:solidFill>
                <a:latin typeface="#9Slide04 FS Bella" panose="02000000000000000000" pitchFamily="2" charset="0"/>
              </a:rPr>
              <a:t>THÍ  NGHIỆM  1</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grpSp>
        <p:nvGrpSpPr>
          <p:cNvPr id="5" name="Group 4">
            <a:extLst>
              <a:ext uri="{FF2B5EF4-FFF2-40B4-BE49-F238E27FC236}">
                <a16:creationId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230CFC-B74A-295D-EF2E-734E68225687}"/>
              </a:ext>
            </a:extLst>
          </p:cNvPr>
          <p:cNvPicPr>
            <a:picLocks noChangeAspect="1"/>
          </p:cNvPicPr>
          <p:nvPr/>
        </p:nvPicPr>
        <p:blipFill rotWithShape="1">
          <a:blip r:embed="rId2"/>
          <a:srcRect l="51346" b="481"/>
          <a:stretch/>
        </p:blipFill>
        <p:spPr>
          <a:xfrm>
            <a:off x="425778" y="1313896"/>
            <a:ext cx="5591462" cy="5115776"/>
          </a:xfrm>
          <a:prstGeom prst="rect">
            <a:avLst/>
          </a:prstGeom>
        </p:spPr>
      </p:pic>
      <p:pic>
        <p:nvPicPr>
          <p:cNvPr id="9" name="图片 2">
            <a:extLst>
              <a:ext uri="{FF2B5EF4-FFF2-40B4-BE49-F238E27FC236}">
                <a16:creationId xmlns:a16="http://schemas.microsoft.com/office/drawing/2014/main" id="{52408473-D7DC-F24E-9BC3-44E32167A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958" y="1203195"/>
            <a:ext cx="1031764" cy="1031764"/>
          </a:xfrm>
          <a:prstGeom prst="rect">
            <a:avLst/>
          </a:prstGeom>
        </p:spPr>
      </p:pic>
      <p:sp>
        <p:nvSpPr>
          <p:cNvPr id="10" name="TextBox 9">
            <a:extLst>
              <a:ext uri="{FF2B5EF4-FFF2-40B4-BE49-F238E27FC236}">
                <a16:creationId xmlns:a16="http://schemas.microsoft.com/office/drawing/2014/main" id="{7C866FC8-51CD-B14A-BB4D-FD858716C50B}"/>
              </a:ext>
            </a:extLst>
          </p:cNvPr>
          <p:cNvSpPr txBox="1"/>
          <p:nvPr/>
        </p:nvSpPr>
        <p:spPr>
          <a:xfrm>
            <a:off x="5953958" y="1545078"/>
            <a:ext cx="6007223" cy="3785652"/>
          </a:xfrm>
          <a:prstGeom prst="rect">
            <a:avLst/>
          </a:prstGeom>
          <a:noFill/>
        </p:spPr>
        <p:txBody>
          <a:bodyPr wrap="square" rtlCol="0">
            <a:spAutoFit/>
          </a:bodyPr>
          <a:lstStyle/>
          <a:p>
            <a:pPr algn="ctr"/>
            <a:r>
              <a:rPr lang="en-US" sz="6000" b="1" dirty="0">
                <a:solidFill>
                  <a:srgbClr val="002060"/>
                </a:solidFill>
                <a:latin typeface="#9Slide04 FS Bella" panose="02000000000000000000" pitchFamily="2" charset="0"/>
              </a:rPr>
              <a:t>BÁO  CÁO </a:t>
            </a:r>
          </a:p>
          <a:p>
            <a:pPr algn="ctr"/>
            <a:r>
              <a:rPr lang="en-US" sz="6000" b="1" dirty="0">
                <a:solidFill>
                  <a:srgbClr val="002060"/>
                </a:solidFill>
                <a:latin typeface="#9Slide04 FS Bella" panose="02000000000000000000" pitchFamily="2" charset="0"/>
              </a:rPr>
              <a:t>KẾT  QUẢ </a:t>
            </a:r>
          </a:p>
          <a:p>
            <a:pPr algn="ctr"/>
            <a:r>
              <a:rPr lang="en-US" sz="6000" b="1" dirty="0">
                <a:solidFill>
                  <a:srgbClr val="002060"/>
                </a:solidFill>
                <a:latin typeface="#9Slide04 FS Bella" panose="02000000000000000000" pitchFamily="2" charset="0"/>
              </a:rPr>
              <a:t>YÊU  CẦU  2 </a:t>
            </a:r>
          </a:p>
          <a:p>
            <a:pPr algn="ctr"/>
            <a:r>
              <a:rPr lang="en-US" sz="6000" b="1" dirty="0">
                <a:solidFill>
                  <a:srgbClr val="002060"/>
                </a:solidFill>
                <a:latin typeface="#9Slide04 FS Bella" panose="02000000000000000000" pitchFamily="2" charset="0"/>
              </a:rPr>
              <a:t> THÍ  NGHIỆM  1</a:t>
            </a:r>
          </a:p>
        </p:txBody>
      </p:sp>
    </p:spTree>
    <p:extLst>
      <p:ext uri="{BB962C8B-B14F-4D97-AF65-F5344CB8AC3E}">
        <p14:creationId xmlns:p14="http://schemas.microsoft.com/office/powerpoint/2010/main" val="183651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B2758-0A6D-A440-9A2A-C486677C92CA}"/>
              </a:ext>
            </a:extLst>
          </p:cNvPr>
          <p:cNvPicPr>
            <a:picLocks noChangeAspect="1"/>
          </p:cNvPicPr>
          <p:nvPr/>
        </p:nvPicPr>
        <p:blipFill>
          <a:blip r:embed="rId2"/>
          <a:stretch>
            <a:fillRect/>
          </a:stretch>
        </p:blipFill>
        <p:spPr>
          <a:xfrm>
            <a:off x="1550504" y="255481"/>
            <a:ext cx="9090992" cy="6080931"/>
          </a:xfrm>
          <a:prstGeom prst="rect">
            <a:avLst/>
          </a:prstGeom>
        </p:spPr>
      </p:pic>
    </p:spTree>
    <p:extLst>
      <p:ext uri="{BB962C8B-B14F-4D97-AF65-F5344CB8AC3E}">
        <p14:creationId xmlns:p14="http://schemas.microsoft.com/office/powerpoint/2010/main" val="88107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863191" y="545029"/>
            <a:ext cx="10691207" cy="584775"/>
          </a:xfrm>
          <a:prstGeom prst="rect">
            <a:avLst/>
          </a:prstGeom>
          <a:noFill/>
        </p:spPr>
        <p:txBody>
          <a:bodyPr wrap="square">
            <a:spAutoFit/>
          </a:bodyPr>
          <a:lstStyle/>
          <a:p>
            <a:pPr algn="ctr"/>
            <a:r>
              <a:rPr lang="en-US" sz="3200" b="1" i="0" dirty="0" err="1">
                <a:solidFill>
                  <a:srgbClr val="00B050"/>
                </a:solidFill>
                <a:effectLst/>
                <a:latin typeface="Cambria" panose="02040503050406030204" pitchFamily="18" charset="0"/>
              </a:rPr>
              <a:t>Các</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đều</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đặc</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782BCD-2445-B148-9E9C-53A8526C5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611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269824" y="2261159"/>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802296"/>
            <a:ext cx="10453757" cy="3988628"/>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3029690"/>
            </a:xfrm>
            <a:prstGeom prst="rect">
              <a:avLst/>
            </a:prstGeom>
            <a:noFill/>
          </p:spPr>
          <p:txBody>
            <a:bodyPr wrap="square" rtlCol="0">
              <a:spAutoFit/>
            </a:bodyPr>
            <a:lstStyle/>
            <a:p>
              <a:pPr algn="just"/>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Âm</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thanh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nhanh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chậm</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khác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nhau</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trong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các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chất</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khác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nhau</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Âm</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thanh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trong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chất</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rắn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nhanh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hơn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chất</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lỏng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trong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chất</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lỏng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nhanh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hơn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chất</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khí</a:t>
              </a:r>
              <a:r>
                <a:rPr lang="en-US" sz="4400" b="1"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299891"/>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en-con-duong-den-truong-bai-hat-mau-gv-doan-vu-thuy-duong.mp4">
            <a:hlinkClick r:id="" action="ppaction://media"/>
            <a:extLst>
              <a:ext uri="{FF2B5EF4-FFF2-40B4-BE49-F238E27FC236}">
                <a16:creationId xmlns:a16="http://schemas.microsoft.com/office/drawing/2014/main" id="{38CF5B96-1889-A941-B71F-2254CCCEFC85}"/>
              </a:ext>
            </a:extLst>
          </p:cNvPr>
          <p:cNvPicPr>
            <a:picLocks noChangeAspect="1"/>
          </p:cNvPicPr>
          <p:nvPr>
            <a:videoFile r:link="rId1"/>
            <p:extLst>
              <p:ext uri="{DAA4B4D4-6D71-4841-9C94-3DE7FCFB9230}">
                <p14:media xmlns:p14="http://schemas.microsoft.com/office/powerpoint/2010/main" r:embed="rId2">
                  <p14:trim end="60113.0683"/>
                </p14:media>
              </p:ext>
            </p:extLst>
          </p:nvPr>
        </p:nvPicPr>
        <p:blipFill>
          <a:blip r:embed="rId4"/>
          <a:stretch>
            <a:fillRect/>
          </a:stretch>
        </p:blipFill>
        <p:spPr>
          <a:xfrm>
            <a:off x="0" y="2677"/>
            <a:ext cx="12196762" cy="6855323"/>
          </a:xfrm>
          <a:prstGeom prst="rect">
            <a:avLst/>
          </a:prstGeom>
        </p:spPr>
      </p:pic>
    </p:spTree>
    <p:extLst>
      <p:ext uri="{BB962C8B-B14F-4D97-AF65-F5344CB8AC3E}">
        <p14:creationId xmlns:p14="http://schemas.microsoft.com/office/powerpoint/2010/main" val="12936867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A364F-E49D-554E-A9FC-73124B8392A6}"/>
              </a:ext>
            </a:extLst>
          </p:cNvPr>
          <p:cNvPicPr>
            <a:picLocks noChangeAspect="1"/>
          </p:cNvPicPr>
          <p:nvPr/>
        </p:nvPicPr>
        <p:blipFill>
          <a:blip r:embed="rId2"/>
          <a:stretch>
            <a:fillRect/>
          </a:stretch>
        </p:blipFill>
        <p:spPr>
          <a:xfrm>
            <a:off x="1315143" y="235667"/>
            <a:ext cx="9561713" cy="5431416"/>
          </a:xfrm>
          <a:prstGeom prst="rect">
            <a:avLst/>
          </a:prstGeom>
        </p:spPr>
      </p:pic>
      <p:sp>
        <p:nvSpPr>
          <p:cNvPr id="3" name="TextBox 2">
            <a:extLst>
              <a:ext uri="{FF2B5EF4-FFF2-40B4-BE49-F238E27FC236}">
                <a16:creationId xmlns:a16="http://schemas.microsoft.com/office/drawing/2014/main" id="{CB72F11B-FEB8-AF45-A578-9885BE49DC4D}"/>
              </a:ext>
            </a:extLst>
          </p:cNvPr>
          <p:cNvSpPr txBox="1"/>
          <p:nvPr/>
        </p:nvSpPr>
        <p:spPr>
          <a:xfrm>
            <a:off x="1039755" y="5667083"/>
            <a:ext cx="10375323" cy="707886"/>
          </a:xfrm>
          <a:prstGeom prst="rect">
            <a:avLst/>
          </a:prstGeom>
          <a:noFill/>
        </p:spPr>
        <p:txBody>
          <a:bodyPr wrap="square">
            <a:spAutoFit/>
          </a:bodyPr>
          <a:lstStyle/>
          <a:p>
            <a:pPr algn="ctr"/>
            <a:r>
              <a:rPr lang="en-US" sz="4000" b="1" i="0" dirty="0" err="1">
                <a:solidFill>
                  <a:srgbClr val="00B050"/>
                </a:solidFill>
                <a:effectLst/>
                <a:latin typeface="Cambria" panose="02040503050406030204" pitchFamily="18" charset="0"/>
              </a:rPr>
              <a:t>Thiết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bị</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đo</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tốc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độ</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endParaRPr lang="en-US" sz="4000" b="1" dirty="0">
              <a:solidFill>
                <a:srgbClr val="00B050"/>
              </a:solidFill>
              <a:latin typeface="Cambria" panose="02040503050406030204" pitchFamily="18" charset="0"/>
            </a:endParaRPr>
          </a:p>
        </p:txBody>
      </p:sp>
    </p:spTree>
    <p:extLst>
      <p:ext uri="{BB962C8B-B14F-4D97-AF65-F5344CB8AC3E}">
        <p14:creationId xmlns:p14="http://schemas.microsoft.com/office/powerpoint/2010/main" val="759859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708252" y="594838"/>
              <a:ext cx="10175760" cy="2339201"/>
            </a:xfrm>
            <a:prstGeom prst="rect">
              <a:avLst/>
            </a:prstGeom>
            <a:noFill/>
          </p:spPr>
          <p:txBody>
            <a:bodyPr wrap="square" rtlCol="0">
              <a:spAutoFit/>
            </a:bodyPr>
            <a:lstStyle/>
            <a:p>
              <a:pPr algn="just"/>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Em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nghe</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thấy</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tiếng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trống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trường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tiếng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nói</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chuyện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từ</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các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bạn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của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em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tiếng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chim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hót</a:t>
              </a:r>
              <a:r>
                <a:rPr lang="en-US" sz="3600" b="1" dirty="0">
                  <a:latin typeface="Cambria" panose="02040503050406030204" pitchFamily="18" charset="0"/>
                  <a:cs typeface="Calibri" panose="020F0502020204030204" pitchFamily="34" charset="0"/>
                </a:rPr>
                <a:t>, ... Khi </a:t>
              </a:r>
              <a:r>
                <a:rPr lang="en-US" sz="3600" b="1" dirty="0" err="1">
                  <a:latin typeface="Cambria" panose="02040503050406030204" pitchFamily="18" charset="0"/>
                  <a:cs typeface="Calibri" panose="020F0502020204030204" pitchFamily="34" charset="0"/>
                </a:rPr>
                <a:t>đó</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mặt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trống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các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bạn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đang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nói</a:t>
              </a:r>
              <a:r>
                <a:rPr lang="en-US" sz="3600" b="1" dirty="0">
                  <a:latin typeface="Cambria" panose="02040503050406030204" pitchFamily="18" charset="0"/>
                  <a:cs typeface="Calibri" panose="020F0502020204030204" pitchFamily="34" charset="0"/>
                </a:rPr>
                <a:t>, con </a:t>
              </a:r>
              <a:r>
                <a:rPr lang="en-US" sz="3600" b="1" dirty="0" err="1">
                  <a:latin typeface="Cambria" panose="02040503050406030204" pitchFamily="18" charset="0"/>
                  <a:cs typeface="Calibri" panose="020F0502020204030204" pitchFamily="34" charset="0"/>
                </a:rPr>
                <a:t>chim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hót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nước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chảy</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đều</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là</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nguồn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phát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nguồn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9Slide06 Thillends" pitchFamily="2" charset="77"/>
                <a:ea typeface="Vogue-ExtraBold" panose="020B0500000000000000" pitchFamily="34" charset="0"/>
                <a:cs typeface="Vogue-ExtraBold" panose="020B0500000000000000" pitchFamily="34" charset="0"/>
              </a:rPr>
              <a:t>(</a:t>
            </a:r>
            <a:r>
              <a:rPr lang="en-US" sz="3600" spc="300" dirty="0" err="1">
                <a:latin typeface="#9Slide06 Thillends" pitchFamily="2" charset="77"/>
                <a:ea typeface="Vogue-ExtraBold" panose="020B0500000000000000" pitchFamily="34" charset="0"/>
                <a:cs typeface="Vogue-ExtraBold" panose="020B0500000000000000" pitchFamily="34" charset="0"/>
              </a:rPr>
              <a:t>Tiết</a:t>
            </a:r>
            <a:r>
              <a:rPr lang="en-US" sz="3600" spc="300" dirty="0">
                <a:latin typeface="#9Slide06 Thillends" pitchFamily="2" charset="77"/>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rPr>
              <a:t>Yêu</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cầu</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cần</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endParaRPr>
          </a:p>
        </p:txBody>
      </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610004" y="1214185"/>
            <a:ext cx="11045537" cy="4128682"/>
            <a:chOff x="610004" y="1214186"/>
            <a:chExt cx="11045537" cy="3796823"/>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F14EFD-B8AF-7A8B-4E3A-3028918A6C49}"/>
                </a:ext>
              </a:extLst>
            </p:cNvPr>
            <p:cNvSpPr txBox="1"/>
            <p:nvPr/>
          </p:nvSpPr>
          <p:spPr>
            <a:xfrm>
              <a:off x="656359" y="1649588"/>
              <a:ext cx="10879282" cy="2632252"/>
            </a:xfrm>
            <a:prstGeom prst="rect">
              <a:avLst/>
            </a:prstGeom>
            <a:noFill/>
          </p:spPr>
          <p:txBody>
            <a:bodyPr wrap="square" rtlCol="0">
              <a:spAutoFit/>
            </a:bodyPr>
            <a:lstStyle/>
            <a:p>
              <a:pPr marL="285750" indent="-285750" algn="just">
                <a:buFontTx/>
                <a:buChar char="-"/>
              </a:pPr>
              <a:r>
                <a:rPr lang="en-US" sz="3600" b="1" dirty="0" err="1">
                  <a:latin typeface="Cambria" panose="02040503050406030204" pitchFamily="18" charset="0"/>
                  <a:cs typeface="Calibri" panose="020F0502020204030204" pitchFamily="34" charset="0"/>
                </a:rPr>
                <a:t>Lấy</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được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dụ</a:t>
              </a:r>
              <a:r>
                <a:rPr lang="en-US" sz="3600" b="1" dirty="0">
                  <a:latin typeface="Cambria" panose="02040503050406030204" pitchFamily="18" charset="0"/>
                  <a:cs typeface="Calibri" panose="020F0502020204030204" pitchFamily="34" charset="0"/>
                </a:rPr>
                <a:t> thực </a:t>
              </a:r>
              <a:r>
                <a:rPr lang="en-US" sz="3600" b="1" dirty="0" err="1">
                  <a:latin typeface="Cambria" panose="02040503050406030204" pitchFamily="18" charset="0"/>
                  <a:cs typeface="Calibri" panose="020F0502020204030204" pitchFamily="34" charset="0"/>
                </a:rPr>
                <a:t>tế</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hoặc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làm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nghiệm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để</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minh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họa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các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vật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phát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ra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đều</a:t>
              </a:r>
              <a:r>
                <a:rPr lang="en-US" sz="3600" b="1" dirty="0">
                  <a:latin typeface="Cambria" panose="02040503050406030204" pitchFamily="18" charset="0"/>
                  <a:cs typeface="Calibri" panose="020F0502020204030204" pitchFamily="34" charset="0"/>
                </a:rPr>
                <a:t> rung </a:t>
              </a:r>
              <a:r>
                <a:rPr lang="en-US" sz="3600" b="1" dirty="0" err="1">
                  <a:latin typeface="Cambria" panose="02040503050406030204" pitchFamily="18" charset="0"/>
                  <a:cs typeface="Calibri" panose="020F0502020204030204" pitchFamily="34" charset="0"/>
                </a:rPr>
                <a:t>động</a:t>
              </a:r>
              <a:r>
                <a:rPr lang="en-US" sz="3600" b="1" dirty="0">
                  <a:latin typeface="Cambria" panose="02040503050406030204" pitchFamily="18" charset="0"/>
                  <a:cs typeface="Calibri" panose="020F0502020204030204" pitchFamily="34" charset="0"/>
                </a:rPr>
                <a:t>.</a:t>
              </a:r>
            </a:p>
            <a:p>
              <a:pPr marL="285750" indent="-285750" algn="just">
                <a:buFontTx/>
                <a:buChar char="-"/>
              </a:pPr>
              <a:r>
                <a:rPr lang="en-US" sz="3600" b="1" dirty="0" err="1">
                  <a:latin typeface="Cambria" panose="02040503050406030204" pitchFamily="18" charset="0"/>
                  <a:cs typeface="Calibri" panose="020F0502020204030204" pitchFamily="34" charset="0"/>
                </a:rPr>
                <a:t>Nêu</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được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dẫn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chứng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về</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có</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thể</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truyền</a:t>
              </a:r>
              <a:r>
                <a:rPr lang="en-US" sz="3600" b="1" dirty="0">
                  <a:latin typeface="Cambria" panose="02040503050406030204" pitchFamily="18" charset="0"/>
                  <a:cs typeface="Calibri" panose="020F0502020204030204" pitchFamily="34" charset="0"/>
                </a:rPr>
                <a:t> qua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khí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lỏng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rắn</a:t>
              </a:r>
              <a:r>
                <a:rPr lang="en-US" sz="3600" b="1" dirty="0">
                  <a:latin typeface="Cambria" panose="02040503050406030204" pitchFamily="18" charset="0"/>
                  <a:cs typeface="Calibri" panose="020F0502020204030204" pitchFamily="34" charset="0"/>
                </a:rPr>
                <a:t>.</a:t>
              </a:r>
            </a:p>
          </p:txBody>
        </p:sp>
      </p:grpSp>
    </p:spTree>
    <p:extLst>
      <p:ext uri="{BB962C8B-B14F-4D97-AF65-F5344CB8AC3E}">
        <p14:creationId xmlns:p14="http://schemas.microsoft.com/office/powerpoint/2010/main" val="1446622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3315</TotalTime>
  <Words>456</Words>
  <Application>Microsoft Macintosh PowerPoint</Application>
  <PresentationFormat>Widescreen</PresentationFormat>
  <Paragraphs>58</Paragraphs>
  <Slides>32</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Vogue-ExtraBold</vt:lpstr>
      <vt:lpstr>Cambria</vt:lpstr>
      <vt:lpstr>SVN-Nexa Rush Slab Black Shadow</vt:lpstr>
      <vt:lpstr>Arial</vt:lpstr>
      <vt:lpstr>#9Slide06 Thillends</vt:lpstr>
      <vt:lpstr>SVN-Newton</vt:lpstr>
      <vt:lpstr>Times New Roman</vt:lpstr>
      <vt:lpstr>阿里巴巴普惠体</vt:lpstr>
      <vt:lpstr>SVN-Ready</vt:lpstr>
      <vt:lpstr>SVN-Standly</vt:lpstr>
      <vt:lpstr>Calibri</vt:lpstr>
      <vt:lpstr>UTM Showcard</vt:lpstr>
      <vt:lpstr>SVN-Caprica Script</vt:lpstr>
      <vt:lpstr>#9Slide07 IcielKoni Black</vt:lpstr>
      <vt:lpstr>#9Slide04 FS Bella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Microsoft Office User</cp:lastModifiedBy>
  <cp:revision>53</cp:revision>
  <dcterms:created xsi:type="dcterms:W3CDTF">2023-06-29T12:57:11Z</dcterms:created>
  <dcterms:modified xsi:type="dcterms:W3CDTF">2023-10-24T06:35:02Z</dcterms:modified>
</cp:coreProperties>
</file>