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89" r:id="rId3"/>
    <p:sldId id="257" r:id="rId4"/>
    <p:sldId id="290" r:id="rId5"/>
    <p:sldId id="291" r:id="rId6"/>
    <p:sldId id="260" r:id="rId7"/>
    <p:sldId id="261" r:id="rId8"/>
    <p:sldId id="267" r:id="rId9"/>
    <p:sldId id="274" r:id="rId10"/>
    <p:sldId id="275" r:id="rId11"/>
    <p:sldId id="276" r:id="rId12"/>
    <p:sldId id="277" r:id="rId13"/>
    <p:sldId id="278" r:id="rId14"/>
    <p:sldId id="288" r:id="rId15"/>
    <p:sldId id="268" r:id="rId16"/>
    <p:sldId id="265" r:id="rId17"/>
    <p:sldId id="751" r:id="rId18"/>
    <p:sldId id="279" r:id="rId19"/>
    <p:sldId id="752" r:id="rId20"/>
    <p:sldId id="281" r:id="rId21"/>
    <p:sldId id="292" r:id="rId22"/>
    <p:sldId id="753" r:id="rId23"/>
    <p:sldId id="282" r:id="rId24"/>
    <p:sldId id="293" r:id="rId25"/>
    <p:sldId id="286" r:id="rId26"/>
    <p:sldId id="748" r:id="rId27"/>
    <p:sldId id="747" r:id="rId28"/>
    <p:sldId id="749" r:id="rId29"/>
    <p:sldId id="258"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1" autoAdjust="0"/>
    <p:restoredTop sz="94279" autoAdjust="0"/>
  </p:normalViewPr>
  <p:slideViewPr>
    <p:cSldViewPr snapToGrid="0">
      <p:cViewPr>
        <p:scale>
          <a:sx n="102" d="100"/>
          <a:sy n="102" d="100"/>
        </p:scale>
        <p:origin x="14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10/5/23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908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8078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0284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45697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8401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47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1876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7360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30998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65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10/5/23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6676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6207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4822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5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66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91272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17060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19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10/5/23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31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89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53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10/5/23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10/5/23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50135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23.xml"/><Relationship Id="rId21" Type="http://schemas.openxmlformats.org/officeDocument/2006/relationships/image" Target="../media/image1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9.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 id="2147483739" r:id="rId9"/>
    <p:sldLayoutId id="2147483740" r:id="rId10"/>
    <p:sldLayoutId id="2147483726" r:id="rId11"/>
    <p:sldLayoutId id="2147483727" r:id="rId12"/>
    <p:sldLayoutId id="2147483713" r:id="rId13"/>
    <p:sldLayoutId id="2147483714" r:id="rId14"/>
    <p:sldLayoutId id="2147483700" r:id="rId15"/>
    <p:sldLayoutId id="2147483701" r:id="rId16"/>
    <p:sldLayoutId id="2147483687" r:id="rId17"/>
    <p:sldLayoutId id="2147483688"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446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2.xml"/><Relationship Id="rId7" Type="http://schemas.openxmlformats.org/officeDocument/2006/relationships/image" Target="../media/image39.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slideLayout" Target="../slideLayouts/slideLayout5.xml"/><Relationship Id="rId7" Type="http://schemas.openxmlformats.org/officeDocument/2006/relationships/image" Target="../media/image39.svg"/><Relationship Id="rId12" Type="http://schemas.openxmlformats.org/officeDocument/2006/relationships/image" Target="../media/image49.png"/><Relationship Id="rId2" Type="http://schemas.openxmlformats.org/officeDocument/2006/relationships/audio" Target="../media/media7.mp3"/><Relationship Id="rId16" Type="http://schemas.openxmlformats.org/officeDocument/2006/relationships/image" Target="../media/image22.png"/><Relationship Id="rId1" Type="http://schemas.microsoft.com/office/2007/relationships/media" Target="../media/media7.mp3"/><Relationship Id="rId6" Type="http://schemas.openxmlformats.org/officeDocument/2006/relationships/image" Target="../media/image38.png"/><Relationship Id="rId11" Type="http://schemas.openxmlformats.org/officeDocument/2006/relationships/image" Target="../media/image48.svg"/><Relationship Id="rId5" Type="http://schemas.openxmlformats.org/officeDocument/2006/relationships/image" Target="../media/image13.svg"/><Relationship Id="rId15" Type="http://schemas.openxmlformats.org/officeDocument/2006/relationships/image" Target="../media/image20.png"/><Relationship Id="rId10" Type="http://schemas.openxmlformats.org/officeDocument/2006/relationships/image" Target="../media/image47.png"/><Relationship Id="rId4" Type="http://schemas.openxmlformats.org/officeDocument/2006/relationships/image" Target="../media/image12.png"/><Relationship Id="rId9" Type="http://schemas.openxmlformats.org/officeDocument/2006/relationships/image" Target="../media/image46.sv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3" Type="http://schemas.microsoft.com/office/2007/relationships/media" Target="../media/media9.m4a"/><Relationship Id="rId7"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audio" Target="../media/media9.m4a"/><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6.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4.m4a"/><Relationship Id="rId7"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22.png"/><Relationship Id="rId4" Type="http://schemas.openxmlformats.org/officeDocument/2006/relationships/audio" Target="../media/media4.m4a"/><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97EC8E-5B13-0A48-81FA-B16E1C9CC93B}"/>
              </a:ext>
            </a:extLst>
          </p:cNvPr>
          <p:cNvSpPr/>
          <p:nvPr/>
        </p:nvSpPr>
        <p:spPr>
          <a:xfrm>
            <a:off x="424248" y="222437"/>
            <a:ext cx="11343504" cy="6252504"/>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7B65CE-D313-2C47-9EF9-9B42F6FE2872}"/>
              </a:ext>
            </a:extLst>
          </p:cNvPr>
          <p:cNvSpPr txBox="1"/>
          <p:nvPr/>
        </p:nvSpPr>
        <p:spPr>
          <a:xfrm>
            <a:off x="2745260" y="399013"/>
            <a:ext cx="6783860" cy="830997"/>
          </a:xfrm>
          <a:prstGeom prst="rect">
            <a:avLst/>
          </a:prstGeom>
          <a:noFill/>
        </p:spPr>
        <p:txBody>
          <a:bodyPr wrap="square" rtlCol="0">
            <a:spAutoFit/>
          </a:bodyPr>
          <a:lstStyle/>
          <a:p>
            <a:pPr algn="ctr"/>
            <a:r>
              <a:rPr lang="en-US" sz="2400" b="1" dirty="0"/>
              <a:t>ỦY BAN NHÂN DÂN QUẬN LONG BIÊN</a:t>
            </a:r>
          </a:p>
          <a:p>
            <a:pPr algn="ctr"/>
            <a:r>
              <a:rPr lang="en-US" sz="2400" b="1" dirty="0"/>
              <a:t>TRƯỜNG TIỂU HỌC LÊ QUÝ ĐÔN</a:t>
            </a:r>
          </a:p>
        </p:txBody>
      </p:sp>
      <p:sp>
        <p:nvSpPr>
          <p:cNvPr id="4" name="TextBox 3">
            <a:extLst>
              <a:ext uri="{FF2B5EF4-FFF2-40B4-BE49-F238E27FC236}">
                <a16:creationId xmlns:a16="http://schemas.microsoft.com/office/drawing/2014/main" id="{0C29A674-95AE-1446-82EA-C33E9BE63BB7}"/>
              </a:ext>
            </a:extLst>
          </p:cNvPr>
          <p:cNvSpPr txBox="1"/>
          <p:nvPr/>
        </p:nvSpPr>
        <p:spPr>
          <a:xfrm>
            <a:off x="506628" y="2125787"/>
            <a:ext cx="11261124" cy="1754326"/>
          </a:xfrm>
          <a:prstGeom prst="rect">
            <a:avLst/>
          </a:prstGeom>
          <a:noFill/>
        </p:spPr>
        <p:txBody>
          <a:bodyPr wrap="square" rtlCol="0">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CHÀO MỪNG CÁC THẦY, CÔ GIÁO</a:t>
            </a:r>
          </a:p>
        </p:txBody>
      </p:sp>
      <p:sp>
        <p:nvSpPr>
          <p:cNvPr id="5" name="TextBox 4">
            <a:extLst>
              <a:ext uri="{FF2B5EF4-FFF2-40B4-BE49-F238E27FC236}">
                <a16:creationId xmlns:a16="http://schemas.microsoft.com/office/drawing/2014/main" id="{85B4B709-AAF4-034C-98CD-234B445CB718}"/>
              </a:ext>
            </a:extLst>
          </p:cNvPr>
          <p:cNvSpPr txBox="1"/>
          <p:nvPr/>
        </p:nvSpPr>
        <p:spPr>
          <a:xfrm>
            <a:off x="424248" y="3524815"/>
            <a:ext cx="11310552" cy="1107996"/>
          </a:xfrm>
          <a:prstGeom prst="rect">
            <a:avLst/>
          </a:prstGeom>
          <a:noFill/>
        </p:spPr>
        <p:txBody>
          <a:bodyPr wrap="square" rtlCol="0">
            <a:spAutoFit/>
          </a:bodyPr>
          <a:lstStyle/>
          <a:p>
            <a:pPr algn="ct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Môn</a:t>
            </a:r>
            <a:r>
              <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rPr>
              <a:t>: </a:t>
            </a: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Toán</a:t>
            </a:r>
            <a:endPar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endParaRPr>
          </a:p>
        </p:txBody>
      </p:sp>
      <p:sp>
        <p:nvSpPr>
          <p:cNvPr id="6" name="TextBox 5">
            <a:extLst>
              <a:ext uri="{FF2B5EF4-FFF2-40B4-BE49-F238E27FC236}">
                <a16:creationId xmlns:a16="http://schemas.microsoft.com/office/drawing/2014/main" id="{661C4338-07DC-0947-8752-A992390B8EE6}"/>
              </a:ext>
            </a:extLst>
          </p:cNvPr>
          <p:cNvSpPr txBox="1"/>
          <p:nvPr/>
        </p:nvSpPr>
        <p:spPr>
          <a:xfrm>
            <a:off x="457200" y="4673240"/>
            <a:ext cx="11277600" cy="830997"/>
          </a:xfrm>
          <a:prstGeom prst="rect">
            <a:avLst/>
          </a:prstGeom>
          <a:noFill/>
        </p:spPr>
        <p:txBody>
          <a:bodyPr wrap="square" rtlCol="0">
            <a:spAutoFit/>
          </a:bodyPr>
          <a:lstStyle/>
          <a:p>
            <a:pPr algn="ctr"/>
            <a:r>
              <a:rPr lang="en-US" sz="4800" dirty="0">
                <a:solidFill>
                  <a:schemeClr val="accent6">
                    <a:lumMod val="75000"/>
                  </a:schemeClr>
                </a:solidFill>
                <a:effectLst>
                  <a:glow rad="228600">
                    <a:schemeClr val="accent4">
                      <a:satMod val="175000"/>
                      <a:alpha val="40000"/>
                    </a:schemeClr>
                  </a:glow>
                </a:effectLst>
                <a:latin typeface="SVN-Nexa Rush Slab Black Shadow" panose="020B0606040200020203" pitchFamily="34" charset="0"/>
              </a:rPr>
              <a:t>LỚP 4A3</a:t>
            </a:r>
          </a:p>
        </p:txBody>
      </p:sp>
      <p:sp>
        <p:nvSpPr>
          <p:cNvPr id="7" name="TextBox 6">
            <a:extLst>
              <a:ext uri="{FF2B5EF4-FFF2-40B4-BE49-F238E27FC236}">
                <a16:creationId xmlns:a16="http://schemas.microsoft.com/office/drawing/2014/main" id="{3358D7F6-3C0C-1E47-89C7-6B81462721B0}"/>
              </a:ext>
            </a:extLst>
          </p:cNvPr>
          <p:cNvSpPr txBox="1"/>
          <p:nvPr/>
        </p:nvSpPr>
        <p:spPr>
          <a:xfrm>
            <a:off x="2935759" y="5618919"/>
            <a:ext cx="6102179" cy="769441"/>
          </a:xfrm>
          <a:prstGeom prst="rect">
            <a:avLst/>
          </a:prstGeom>
          <a:noFill/>
        </p:spPr>
        <p:txBody>
          <a:bodyPr wrap="square" rtlCol="0">
            <a:spAutoFit/>
          </a:bodyPr>
          <a:lstStyle/>
          <a:p>
            <a:pPr algn="ctr"/>
            <a:r>
              <a:rPr lang="en-US" sz="4400" dirty="0" err="1">
                <a:latin typeface="SVN-Standly" pitchFamily="2" charset="0"/>
              </a:rPr>
              <a:t>Giáo</a:t>
            </a:r>
            <a:r>
              <a:rPr lang="en-US" sz="4400" dirty="0">
                <a:latin typeface="SVN-Standly" pitchFamily="2" charset="0"/>
              </a:rPr>
              <a:t> </a:t>
            </a:r>
            <a:r>
              <a:rPr lang="en-US" sz="4400" dirty="0" err="1">
                <a:latin typeface="SVN-Standly" pitchFamily="2" charset="0"/>
              </a:rPr>
              <a:t>viên</a:t>
            </a:r>
            <a:r>
              <a:rPr lang="en-US" sz="4400" dirty="0">
                <a:latin typeface="SVN-Standly" pitchFamily="2" charset="0"/>
              </a:rPr>
              <a:t>: </a:t>
            </a:r>
            <a:r>
              <a:rPr lang="en-US" sz="4400" dirty="0" err="1">
                <a:latin typeface="SVN-Standly" pitchFamily="2" charset="0"/>
              </a:rPr>
              <a:t>Hà</a:t>
            </a:r>
            <a:r>
              <a:rPr lang="en-US" sz="4400" dirty="0">
                <a:latin typeface="SVN-Standly" pitchFamily="2" charset="0"/>
              </a:rPr>
              <a:t> </a:t>
            </a:r>
            <a:r>
              <a:rPr lang="en-US" sz="4400" dirty="0" err="1">
                <a:latin typeface="SVN-Standly" pitchFamily="2" charset="0"/>
              </a:rPr>
              <a:t>Thị</a:t>
            </a:r>
            <a:r>
              <a:rPr lang="en-US" sz="4400" dirty="0">
                <a:latin typeface="SVN-Standly" pitchFamily="2" charset="0"/>
              </a:rPr>
              <a:t> </a:t>
            </a:r>
            <a:r>
              <a:rPr lang="en-US" sz="4400" dirty="0" err="1">
                <a:latin typeface="SVN-Standly" pitchFamily="2" charset="0"/>
              </a:rPr>
              <a:t>Ngọc</a:t>
            </a:r>
            <a:r>
              <a:rPr lang="en-US" sz="4400" dirty="0">
                <a:latin typeface="SVN-Standly" pitchFamily="2" charset="0"/>
              </a:rPr>
              <a:t> Lan</a:t>
            </a:r>
          </a:p>
        </p:txBody>
      </p:sp>
      <p:pic>
        <p:nvPicPr>
          <p:cNvPr id="9" name="Picture 8">
            <a:extLst>
              <a:ext uri="{FF2B5EF4-FFF2-40B4-BE49-F238E27FC236}">
                <a16:creationId xmlns:a16="http://schemas.microsoft.com/office/drawing/2014/main" id="{7063DAC2-9075-4449-9D21-451A6308AD5F}"/>
              </a:ext>
            </a:extLst>
          </p:cNvPr>
          <p:cNvPicPr>
            <a:picLocks noChangeAspect="1"/>
          </p:cNvPicPr>
          <p:nvPr/>
        </p:nvPicPr>
        <p:blipFill rotWithShape="1">
          <a:blip r:embed="rId2">
            <a:extLst>
              <a:ext uri="{28A0092B-C50C-407E-A947-70E740481C1C}">
                <a14:useLocalDpi xmlns:a14="http://schemas.microsoft.com/office/drawing/2010/main" val="0"/>
              </a:ext>
            </a:extLst>
          </a:blip>
          <a:srcRect l="24236" t="12612" r="23938" b="14414"/>
          <a:stretch/>
        </p:blipFill>
        <p:spPr>
          <a:xfrm>
            <a:off x="300696" y="222437"/>
            <a:ext cx="1440577" cy="1433498"/>
          </a:xfrm>
          <a:prstGeom prst="rect">
            <a:avLst/>
          </a:prstGeom>
        </p:spPr>
      </p:pic>
      <p:sp>
        <p:nvSpPr>
          <p:cNvPr id="10" name="Rectangle 9">
            <a:extLst>
              <a:ext uri="{FF2B5EF4-FFF2-40B4-BE49-F238E27FC236}">
                <a16:creationId xmlns:a16="http://schemas.microsoft.com/office/drawing/2014/main" id="{3085EEC3-5267-F148-9CA4-CC6FCA066214}"/>
              </a:ext>
            </a:extLst>
          </p:cNvPr>
          <p:cNvSpPr/>
          <p:nvPr/>
        </p:nvSpPr>
        <p:spPr>
          <a:xfrm>
            <a:off x="444844" y="3250061"/>
            <a:ext cx="11281718" cy="1006139"/>
          </a:xfrm>
          <a:prstGeom prst="rect">
            <a:avLst/>
          </a:prstGeom>
        </p:spPr>
        <p:txBody>
          <a:bodyPr wrap="none">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ĐẾN DỰ TIẾT CHUYÊN ĐỀ</a:t>
            </a:r>
          </a:p>
        </p:txBody>
      </p:sp>
      <p:pic>
        <p:nvPicPr>
          <p:cNvPr id="14" name="Picture 13">
            <a:extLst>
              <a:ext uri="{FF2B5EF4-FFF2-40B4-BE49-F238E27FC236}">
                <a16:creationId xmlns:a16="http://schemas.microsoft.com/office/drawing/2014/main" id="{E51A855F-5557-164F-A2B4-FFE3B4C3515E}"/>
              </a:ext>
            </a:extLst>
          </p:cNvPr>
          <p:cNvPicPr>
            <a:picLocks noChangeAspect="1"/>
          </p:cNvPicPr>
          <p:nvPr/>
        </p:nvPicPr>
        <p:blipFill rotWithShape="1">
          <a:blip r:embed="rId3">
            <a:extLst>
              <a:ext uri="{28A0092B-C50C-407E-A947-70E740481C1C}">
                <a14:useLocalDpi xmlns:a14="http://schemas.microsoft.com/office/drawing/2010/main" val="0"/>
              </a:ext>
            </a:extLst>
          </a:blip>
          <a:srcRect l="36079" t="22523" r="33490" b="22162"/>
          <a:stretch/>
        </p:blipFill>
        <p:spPr>
          <a:xfrm>
            <a:off x="0" y="4177058"/>
            <a:ext cx="2066421" cy="2654358"/>
          </a:xfrm>
          <a:prstGeom prst="rect">
            <a:avLst/>
          </a:prstGeom>
        </p:spPr>
      </p:pic>
      <p:pic>
        <p:nvPicPr>
          <p:cNvPr id="16" name="Picture 15">
            <a:extLst>
              <a:ext uri="{FF2B5EF4-FFF2-40B4-BE49-F238E27FC236}">
                <a16:creationId xmlns:a16="http://schemas.microsoft.com/office/drawing/2014/main" id="{B1AF1A72-1C5E-3D46-A059-A63E84CCFE59}"/>
              </a:ext>
            </a:extLst>
          </p:cNvPr>
          <p:cNvPicPr>
            <a:picLocks noChangeAspect="1"/>
          </p:cNvPicPr>
          <p:nvPr/>
        </p:nvPicPr>
        <p:blipFill rotWithShape="1">
          <a:blip r:embed="rId4">
            <a:extLst>
              <a:ext uri="{28A0092B-C50C-407E-A947-70E740481C1C}">
                <a14:useLocalDpi xmlns:a14="http://schemas.microsoft.com/office/drawing/2010/main" val="0"/>
              </a:ext>
            </a:extLst>
          </a:blip>
          <a:srcRect l="31750" t="13333" r="27252" b="12973"/>
          <a:stretch/>
        </p:blipFill>
        <p:spPr>
          <a:xfrm>
            <a:off x="9848336" y="3923380"/>
            <a:ext cx="2353690" cy="2989624"/>
          </a:xfrm>
          <a:prstGeom prst="rect">
            <a:avLst/>
          </a:prstGeom>
        </p:spPr>
      </p:pic>
      <p:pic>
        <p:nvPicPr>
          <p:cNvPr id="18" name="Picture 17">
            <a:extLst>
              <a:ext uri="{FF2B5EF4-FFF2-40B4-BE49-F238E27FC236}">
                <a16:creationId xmlns:a16="http://schemas.microsoft.com/office/drawing/2014/main" id="{196B014E-AFC3-8542-823D-04EC8EB99DBC}"/>
              </a:ext>
            </a:extLst>
          </p:cNvPr>
          <p:cNvPicPr>
            <a:picLocks noChangeAspect="1"/>
          </p:cNvPicPr>
          <p:nvPr/>
        </p:nvPicPr>
        <p:blipFill rotWithShape="1">
          <a:blip r:embed="rId5">
            <a:extLst>
              <a:ext uri="{28A0092B-C50C-407E-A947-70E740481C1C}">
                <a14:useLocalDpi xmlns:a14="http://schemas.microsoft.com/office/drawing/2010/main" val="0"/>
              </a:ext>
            </a:extLst>
          </a:blip>
          <a:srcRect l="19654" t="8469" r="19686" b="6848"/>
          <a:stretch/>
        </p:blipFill>
        <p:spPr>
          <a:xfrm>
            <a:off x="11025181" y="204030"/>
            <a:ext cx="1040002" cy="1025980"/>
          </a:xfrm>
          <a:prstGeom prst="rect">
            <a:avLst/>
          </a:prstGeom>
        </p:spPr>
      </p:pic>
    </p:spTree>
    <p:extLst>
      <p:ext uri="{BB962C8B-B14F-4D97-AF65-F5344CB8AC3E}">
        <p14:creationId xmlns:p14="http://schemas.microsoft.com/office/powerpoint/2010/main" val="13267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4"/>
                                        </p:tgtEl>
                                        <p:attrNameLst>
                                          <p:attrName>ppt_y</p:attrName>
                                        </p:attrNameLst>
                                      </p:cBhvr>
                                      <p:tavLst>
                                        <p:tav tm="0">
                                          <p:val>
                                            <p:strVal val="#ppt_y"/>
                                          </p:val>
                                        </p:tav>
                                        <p:tav tm="100000">
                                          <p:val>
                                            <p:strVal val="#ppt_y"/>
                                          </p:val>
                                        </p:tav>
                                      </p:tavLst>
                                    </p:anim>
                                    <p:anim calcmode="lin" valueType="num">
                                      <p:cBhvr>
                                        <p:cTn id="3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4"/>
                                        </p:tgtEl>
                                      </p:cBhvr>
                                    </p:animEffect>
                                  </p:childTnLst>
                                </p:cTn>
                              </p:par>
                            </p:childTnLst>
                          </p:cTn>
                        </p:par>
                        <p:par>
                          <p:cTn id="33" fill="hold">
                            <p:stCondLst>
                              <p:cond delay="30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0"/>
                                        </p:tgtEl>
                                        <p:attrNameLst>
                                          <p:attrName>ppt_y</p:attrName>
                                        </p:attrNameLst>
                                      </p:cBhvr>
                                      <p:tavLst>
                                        <p:tav tm="0">
                                          <p:val>
                                            <p:strVal val="#ppt_y"/>
                                          </p:val>
                                        </p:tav>
                                        <p:tav tm="100000">
                                          <p:val>
                                            <p:strVal val="#ppt_y"/>
                                          </p:val>
                                        </p:tav>
                                      </p:tavLst>
                                    </p:anim>
                                    <p:anim calcmode="lin" valueType="num">
                                      <p:cBhvr>
                                        <p:cTn id="3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0"/>
                                        </p:tgtEl>
                                      </p:cBhvr>
                                    </p:animEffect>
                                  </p:childTnLst>
                                </p:cTn>
                              </p:par>
                            </p:childTnLst>
                          </p:cTn>
                        </p:par>
                        <p:par>
                          <p:cTn id="41" fill="hold">
                            <p:stCondLst>
                              <p:cond delay="4350"/>
                            </p:stCondLst>
                            <p:childTnLst>
                              <p:par>
                                <p:cTn id="42" presetID="42"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5350"/>
                            </p:stCondLst>
                            <p:childTnLst>
                              <p:par>
                                <p:cTn id="48" presetID="49" presetClass="entr" presetSubtype="0" decel="10000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 calcmode="lin" valueType="num">
                                      <p:cBhvr>
                                        <p:cTn id="52" dur="500" fill="hold"/>
                                        <p:tgtEl>
                                          <p:spTgt spid="6"/>
                                        </p:tgtEl>
                                        <p:attrNameLst>
                                          <p:attrName>style.rotation</p:attrName>
                                        </p:attrNameLst>
                                      </p:cBhvr>
                                      <p:tavLst>
                                        <p:tav tm="0">
                                          <p:val>
                                            <p:fltVal val="360"/>
                                          </p:val>
                                        </p:tav>
                                        <p:tav tm="100000">
                                          <p:val>
                                            <p:fltVal val="0"/>
                                          </p:val>
                                        </p:tav>
                                      </p:tavLst>
                                    </p:anim>
                                    <p:animEffect transition="in" filter="fade">
                                      <p:cBhvr>
                                        <p:cTn id="53" dur="500"/>
                                        <p:tgtEl>
                                          <p:spTgt spid="6"/>
                                        </p:tgtEl>
                                      </p:cBhvr>
                                    </p:animEffect>
                                  </p:childTnLst>
                                </p:cTn>
                              </p:par>
                            </p:childTnLst>
                          </p:cTn>
                        </p:par>
                        <p:par>
                          <p:cTn id="54" fill="hold">
                            <p:stCondLst>
                              <p:cond delay="585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7"/>
                                        </p:tgtEl>
                                        <p:attrNameLst>
                                          <p:attrName>ppt_y</p:attrName>
                                        </p:attrNameLst>
                                      </p:cBhvr>
                                      <p:tavLst>
                                        <p:tav tm="0">
                                          <p:val>
                                            <p:strVal val="#ppt_y"/>
                                          </p:val>
                                        </p:tav>
                                        <p:tav tm="100000">
                                          <p:val>
                                            <p:strVal val="#ppt_y"/>
                                          </p:val>
                                        </p:tav>
                                      </p:tavLst>
                                    </p:anim>
                                    <p:anim calcmode="lin" valueType="num">
                                      <p:cBhvr>
                                        <p:cTn id="5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Tại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Sao </a:t>
              </a:r>
              <a:r>
                <a:rPr lang="en-US" sz="3200" b="1" dirty="0" err="1">
                  <a:latin typeface="Cambria" panose="02040503050406030204" pitchFamily="18" charset="0"/>
                  <a:ea typeface="Cambria" panose="02040503050406030204" pitchFamily="18" charset="0"/>
                </a:rPr>
                <a:t>Hỏa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a:t>
              </a:r>
            </a:p>
          </p:txBody>
        </p:sp>
      </p:grpSp>
      <p:grpSp>
        <p:nvGrpSpPr>
          <p:cNvPr id="8" name="Group 7"/>
          <p:cNvGrpSpPr/>
          <p:nvPr/>
        </p:nvGrpSpPr>
        <p:grpSpPr>
          <a:xfrm>
            <a:off x="585167" y="385417"/>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Việt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so </a:t>
              </a:r>
              <a:r>
                <a:rPr lang="en-US" sz="4400" b="1" dirty="0" err="1">
                  <a:latin typeface="Cambria" panose="02040503050406030204" pitchFamily="18" charset="0"/>
                  <a:ea typeface="Cambria" panose="02040503050406030204" pitchFamily="18" charset="0"/>
                </a:rPr>
                <a:t>sánh</a:t>
              </a:r>
              <a:r>
                <a:rPr lang="en-US" sz="44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177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Việt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thực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so </a:t>
              </a:r>
              <a:r>
                <a:rPr lang="en-US" sz="4400" b="1" dirty="0" err="1">
                  <a:latin typeface="Cambria" panose="02040503050406030204" pitchFamily="18" charset="0"/>
                  <a:ea typeface="Cambria" panose="02040503050406030204" pitchFamily="18" charset="0"/>
                </a:rPr>
                <a:t>sánh</a:t>
              </a:r>
              <a:r>
                <a:rPr lang="en-US" sz="4400" b="1" dirty="0">
                  <a:latin typeface="Cambria" panose="02040503050406030204" pitchFamily="18" charset="0"/>
                  <a:ea typeface="Cambria" panose="02040503050406030204" pitchFamily="18" charset="0"/>
                </a:rPr>
                <a:t>: </a:t>
              </a: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latin typeface="Cambria" panose="02040503050406030204" pitchFamily="18" charset="0"/>
                  <a:ea typeface="Cambria" panose="02040503050406030204" pitchFamily="18" charset="0"/>
                </a:rPr>
                <a:t>  08 000 000</a:t>
              </a: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latin typeface="Cambria" panose="02040503050406030204" pitchFamily="18" charset="0"/>
                  <a:ea typeface="Cambria" panose="02040503050406030204" pitchFamily="18" charset="0"/>
                </a:rPr>
                <a:t>   30 000 000</a:t>
              </a: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2064" y="4297680"/>
            <a:ext cx="10738260" cy="1554480"/>
            <a:chOff x="722064" y="4297680"/>
            <a:chExt cx="10738260" cy="1554480"/>
          </a:xfrm>
        </p:grpSpPr>
        <p:sp>
          <p:nvSpPr>
            <p:cNvPr id="10" name="Rounded Rectangular Callout 9"/>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473" y="4382327"/>
              <a:ext cx="10567851" cy="1446550"/>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Em hãy nhắc lại cách so sánh các số trong phạm vi 100 000.</a:t>
              </a:r>
              <a:endParaRPr lang="en-US" sz="8800" b="1">
                <a:latin typeface="Cambria" panose="02040503050406030204" pitchFamily="18" charset="0"/>
                <a:ea typeface="Cambria" panose="02040503050406030204" pitchFamily="18" charset="0"/>
              </a:endParaRPr>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sp>
        <p:nvSpPr>
          <p:cNvPr id="3" name="Rectangle 2">
            <a:extLst>
              <a:ext uri="{FF2B5EF4-FFF2-40B4-BE49-F238E27FC236}">
                <a16:creationId xmlns:a16="http://schemas.microsoft.com/office/drawing/2014/main" id="{4D18069E-7CCA-1143-AFA9-BC58655C6200}"/>
              </a:ext>
            </a:extLst>
          </p:cNvPr>
          <p:cNvSpPr/>
          <p:nvPr/>
        </p:nvSpPr>
        <p:spPr>
          <a:xfrm>
            <a:off x="1128946" y="2202027"/>
            <a:ext cx="595035" cy="923330"/>
          </a:xfrm>
          <a:prstGeom prst="rect">
            <a:avLst/>
          </a:prstGeom>
        </p:spPr>
        <p:txBody>
          <a:bodyPr wrap="none">
            <a:spAutoFit/>
          </a:bodyPr>
          <a:lstStyle/>
          <a:p>
            <a:r>
              <a:rPr lang="en-US" sz="5400" b="1" dirty="0">
                <a:solidFill>
                  <a:schemeClr val="accent5">
                    <a:lumMod val="50000"/>
                  </a:schemeClr>
                </a:solidFill>
                <a:latin typeface="Cambria" panose="02040503050406030204" pitchFamily="18" charset="0"/>
                <a:ea typeface="Cambria" panose="02040503050406030204" pitchFamily="18" charset="0"/>
              </a:rPr>
              <a:t>1</a:t>
            </a:r>
            <a:endParaRPr lang="en-US" sz="5400" dirty="0"/>
          </a:p>
        </p:txBody>
      </p:sp>
      <p:sp>
        <p:nvSpPr>
          <p:cNvPr id="18" name="Rectangle 17">
            <a:extLst>
              <a:ext uri="{FF2B5EF4-FFF2-40B4-BE49-F238E27FC236}">
                <a16:creationId xmlns:a16="http://schemas.microsoft.com/office/drawing/2014/main" id="{45818662-B234-AD47-A503-F5439DA5213B}"/>
              </a:ext>
            </a:extLst>
          </p:cNvPr>
          <p:cNvSpPr/>
          <p:nvPr/>
        </p:nvSpPr>
        <p:spPr>
          <a:xfrm>
            <a:off x="6767746" y="2199460"/>
            <a:ext cx="595035" cy="923330"/>
          </a:xfrm>
          <a:prstGeom prst="rect">
            <a:avLst/>
          </a:prstGeom>
        </p:spPr>
        <p:txBody>
          <a:bodyPr wrap="none">
            <a:spAutoFit/>
          </a:bodyPr>
          <a:lstStyle/>
          <a:p>
            <a:r>
              <a:rPr lang="en-US" sz="5400" b="1" dirty="0">
                <a:solidFill>
                  <a:schemeClr val="accent5">
                    <a:lumMod val="50000"/>
                  </a:schemeClr>
                </a:solidFill>
                <a:latin typeface="Cambria" panose="02040503050406030204" pitchFamily="18" charset="0"/>
              </a:rPr>
              <a:t>2</a:t>
            </a:r>
            <a:endParaRPr lang="en-US" sz="5400" dirty="0"/>
          </a:p>
        </p:txBody>
      </p:sp>
      <p:grpSp>
        <p:nvGrpSpPr>
          <p:cNvPr id="15" name="Group 14">
            <a:extLst>
              <a:ext uri="{FF2B5EF4-FFF2-40B4-BE49-F238E27FC236}">
                <a16:creationId xmlns:a16="http://schemas.microsoft.com/office/drawing/2014/main" id="{EDF7FC73-72A1-764C-B303-AA71262FF803}"/>
              </a:ext>
            </a:extLst>
          </p:cNvPr>
          <p:cNvGrpSpPr/>
          <p:nvPr/>
        </p:nvGrpSpPr>
        <p:grpSpPr>
          <a:xfrm>
            <a:off x="3653436" y="3864735"/>
            <a:ext cx="5959173" cy="864059"/>
            <a:chOff x="569964" y="2904911"/>
            <a:chExt cx="5959173" cy="864059"/>
          </a:xfrm>
        </p:grpSpPr>
        <p:sp>
          <p:nvSpPr>
            <p:cNvPr id="16" name="Rounded Rectangle 15">
              <a:extLst>
                <a:ext uri="{FF2B5EF4-FFF2-40B4-BE49-F238E27FC236}">
                  <a16:creationId xmlns:a16="http://schemas.microsoft.com/office/drawing/2014/main" id="{85DDDA6A-A69A-D443-AF49-4E4CB3F14286}"/>
                </a:ext>
              </a:extLst>
            </p:cNvPr>
            <p:cNvSpPr/>
            <p:nvPr/>
          </p:nvSpPr>
          <p:spPr>
            <a:xfrm>
              <a:off x="569964" y="2904911"/>
              <a:ext cx="4450807" cy="86405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E5B83F-8517-6740-A7E7-9C0428FA62B5}"/>
                </a:ext>
              </a:extLst>
            </p:cNvPr>
            <p:cNvSpPr txBox="1"/>
            <p:nvPr/>
          </p:nvSpPr>
          <p:spPr>
            <a:xfrm>
              <a:off x="721895" y="3044554"/>
              <a:ext cx="5807242" cy="584775"/>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THẢO LUẬN NHÓM 2</a:t>
              </a:r>
              <a:endParaRPr lang="en-US" sz="32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7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grpId="1" nodeType="withEffect">
                                  <p:stCondLst>
                                    <p:cond delay="0"/>
                                  </p:stCondLst>
                                  <p:iterate type="lt">
                                    <p:tmPct val="0"/>
                                  </p:iterate>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grpId="1" nodeType="withEffect">
                                  <p:stCondLst>
                                    <p:cond delay="0"/>
                                  </p:stCondLst>
                                  <p:iterate type="lt">
                                    <p:tmPct val="0"/>
                                  </p:iterate>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3"/>
                                        </p:tgtEl>
                                        <p:attrNameLst>
                                          <p:attrName>style.color</p:attrName>
                                        </p:attrNameLst>
                                      </p:cBhvr>
                                      <p:to>
                                        <p:clrVal>
                                          <a:schemeClr val="accent2"/>
                                        </p:clrVal>
                                      </p:to>
                                    </p:set>
                                    <p:set>
                                      <p:cBhvr>
                                        <p:cTn id="49" dur="500" fill="hold"/>
                                        <p:tgtEl>
                                          <p:spTgt spid="3"/>
                                        </p:tgtEl>
                                        <p:attrNameLst>
                                          <p:attrName>fillcolor</p:attrName>
                                        </p:attrNameLst>
                                      </p:cBhvr>
                                      <p:to>
                                        <p:clrVal>
                                          <a:schemeClr val="accent2"/>
                                        </p:clrVal>
                                      </p:to>
                                    </p:set>
                                    <p:set>
                                      <p:cBhvr>
                                        <p:cTn id="50" dur="500" fill="hold"/>
                                        <p:tgtEl>
                                          <p:spTgt spid="3"/>
                                        </p:tgtEl>
                                        <p:attrNameLst>
                                          <p:attrName>fill.type</p:attrName>
                                        </p:attrNameLst>
                                      </p:cBhvr>
                                      <p:to>
                                        <p:strVal val="solid"/>
                                      </p:to>
                                    </p:set>
                                  </p:childTnLst>
                                </p:cTn>
                              </p:par>
                              <p:par>
                                <p:cTn id="51" presetID="16" presetClass="emph" presetSubtype="0" fill="hold" grpId="0" nodeType="withEffect">
                                  <p:stCondLst>
                                    <p:cond delay="0"/>
                                  </p:stCondLst>
                                  <p:iterate type="lt">
                                    <p:tmPct val="4000"/>
                                  </p:iterate>
                                  <p:childTnLst>
                                    <p:set>
                                      <p:cBhvr override="childStyle">
                                        <p:cTn id="52" dur="500" fill="hold"/>
                                        <p:tgtEl>
                                          <p:spTgt spid="18"/>
                                        </p:tgtEl>
                                        <p:attrNameLst>
                                          <p:attrName>style.color</p:attrName>
                                        </p:attrNameLst>
                                      </p:cBhvr>
                                      <p:to>
                                        <p:clrVal>
                                          <a:schemeClr val="accent2"/>
                                        </p:clrVal>
                                      </p:to>
                                    </p:set>
                                    <p:set>
                                      <p:cBhvr>
                                        <p:cTn id="53" dur="500" fill="hold"/>
                                        <p:tgtEl>
                                          <p:spTgt spid="18"/>
                                        </p:tgtEl>
                                        <p:attrNameLst>
                                          <p:attrName>fillcolor</p:attrName>
                                        </p:attrNameLst>
                                      </p:cBhvr>
                                      <p:to>
                                        <p:clrVal>
                                          <a:schemeClr val="accent2"/>
                                        </p:clrVal>
                                      </p:to>
                                    </p:set>
                                    <p:set>
                                      <p:cBhvr>
                                        <p:cTn id="54" dur="500" fill="hold"/>
                                        <p:tgtEl>
                                          <p:spTgt spid="18"/>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3717621"/>
          </a:xfrm>
          <a:prstGeom prst="rect">
            <a:avLst/>
          </a:prstGeom>
          <a:noFill/>
        </p:spPr>
        <p:txBody>
          <a:bodyPr wrap="square" rtlCol="0">
            <a:spAutoFit/>
          </a:bodyPr>
          <a:lstStyle/>
          <a:p>
            <a:pPr algn="just">
              <a:lnSpc>
                <a:spcPct val="120000"/>
              </a:lnSpc>
            </a:pPr>
            <a:r>
              <a:rPr lang="en-US" sz="4000" b="1" dirty="0" err="1">
                <a:solidFill>
                  <a:srgbClr val="0070C0"/>
                </a:solidFill>
                <a:latin typeface="Cambria" panose="02040503050406030204" pitchFamily="18" charset="0"/>
                <a:ea typeface="Cambria" panose="02040503050406030204" pitchFamily="18" charset="0"/>
              </a:rPr>
              <a:t>Quy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so </a:t>
            </a:r>
            <a:r>
              <a:rPr lang="en-US" sz="4000" b="1" dirty="0" err="1">
                <a:solidFill>
                  <a:srgbClr val="0070C0"/>
                </a:solidFill>
                <a:latin typeface="Cambria" panose="02040503050406030204" pitchFamily="18" charset="0"/>
                <a:ea typeface="Cambria" panose="02040503050406030204" pitchFamily="18" charset="0"/>
              </a:rPr>
              <a:t>sánh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hai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nhiều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nào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nhiều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lớn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endParaRPr lang="en-US" sz="4000" b="1" dirty="0">
              <a:solidFill>
                <a:srgbClr val="FF0000"/>
              </a:solidFill>
              <a:latin typeface="Cambria" panose="02040503050406030204" pitchFamily="18" charset="0"/>
              <a:ea typeface="Cambria" panose="02040503050406030204" pitchFamily="18" charset="0"/>
            </a:endParaRP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Nếu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hai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so </a:t>
            </a:r>
            <a:r>
              <a:rPr lang="en-US" sz="4000" b="1" i="1" dirty="0" err="1">
                <a:solidFill>
                  <a:srgbClr val="FF0000"/>
                </a:solidFill>
                <a:latin typeface="Cambria" panose="02040503050406030204" pitchFamily="18" charset="0"/>
                <a:ea typeface="Cambria" panose="02040503050406030204" pitchFamily="18" charset="0"/>
              </a:rPr>
              <a:t>sánh</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cặp</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ở</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một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hàng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kể</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trái</a:t>
            </a:r>
            <a:r>
              <a:rPr lang="en-US" sz="4000" b="1" i="1" dirty="0">
                <a:solidFill>
                  <a:srgbClr val="FF0000"/>
                </a:solidFill>
                <a:latin typeface="Cambria" panose="02040503050406030204" pitchFamily="18" charset="0"/>
                <a:ea typeface="Cambria" panose="02040503050406030204" pitchFamily="18" charset="0"/>
              </a:rPr>
              <a:t> sang </a:t>
            </a:r>
            <a:r>
              <a:rPr lang="en-US" sz="4000" b="1" i="1" dirty="0" err="1">
                <a:solidFill>
                  <a:srgbClr val="FF0000"/>
                </a:solidFill>
                <a:latin typeface="Cambria" panose="02040503050406030204" pitchFamily="18" charset="0"/>
                <a:ea typeface="Cambria" panose="02040503050406030204" pitchFamily="18" charset="0"/>
              </a:rPr>
              <a:t>phải</a:t>
            </a:r>
            <a:r>
              <a:rPr lang="en-US" sz="4000" b="1" i="1" dirty="0">
                <a:solidFill>
                  <a:srgbClr val="FF0000"/>
                </a:solidFill>
                <a:latin typeface="Cambria" panose="02040503050406030204" pitchFamily="18" charset="0"/>
                <a:ea typeface="Cambria" panose="02040503050406030204" pitchFamily="18" charset="0"/>
              </a:rPr>
              <a:t>.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72" y="623792"/>
            <a:ext cx="10735055" cy="4456285"/>
          </a:xfrm>
          <a:prstGeom prst="rect">
            <a:avLst/>
          </a:prstGeom>
          <a:noFill/>
        </p:spPr>
        <p:txBody>
          <a:bodyPr wrap="square" rtlCol="0">
            <a:spAutoFit/>
          </a:bodyPr>
          <a:lstStyle/>
          <a:p>
            <a:pPr algn="just">
              <a:lnSpc>
                <a:spcPct val="120000"/>
              </a:lnSpc>
            </a:pPr>
            <a:r>
              <a:rPr lang="en-US" sz="4000" b="1" dirty="0" err="1">
                <a:solidFill>
                  <a:srgbClr val="0070C0"/>
                </a:solidFill>
                <a:latin typeface="Cambria" panose="02040503050406030204" pitchFamily="18" charset="0"/>
                <a:ea typeface="Cambria" panose="02040503050406030204" pitchFamily="18" charset="0"/>
              </a:rPr>
              <a:t>Ví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dụ</a:t>
            </a:r>
            <a:r>
              <a:rPr lang="en-US" sz="4000" b="1" dirty="0">
                <a:solidFill>
                  <a:srgbClr val="0070C0"/>
                </a:solidFill>
                <a:latin typeface="Cambria" panose="02040503050406030204" pitchFamily="18" charset="0"/>
                <a:ea typeface="Cambria" panose="02040503050406030204" pitchFamily="18" charset="0"/>
              </a:rPr>
              <a:t>:</a:t>
            </a:r>
          </a:p>
          <a:p>
            <a:pPr algn="just">
              <a:lnSpc>
                <a:spcPct val="120000"/>
              </a:lnSpc>
            </a:pPr>
            <a:r>
              <a:rPr lang="vi-VN" sz="4000" b="1" i="1" dirty="0">
                <a:latin typeface="Cambria" panose="02040503050406030204" pitchFamily="18" charset="0"/>
                <a:ea typeface="Cambria" panose="02040503050406030204" pitchFamily="18" charset="0"/>
              </a:rPr>
              <a:t>Cho khoảng cách từ Trái Đất đến Mặt Trời là </a:t>
            </a:r>
            <a:r>
              <a:rPr lang="vi-VN" sz="4000" b="1" i="1" dirty="0">
                <a:solidFill>
                  <a:srgbClr val="0432FF"/>
                </a:solidFill>
                <a:latin typeface="Cambria" panose="02040503050406030204" pitchFamily="18" charset="0"/>
                <a:ea typeface="Cambria" panose="02040503050406030204" pitchFamily="18" charset="0"/>
              </a:rPr>
              <a:t>149 600 000 km</a:t>
            </a:r>
            <a:r>
              <a:rPr lang="vi-VN" sz="4000" b="1" i="1" dirty="0">
                <a:latin typeface="Cambria" panose="02040503050406030204" pitchFamily="18" charset="0"/>
                <a:ea typeface="Cambria" panose="02040503050406030204" pitchFamily="18" charset="0"/>
              </a:rPr>
              <a:t>, khoảng cách từ sao Mộc đến Mặt Trời là </a:t>
            </a:r>
            <a:r>
              <a:rPr lang="vi-VN" sz="4000" b="1" i="1" dirty="0">
                <a:solidFill>
                  <a:srgbClr val="0432FF"/>
                </a:solidFill>
                <a:latin typeface="Cambria" panose="02040503050406030204" pitchFamily="18" charset="0"/>
                <a:ea typeface="Cambria" panose="02040503050406030204" pitchFamily="18" charset="0"/>
              </a:rPr>
              <a:t>741 510 000 km</a:t>
            </a:r>
            <a:r>
              <a:rPr lang="vi-VN" sz="4000" b="1" i="1" dirty="0">
                <a:latin typeface="Cambria" panose="02040503050406030204" pitchFamily="18" charset="0"/>
                <a:ea typeface="Cambria" panose="02040503050406030204" pitchFamily="18" charset="0"/>
              </a:rPr>
              <a:t>. Em hãy so sánh và cho biết hành tinh nào cách xa Mặt Trời hơn. </a:t>
            </a:r>
            <a:endParaRPr lang="en-US" sz="7200" b="1" i="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C71C249-8A61-FA02-FD07-CC7480581092}"/>
              </a:ext>
            </a:extLst>
          </p:cNvPr>
          <p:cNvSpPr txBox="1"/>
          <p:nvPr/>
        </p:nvSpPr>
        <p:spPr>
          <a:xfrm>
            <a:off x="2055778" y="5220746"/>
            <a:ext cx="8080442" cy="769441"/>
          </a:xfrm>
          <a:prstGeom prst="rect">
            <a:avLst/>
          </a:prstGeom>
          <a:noFill/>
        </p:spPr>
        <p:txBody>
          <a:bodyPr wrap="square" rtlCol="0">
            <a:spAutoFit/>
          </a:bodyPr>
          <a:lstStyle/>
          <a:p>
            <a:pPr algn="ctr"/>
            <a:r>
              <a:rPr lang="en-US" sz="4400" b="1" i="1" kern="0" dirty="0">
                <a:solidFill>
                  <a:srgbClr val="FF0000"/>
                </a:solidFill>
                <a:effectLst/>
                <a:latin typeface="Cambria" panose="02040503050406030204" pitchFamily="18" charset="0"/>
                <a:ea typeface="Cambria" panose="02040503050406030204" pitchFamily="18" charset="0"/>
              </a:rPr>
              <a:t>Sao </a:t>
            </a:r>
            <a:r>
              <a:rPr lang="en-US" sz="4400" b="1" i="1" kern="0" dirty="0" err="1">
                <a:solidFill>
                  <a:srgbClr val="FF0000"/>
                </a:solidFill>
                <a:effectLst/>
                <a:latin typeface="Cambria" panose="02040503050406030204" pitchFamily="18" charset="0"/>
                <a:ea typeface="Cambria" panose="02040503050406030204" pitchFamily="18" charset="0"/>
              </a:rPr>
              <a:t>Mộc</a:t>
            </a:r>
            <a:r>
              <a:rPr lang="en-US" sz="4400" b="1" i="1" kern="0" dirty="0">
                <a:solidFill>
                  <a:srgbClr val="FF0000"/>
                </a:solidFill>
                <a:effectLst/>
                <a:latin typeface="Cambria" panose="02040503050406030204" pitchFamily="18" charset="0"/>
                <a:ea typeface="Cambria" panose="02040503050406030204" pitchFamily="18" charset="0"/>
              </a:rPr>
              <a:t> </a:t>
            </a:r>
            <a:r>
              <a:rPr lang="en-US" sz="4400" b="1" i="1" kern="0" dirty="0" err="1">
                <a:solidFill>
                  <a:srgbClr val="FF0000"/>
                </a:solidFill>
                <a:effectLst/>
                <a:latin typeface="Cambria" panose="02040503050406030204" pitchFamily="18" charset="0"/>
                <a:ea typeface="Cambria" panose="02040503050406030204" pitchFamily="18" charset="0"/>
              </a:rPr>
              <a:t>cách</a:t>
            </a:r>
            <a:r>
              <a:rPr lang="en-US" sz="4400" b="1" i="1" kern="0" dirty="0">
                <a:solidFill>
                  <a:srgbClr val="FF0000"/>
                </a:solidFill>
                <a:effectLst/>
                <a:latin typeface="Cambria" panose="02040503050406030204" pitchFamily="18" charset="0"/>
                <a:ea typeface="Cambria" panose="02040503050406030204" pitchFamily="18" charset="0"/>
              </a:rPr>
              <a:t> </a:t>
            </a:r>
            <a:r>
              <a:rPr lang="en-US" sz="4400" b="1" i="1" kern="0" dirty="0" err="1">
                <a:solidFill>
                  <a:srgbClr val="FF0000"/>
                </a:solidFill>
                <a:effectLst/>
                <a:latin typeface="Cambria" panose="02040503050406030204" pitchFamily="18" charset="0"/>
                <a:ea typeface="Cambria" panose="02040503050406030204" pitchFamily="18" charset="0"/>
              </a:rPr>
              <a:t>xa</a:t>
            </a:r>
            <a:r>
              <a:rPr lang="en-US" sz="4400" b="1" i="1" kern="0" dirty="0">
                <a:solidFill>
                  <a:srgbClr val="FF0000"/>
                </a:solidFill>
                <a:effectLst/>
                <a:latin typeface="Cambria" panose="02040503050406030204" pitchFamily="18" charset="0"/>
                <a:ea typeface="Cambria" panose="02040503050406030204" pitchFamily="18" charset="0"/>
              </a:rPr>
              <a:t> </a:t>
            </a:r>
            <a:r>
              <a:rPr lang="en-US" sz="4400" b="1" i="1" kern="0" dirty="0" err="1">
                <a:solidFill>
                  <a:srgbClr val="FF0000"/>
                </a:solidFill>
                <a:effectLst/>
                <a:latin typeface="Cambria" panose="02040503050406030204" pitchFamily="18" charset="0"/>
                <a:ea typeface="Cambria" panose="02040503050406030204" pitchFamily="18" charset="0"/>
              </a:rPr>
              <a:t>Mặt</a:t>
            </a:r>
            <a:r>
              <a:rPr lang="en-US" sz="4400" b="1" i="1" kern="0" dirty="0">
                <a:solidFill>
                  <a:srgbClr val="FF0000"/>
                </a:solidFill>
                <a:effectLst/>
                <a:latin typeface="Cambria" panose="02040503050406030204" pitchFamily="18" charset="0"/>
                <a:ea typeface="Cambria" panose="02040503050406030204" pitchFamily="18" charset="0"/>
              </a:rPr>
              <a:t> </a:t>
            </a:r>
            <a:r>
              <a:rPr lang="en-US" sz="4400" b="1" i="1" kern="0" dirty="0" err="1">
                <a:solidFill>
                  <a:srgbClr val="FF0000"/>
                </a:solidFill>
                <a:effectLst/>
                <a:latin typeface="Cambria" panose="02040503050406030204" pitchFamily="18" charset="0"/>
                <a:ea typeface="Cambria" panose="02040503050406030204" pitchFamily="18" charset="0"/>
              </a:rPr>
              <a:t>Trời</a:t>
            </a:r>
            <a:r>
              <a:rPr lang="en-US" sz="4400" b="1" i="1" kern="0" dirty="0">
                <a:solidFill>
                  <a:srgbClr val="FF0000"/>
                </a:solidFill>
                <a:effectLst/>
                <a:latin typeface="Cambria" panose="02040503050406030204" pitchFamily="18" charset="0"/>
                <a:ea typeface="Cambria" panose="02040503050406030204" pitchFamily="18" charset="0"/>
              </a:rPr>
              <a:t> </a:t>
            </a:r>
            <a:r>
              <a:rPr lang="en-US" sz="4400" b="1" i="1" kern="0" dirty="0" err="1">
                <a:solidFill>
                  <a:srgbClr val="FF0000"/>
                </a:solidFill>
                <a:effectLst/>
                <a:latin typeface="Cambria" panose="02040503050406030204" pitchFamily="18" charset="0"/>
                <a:ea typeface="Cambria" panose="02040503050406030204" pitchFamily="18" charset="0"/>
              </a:rPr>
              <a:t>hơn</a:t>
            </a:r>
            <a:r>
              <a:rPr lang="en-US" sz="4400" b="1" i="1" kern="0" dirty="0">
                <a:solidFill>
                  <a:srgbClr val="FF0000"/>
                </a:solidFill>
                <a:effectLst/>
                <a:latin typeface="Cambria" panose="02040503050406030204" pitchFamily="18" charset="0"/>
                <a:ea typeface="Cambria" panose="02040503050406030204" pitchFamily="18" charset="0"/>
              </a:rPr>
              <a:t>.</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00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4"/>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chặng</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9389" y="1173801"/>
            <a:ext cx="1363034" cy="1096353"/>
          </a:xfrm>
          <a:prstGeom prst="rect">
            <a:avLst/>
          </a:prstGeom>
        </p:spPr>
      </p:pic>
      <p:pic>
        <p:nvPicPr>
          <p:cNvPr id="3" name="Picture 2">
            <a:extLst>
              <a:ext uri="{FF2B5EF4-FFF2-40B4-BE49-F238E27FC236}">
                <a16:creationId xmlns:a16="http://schemas.microsoft.com/office/drawing/2014/main" id="{D12FBF7D-EC90-734C-8B1F-6FB7CF023C87}"/>
              </a:ext>
            </a:extLst>
          </p:cNvPr>
          <p:cNvPicPr>
            <a:picLocks noChangeAspect="1"/>
          </p:cNvPicPr>
          <p:nvPr/>
        </p:nvPicPr>
        <p:blipFill rotWithShape="1">
          <a:blip r:embed="rId8">
            <a:extLst>
              <a:ext uri="{28A0092B-C50C-407E-A947-70E740481C1C}">
                <a14:useLocalDpi xmlns:a14="http://schemas.microsoft.com/office/drawing/2010/main" val="0"/>
              </a:ext>
            </a:extLst>
          </a:blip>
          <a:srcRect l="37989" t="19606" r="31708" b="18180"/>
          <a:stretch/>
        </p:blipFill>
        <p:spPr>
          <a:xfrm>
            <a:off x="2690243" y="4348295"/>
            <a:ext cx="1841652" cy="2671807"/>
          </a:xfrm>
          <a:prstGeom prst="rect">
            <a:avLst/>
          </a:prstGeom>
        </p:spPr>
      </p:pic>
      <p:pic>
        <p:nvPicPr>
          <p:cNvPr id="4" name="Hoạt động.mp3">
            <a:hlinkClick r:id="" action="ppaction://media"/>
            <a:extLst>
              <a:ext uri="{FF2B5EF4-FFF2-40B4-BE49-F238E27FC236}">
                <a16:creationId xmlns:a16="http://schemas.microsoft.com/office/drawing/2014/main" id="{2638EE02-68AB-914E-950A-1B15124DDE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3190" y="6983087"/>
            <a:ext cx="812800" cy="812800"/>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08"/>
                                        </p:tgtEl>
                                        <p:attrNameLst>
                                          <p:attrName>style.visibility</p:attrName>
                                        </p:attrNameLst>
                                      </p:cBhvr>
                                      <p:to>
                                        <p:strVal val="visible"/>
                                      </p:to>
                                    </p:set>
                                    <p:animEffect transition="in" filter="fade">
                                      <p:cBhvr>
                                        <p:cTn id="11" dur="1000"/>
                                        <p:tgtEl>
                                          <p:spTgt spid="1808"/>
                                        </p:tgtEl>
                                      </p:cBhvr>
                                    </p:animEffect>
                                    <p:anim calcmode="lin" valueType="num">
                                      <p:cBhvr>
                                        <p:cTn id="12" dur="1000" fill="hold"/>
                                        <p:tgtEl>
                                          <p:spTgt spid="1808"/>
                                        </p:tgtEl>
                                        <p:attrNameLst>
                                          <p:attrName>ppt_x</p:attrName>
                                        </p:attrNameLst>
                                      </p:cBhvr>
                                      <p:tavLst>
                                        <p:tav tm="0">
                                          <p:val>
                                            <p:strVal val="#ppt_x"/>
                                          </p:val>
                                        </p:tav>
                                        <p:tav tm="100000">
                                          <p:val>
                                            <p:strVal val="#ppt_x"/>
                                          </p:val>
                                        </p:tav>
                                      </p:tavLst>
                                    </p:anim>
                                    <p:anim calcmode="lin" valueType="num">
                                      <p:cBhvr>
                                        <p:cTn id="13" dur="1000" fill="hold"/>
                                        <p:tgtEl>
                                          <p:spTgt spid="180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wd">
                                    <p:tmPct val="10000"/>
                                  </p:iterate>
                                  <p:childTnLst>
                                    <p:set>
                                      <p:cBhvr>
                                        <p:cTn id="16" dur="1" fill="hold">
                                          <p:stCondLst>
                                            <p:cond delay="0"/>
                                          </p:stCondLst>
                                        </p:cTn>
                                        <p:tgtEl>
                                          <p:spTgt spid="1805"/>
                                        </p:tgtEl>
                                        <p:attrNameLst>
                                          <p:attrName>style.visibility</p:attrName>
                                        </p:attrNameLst>
                                      </p:cBhvr>
                                      <p:to>
                                        <p:strVal val="visible"/>
                                      </p:to>
                                    </p:set>
                                    <p:anim calcmode="lin" valueType="num">
                                      <p:cBhvr>
                                        <p:cTn id="17"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805"/>
                                        </p:tgtEl>
                                        <p:attrNameLst>
                                          <p:attrName>ppt_y</p:attrName>
                                        </p:attrNameLst>
                                      </p:cBhvr>
                                      <p:tavLst>
                                        <p:tav tm="0">
                                          <p:val>
                                            <p:strVal val="#ppt_y"/>
                                          </p:val>
                                        </p:tav>
                                        <p:tav tm="100000">
                                          <p:val>
                                            <p:strVal val="#ppt_y"/>
                                          </p:val>
                                        </p:tav>
                                      </p:tavLst>
                                    </p:anim>
                                    <p:anim calcmode="lin" valueType="num">
                                      <p:cBhvr>
                                        <p:cTn id="19"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8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8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E6291-9CE8-EE4C-B126-86F462D48DC3}"/>
              </a:ext>
            </a:extLst>
          </p:cNvPr>
          <p:cNvPicPr>
            <a:picLocks noChangeAspect="1"/>
          </p:cNvPicPr>
          <p:nvPr/>
        </p:nvPicPr>
        <p:blipFill rotWithShape="1">
          <a:blip r:embed="rId2">
            <a:extLst>
              <a:ext uri="{28A0092B-C50C-407E-A947-70E740481C1C}">
                <a14:useLocalDpi xmlns:a14="http://schemas.microsoft.com/office/drawing/2010/main" val="0"/>
              </a:ext>
            </a:extLst>
          </a:blip>
          <a:srcRect l="6721" t="9397" r="6589" b="22526"/>
          <a:stretch/>
        </p:blipFill>
        <p:spPr>
          <a:xfrm>
            <a:off x="-148857" y="-148856"/>
            <a:ext cx="12626587" cy="7006856"/>
          </a:xfrm>
          <a:prstGeom prst="rect">
            <a:avLst/>
          </a:prstGeom>
        </p:spPr>
      </p:pic>
      <p:pic>
        <p:nvPicPr>
          <p:cNvPr id="4" name="Đồ họa 1808">
            <a:extLst>
              <a:ext uri="{FF2B5EF4-FFF2-40B4-BE49-F238E27FC236}">
                <a16:creationId xmlns:a16="http://schemas.microsoft.com/office/drawing/2014/main" id="{8CF1082D-C1C2-0941-93FC-B69CBC368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019431">
            <a:off x="6979511" y="3988120"/>
            <a:ext cx="2780308" cy="2236334"/>
          </a:xfrm>
          <a:prstGeom prst="rect">
            <a:avLst/>
          </a:prstGeom>
        </p:spPr>
      </p:pic>
      <p:sp>
        <p:nvSpPr>
          <p:cNvPr id="5" name="Rounded Rectangle 4">
            <a:extLst>
              <a:ext uri="{FF2B5EF4-FFF2-40B4-BE49-F238E27FC236}">
                <a16:creationId xmlns:a16="http://schemas.microsoft.com/office/drawing/2014/main" id="{54EC5344-00E9-594A-A100-AC4BF1DB6FF6}"/>
              </a:ext>
            </a:extLst>
          </p:cNvPr>
          <p:cNvSpPr/>
          <p:nvPr/>
        </p:nvSpPr>
        <p:spPr>
          <a:xfrm>
            <a:off x="3742660" y="1084521"/>
            <a:ext cx="4954773" cy="227005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8000" dirty="0">
                <a:latin typeface="UTM Showcard" panose="02040603050506020204" pitchFamily="18" charset="0"/>
              </a:rPr>
              <a:t>CHẶNG 1</a:t>
            </a:r>
          </a:p>
        </p:txBody>
      </p:sp>
    </p:spTree>
    <p:extLst>
      <p:ext uri="{BB962C8B-B14F-4D97-AF65-F5344CB8AC3E}">
        <p14:creationId xmlns:p14="http://schemas.microsoft.com/office/powerpoint/2010/main" val="7905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7359" y="499470"/>
            <a:ext cx="2626427" cy="753038"/>
            <a:chOff x="809897" y="544762"/>
            <a:chExt cx="11242615" cy="1045958"/>
          </a:xfrm>
        </p:grpSpPr>
        <p:sp>
          <p:nvSpPr>
            <p:cNvPr id="3" name="Rectangle: Rounded Corners 16">
              <a:extLst>
                <a:ext uri="{FF2B5EF4-FFF2-40B4-BE49-F238E27FC236}">
                  <a16:creationId xmlns:a16="http://schemas.microsoft.com/office/drawing/2014/main" id="{F515E6D1-0BA1-9D99-9F48-79063FCD2645}"/>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 name="TextBox 3"/>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5" name="Oval 4"/>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p:cNvGrpSpPr/>
          <p:nvPr/>
        </p:nvGrpSpPr>
        <p:grpSpPr>
          <a:xfrm>
            <a:off x="402164" y="1491497"/>
            <a:ext cx="6541077" cy="2359433"/>
            <a:chOff x="402164" y="1491497"/>
            <a:chExt cx="6541077" cy="2359433"/>
          </a:xfrm>
        </p:grpSpPr>
        <p:sp>
          <p:nvSpPr>
            <p:cNvPr id="36" name="Rounded Rectangle 35"/>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02164" y="1491497"/>
              <a:ext cx="6468898" cy="2256225"/>
              <a:chOff x="402164" y="1491497"/>
              <a:chExt cx="6468898" cy="2256225"/>
            </a:xfrm>
          </p:grpSpPr>
          <p:grpSp>
            <p:nvGrpSpPr>
              <p:cNvPr id="13" name="Group 12"/>
              <p:cNvGrpSpPr/>
              <p:nvPr/>
            </p:nvGrpSpPr>
            <p:grpSpPr>
              <a:xfrm>
                <a:off x="402164" y="1491497"/>
                <a:ext cx="5861337" cy="803310"/>
                <a:chOff x="402164" y="1491497"/>
                <a:chExt cx="5861337" cy="803310"/>
              </a:xfrm>
            </p:grpSpPr>
            <p:sp>
              <p:nvSpPr>
                <p:cNvPr id="9" name="Rounded Rectangle 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10" name="Rounded Rectangle 9"/>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11" name="Rounded Rectangle 1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4" name="Group 13"/>
              <p:cNvGrpSpPr/>
              <p:nvPr/>
            </p:nvGrpSpPr>
            <p:grpSpPr>
              <a:xfrm>
                <a:off x="402164" y="2206177"/>
                <a:ext cx="6468898" cy="803310"/>
                <a:chOff x="402164" y="1491497"/>
                <a:chExt cx="6468898" cy="803310"/>
              </a:xfrm>
            </p:grpSpPr>
            <p:sp>
              <p:nvSpPr>
                <p:cNvPr id="15" name="Rounded Rectangle 14"/>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16" name="Rounded Rectangle 15"/>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17" name="Rounded Rectangle 16"/>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8" name="Group 17"/>
              <p:cNvGrpSpPr/>
              <p:nvPr/>
            </p:nvGrpSpPr>
            <p:grpSpPr>
              <a:xfrm>
                <a:off x="402164" y="2944412"/>
                <a:ext cx="6315207" cy="803310"/>
                <a:chOff x="402164" y="1491497"/>
                <a:chExt cx="6315207" cy="803310"/>
              </a:xfrm>
            </p:grpSpPr>
            <p:sp>
              <p:nvSpPr>
                <p:cNvPr id="19" name="Rounded Rectangle 1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20" name="Rounded Rectangle 19"/>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21" name="Rounded Rectangle 2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39" name="Group 38"/>
          <p:cNvGrpSpPr/>
          <p:nvPr/>
        </p:nvGrpSpPr>
        <p:grpSpPr>
          <a:xfrm>
            <a:off x="1666574" y="4084320"/>
            <a:ext cx="10101594" cy="2340864"/>
            <a:chOff x="1666574" y="4084320"/>
            <a:chExt cx="10101594" cy="2340864"/>
          </a:xfrm>
        </p:grpSpPr>
        <p:sp>
          <p:nvSpPr>
            <p:cNvPr id="37" name="Rounded Rectangle 36"/>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66574" y="4191056"/>
              <a:ext cx="10101594" cy="2212973"/>
              <a:chOff x="1602721" y="3865592"/>
              <a:chExt cx="10101594" cy="2212973"/>
            </a:xfrm>
          </p:grpSpPr>
          <p:grpSp>
            <p:nvGrpSpPr>
              <p:cNvPr id="22" name="Group 21"/>
              <p:cNvGrpSpPr/>
              <p:nvPr/>
            </p:nvGrpSpPr>
            <p:grpSpPr>
              <a:xfrm>
                <a:off x="1610047" y="5275255"/>
                <a:ext cx="10032276" cy="803310"/>
                <a:chOff x="402164" y="1491497"/>
                <a:chExt cx="10032276" cy="803310"/>
              </a:xfrm>
            </p:grpSpPr>
            <p:sp>
              <p:nvSpPr>
                <p:cNvPr id="23" name="Rounded Rectangle 22"/>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24" name="Rounded Rectangle 23"/>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25" name="Rounded Rectangle 24"/>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26" name="Group 25"/>
              <p:cNvGrpSpPr/>
              <p:nvPr/>
            </p:nvGrpSpPr>
            <p:grpSpPr>
              <a:xfrm>
                <a:off x="1602721" y="4557318"/>
                <a:ext cx="10101594" cy="803310"/>
                <a:chOff x="402164" y="1491497"/>
                <a:chExt cx="10101594" cy="803310"/>
              </a:xfrm>
            </p:grpSpPr>
            <p:sp>
              <p:nvSpPr>
                <p:cNvPr id="27" name="Rounded Rectangle 26"/>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28" name="Rounded Rectangle 27"/>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29" name="Rounded Rectangle 28"/>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30" name="Group 29"/>
              <p:cNvGrpSpPr/>
              <p:nvPr/>
            </p:nvGrpSpPr>
            <p:grpSpPr>
              <a:xfrm>
                <a:off x="1602721" y="3865592"/>
                <a:ext cx="9121879" cy="803310"/>
                <a:chOff x="402164" y="1491497"/>
                <a:chExt cx="9121879" cy="803310"/>
              </a:xfrm>
            </p:grpSpPr>
            <p:sp>
              <p:nvSpPr>
                <p:cNvPr id="31" name="Rounded Rectangle 30"/>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32" name="Rounded Rectangle 31"/>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33" name="Rounded Rectangle 32"/>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40" name="Rounded Rectangle 39"/>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1" name="Rounded Rectangle 40"/>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2" name="Rounded Rectangle 41"/>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3" name="Rounded Rectangle 42"/>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4" name="Rounded Rectangle 43"/>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45" name="Rounded Rectangle 44"/>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6" name="Rounded Rectangle 45"/>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32948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E6291-9CE8-EE4C-B126-86F462D48DC3}"/>
              </a:ext>
            </a:extLst>
          </p:cNvPr>
          <p:cNvPicPr>
            <a:picLocks noChangeAspect="1"/>
          </p:cNvPicPr>
          <p:nvPr/>
        </p:nvPicPr>
        <p:blipFill rotWithShape="1">
          <a:blip r:embed="rId2">
            <a:extLst>
              <a:ext uri="{28A0092B-C50C-407E-A947-70E740481C1C}">
                <a14:useLocalDpi xmlns:a14="http://schemas.microsoft.com/office/drawing/2010/main" val="0"/>
              </a:ext>
            </a:extLst>
          </a:blip>
          <a:srcRect l="6721" t="9397" r="6589" b="22526"/>
          <a:stretch/>
        </p:blipFill>
        <p:spPr>
          <a:xfrm>
            <a:off x="-148857" y="-148856"/>
            <a:ext cx="12626587" cy="7006856"/>
          </a:xfrm>
          <a:prstGeom prst="rect">
            <a:avLst/>
          </a:prstGeom>
        </p:spPr>
      </p:pic>
      <p:pic>
        <p:nvPicPr>
          <p:cNvPr id="4" name="Đồ họa 1808">
            <a:extLst>
              <a:ext uri="{FF2B5EF4-FFF2-40B4-BE49-F238E27FC236}">
                <a16:creationId xmlns:a16="http://schemas.microsoft.com/office/drawing/2014/main" id="{8CF1082D-C1C2-0941-93FC-B69CBC368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019431">
            <a:off x="7149904" y="4108209"/>
            <a:ext cx="2481703" cy="1996152"/>
          </a:xfrm>
          <a:prstGeom prst="rect">
            <a:avLst/>
          </a:prstGeom>
        </p:spPr>
      </p:pic>
      <p:sp>
        <p:nvSpPr>
          <p:cNvPr id="5" name="Rounded Rectangle 4">
            <a:extLst>
              <a:ext uri="{FF2B5EF4-FFF2-40B4-BE49-F238E27FC236}">
                <a16:creationId xmlns:a16="http://schemas.microsoft.com/office/drawing/2014/main" id="{54EC5344-00E9-594A-A100-AC4BF1DB6FF6}"/>
              </a:ext>
            </a:extLst>
          </p:cNvPr>
          <p:cNvSpPr/>
          <p:nvPr/>
        </p:nvSpPr>
        <p:spPr>
          <a:xfrm>
            <a:off x="3742660" y="1084521"/>
            <a:ext cx="4954773" cy="227005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8000" dirty="0">
                <a:latin typeface="UTM Showcard" panose="02040603050506020204" pitchFamily="18" charset="0"/>
              </a:rPr>
              <a:t>CHẶNG 2</a:t>
            </a:r>
          </a:p>
        </p:txBody>
      </p:sp>
    </p:spTree>
    <p:extLst>
      <p:ext uri="{BB962C8B-B14F-4D97-AF65-F5344CB8AC3E}">
        <p14:creationId xmlns:p14="http://schemas.microsoft.com/office/powerpoint/2010/main" val="10614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94 -0.05439 C -0.17695 -0.05162 -0.29245 -0.04861 -0.29818 -0.04074 C -0.30404 -0.03287 -0.08659 -0.01666 -0.09609 -0.00671 C -0.10547 0.00301 -0.23034 0.01042 -0.35495 0.01829 " pathEditMode="relative" rAng="0" ptsTypes="AAAA">
                                      <p:cBhvr>
                                        <p:cTn id="6" dur="2000" fill="hold"/>
                                        <p:tgtEl>
                                          <p:spTgt spid="4"/>
                                        </p:tgtEl>
                                        <p:attrNameLst>
                                          <p:attrName>ppt_x</p:attrName>
                                          <p:attrName>ppt_y</p:attrName>
                                        </p:attrNameLst>
                                      </p:cBhvr>
                                      <p:rCtr x="-14701" y="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950 000 000</a:t>
              </a: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1 000 000 000</a:t>
              </a: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2749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377755" y="466385"/>
            <a:ext cx="10333275" cy="1096984"/>
            <a:chOff x="809897" y="544761"/>
            <a:chExt cx="10881360" cy="121624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CC99"/>
                </a:solidFill>
              </a:endParaRPr>
            </a:p>
          </p:txBody>
        </p:sp>
        <p:sp>
          <p:nvSpPr>
            <p:cNvPr id="5" name="TextBox 4"/>
            <p:cNvSpPr txBox="1"/>
            <p:nvPr/>
          </p:nvSpPr>
          <p:spPr>
            <a:xfrm>
              <a:off x="1039284" y="566675"/>
              <a:ext cx="10397083" cy="1194332"/>
            </a:xfrm>
            <a:prstGeom prst="rect">
              <a:avLst/>
            </a:prstGeom>
            <a:noFill/>
          </p:spPr>
          <p:txBody>
            <a:bodyPr wrap="square" rtlCol="0">
              <a:spAutoFit/>
            </a:bodyPr>
            <a:lstStyle/>
            <a:p>
              <a:pPr algn="just">
                <a:lnSpc>
                  <a:spcPct val="80000"/>
                </a:lnSpc>
              </a:pPr>
              <a:r>
                <a:rPr lang="vi-VN" sz="3200" b="1" dirty="0">
                  <a:latin typeface="Cambria" panose="02040503050406030204" pitchFamily="18" charset="0"/>
                </a:rPr>
                <a:t>Trong 4 ngôi nhà này, ngôi nhà nào có giá trị bé nhất, ngôi nhà nào có giá trị lớn nhất?</a:t>
              </a:r>
              <a:r>
                <a:rPr lang="en-US" sz="4800" dirty="0">
                  <a:latin typeface="Cambria" panose="02040503050406030204" pitchFamily="18" charset="0"/>
                </a:rPr>
                <a:t> </a:t>
              </a:r>
              <a:endParaRPr lang="en-US" sz="13800" b="1" dirty="0">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16" y="1544896"/>
            <a:ext cx="5896981" cy="2322127"/>
          </a:xfrm>
          <a:prstGeom prst="rect">
            <a:avLst/>
          </a:prstGeom>
        </p:spPr>
      </p:pic>
      <p:grpSp>
        <p:nvGrpSpPr>
          <p:cNvPr id="20" name="Group 19">
            <a:extLst>
              <a:ext uri="{FF2B5EF4-FFF2-40B4-BE49-F238E27FC236}">
                <a16:creationId xmlns:a16="http://schemas.microsoft.com/office/drawing/2014/main" id="{4B12E7AB-DB1D-364D-A2FE-5494BC4FEF3B}"/>
              </a:ext>
            </a:extLst>
          </p:cNvPr>
          <p:cNvGrpSpPr/>
          <p:nvPr/>
        </p:nvGrpSpPr>
        <p:grpSpPr>
          <a:xfrm>
            <a:off x="4055547" y="4117896"/>
            <a:ext cx="2921298" cy="2385714"/>
            <a:chOff x="3726305" y="4029552"/>
            <a:chExt cx="3250540" cy="2474553"/>
          </a:xfrm>
        </p:grpSpPr>
        <p:pic>
          <p:nvPicPr>
            <p:cNvPr id="13" name="Picture 12">
              <a:extLst>
                <a:ext uri="{FF2B5EF4-FFF2-40B4-BE49-F238E27FC236}">
                  <a16:creationId xmlns:a16="http://schemas.microsoft.com/office/drawing/2014/main" id="{B071FFB9-A1BE-8040-93A0-CCD696E52350}"/>
                </a:ext>
              </a:extLst>
            </p:cNvPr>
            <p:cNvPicPr>
              <a:picLocks noChangeAspect="1"/>
            </p:cNvPicPr>
            <p:nvPr/>
          </p:nvPicPr>
          <p:blipFill rotWithShape="1">
            <a:blip r:embed="rId3">
              <a:extLst>
                <a:ext uri="{28A0092B-C50C-407E-A947-70E740481C1C}">
                  <a14:useLocalDpi xmlns:a14="http://schemas.microsoft.com/office/drawing/2010/main" val="0"/>
                </a:ext>
              </a:extLst>
            </a:blip>
            <a:srcRect l="28160" t="27401" r="27237" b="26973"/>
            <a:stretch/>
          </p:blipFill>
          <p:spPr>
            <a:xfrm>
              <a:off x="4238032" y="4177718"/>
              <a:ext cx="2738813" cy="1979802"/>
            </a:xfrm>
            <a:prstGeom prst="rect">
              <a:avLst/>
            </a:prstGeom>
          </p:spPr>
        </p:pic>
        <p:sp>
          <p:nvSpPr>
            <p:cNvPr id="16" name="TextBox 15">
              <a:extLst>
                <a:ext uri="{FF2B5EF4-FFF2-40B4-BE49-F238E27FC236}">
                  <a16:creationId xmlns:a16="http://schemas.microsoft.com/office/drawing/2014/main" id="{3959B20D-90BA-B04E-B873-949BEAE476DE}"/>
                </a:ext>
              </a:extLst>
            </p:cNvPr>
            <p:cNvSpPr txBox="1"/>
            <p:nvPr/>
          </p:nvSpPr>
          <p:spPr>
            <a:xfrm>
              <a:off x="3726305" y="4029552"/>
              <a:ext cx="1675812" cy="383085"/>
            </a:xfrm>
            <a:prstGeom prst="rect">
              <a:avLst/>
            </a:prstGeom>
            <a:noFill/>
            <a:ln>
              <a:solidFill>
                <a:srgbClr val="00B050"/>
              </a:solidFill>
            </a:ln>
          </p:spPr>
          <p:txBody>
            <a:bodyPr wrap="square" rtlCol="0">
              <a:spAutoFit/>
            </a:bodyPr>
            <a:lstStyle/>
            <a:p>
              <a:r>
                <a:rPr lang="en-US" dirty="0" err="1">
                  <a:latin typeface="Cambria" panose="02040503050406030204" pitchFamily="18" charset="0"/>
                </a:rPr>
                <a:t>Nhà</a:t>
              </a:r>
              <a:r>
                <a:rPr lang="en-US" dirty="0">
                  <a:latin typeface="Cambria" panose="02040503050406030204" pitchFamily="18" charset="0"/>
                </a:rPr>
                <a:t> </a:t>
              </a:r>
              <a:r>
                <a:rPr lang="en-US" dirty="0" err="1">
                  <a:latin typeface="Cambria" panose="02040503050406030204" pitchFamily="18" charset="0"/>
                </a:rPr>
                <a:t>cô</a:t>
              </a:r>
              <a:r>
                <a:rPr lang="en-US" dirty="0">
                  <a:latin typeface="Cambria" panose="02040503050406030204" pitchFamily="18" charset="0"/>
                </a:rPr>
                <a:t> </a:t>
              </a:r>
              <a:r>
                <a:rPr lang="en-US" dirty="0" err="1">
                  <a:latin typeface="Cambria" panose="02040503050406030204" pitchFamily="18" charset="0"/>
                </a:rPr>
                <a:t>Hoa</a:t>
              </a:r>
              <a:endParaRPr lang="en-US" dirty="0">
                <a:latin typeface="Cambria" panose="02040503050406030204" pitchFamily="18" charset="0"/>
              </a:endParaRPr>
            </a:p>
          </p:txBody>
        </p:sp>
        <p:sp>
          <p:nvSpPr>
            <p:cNvPr id="18" name="TextBox 17">
              <a:extLst>
                <a:ext uri="{FF2B5EF4-FFF2-40B4-BE49-F238E27FC236}">
                  <a16:creationId xmlns:a16="http://schemas.microsoft.com/office/drawing/2014/main" id="{C3592C30-A6BD-E04D-B6AE-E8BEAD5FCBC8}"/>
                </a:ext>
              </a:extLst>
            </p:cNvPr>
            <p:cNvSpPr txBox="1"/>
            <p:nvPr/>
          </p:nvSpPr>
          <p:spPr>
            <a:xfrm>
              <a:off x="4755354" y="6121020"/>
              <a:ext cx="2221491" cy="383085"/>
            </a:xfrm>
            <a:prstGeom prst="rect">
              <a:avLst/>
            </a:prstGeom>
            <a:solidFill>
              <a:schemeClr val="accent6">
                <a:lumMod val="40000"/>
                <a:lumOff val="60000"/>
              </a:schemeClr>
            </a:solidFill>
            <a:ln>
              <a:solidFill>
                <a:schemeClr val="accent6">
                  <a:lumMod val="60000"/>
                  <a:lumOff val="40000"/>
                </a:schemeClr>
              </a:solidFill>
            </a:ln>
          </p:spPr>
          <p:txBody>
            <a:bodyPr wrap="square" rtlCol="0">
              <a:spAutoFit/>
            </a:bodyPr>
            <a:lstStyle/>
            <a:p>
              <a:pPr algn="ctr"/>
              <a:r>
                <a:rPr lang="en-US" dirty="0">
                  <a:latin typeface="Cambria" panose="02040503050406030204" pitchFamily="18" charset="0"/>
                </a:rPr>
                <a:t>945 000 000 </a:t>
              </a:r>
              <a:r>
                <a:rPr lang="en-US" dirty="0" err="1">
                  <a:latin typeface="Cambria" panose="02040503050406030204" pitchFamily="18" charset="0"/>
                </a:rPr>
                <a:t>đồng</a:t>
              </a:r>
              <a:endParaRPr lang="en-US" dirty="0">
                <a:latin typeface="Cambria" panose="02040503050406030204" pitchFamily="18" charset="0"/>
              </a:endParaRPr>
            </a:p>
          </p:txBody>
        </p:sp>
      </p:grpSp>
      <p:grpSp>
        <p:nvGrpSpPr>
          <p:cNvPr id="21" name="Group 20">
            <a:extLst>
              <a:ext uri="{FF2B5EF4-FFF2-40B4-BE49-F238E27FC236}">
                <a16:creationId xmlns:a16="http://schemas.microsoft.com/office/drawing/2014/main" id="{E0CFA420-03BC-3B44-9D2B-D206733602F9}"/>
              </a:ext>
            </a:extLst>
          </p:cNvPr>
          <p:cNvGrpSpPr/>
          <p:nvPr/>
        </p:nvGrpSpPr>
        <p:grpSpPr>
          <a:xfrm>
            <a:off x="8032375" y="3845859"/>
            <a:ext cx="3442811" cy="2559015"/>
            <a:chOff x="7644357" y="3751061"/>
            <a:chExt cx="3830830" cy="2654307"/>
          </a:xfrm>
        </p:grpSpPr>
        <p:pic>
          <p:nvPicPr>
            <p:cNvPr id="15" name="Picture 14">
              <a:extLst>
                <a:ext uri="{FF2B5EF4-FFF2-40B4-BE49-F238E27FC236}">
                  <a16:creationId xmlns:a16="http://schemas.microsoft.com/office/drawing/2014/main" id="{C333FF61-AA70-224E-8722-2C30FBFD4496}"/>
                </a:ext>
              </a:extLst>
            </p:cNvPr>
            <p:cNvPicPr>
              <a:picLocks noChangeAspect="1"/>
            </p:cNvPicPr>
            <p:nvPr/>
          </p:nvPicPr>
          <p:blipFill rotWithShape="1">
            <a:blip r:embed="rId4">
              <a:extLst>
                <a:ext uri="{28A0092B-C50C-407E-A947-70E740481C1C}">
                  <a14:useLocalDpi xmlns:a14="http://schemas.microsoft.com/office/drawing/2010/main" val="0"/>
                </a:ext>
              </a:extLst>
            </a:blip>
            <a:srcRect l="14762" t="19533" r="13147" b="31988"/>
            <a:stretch/>
          </p:blipFill>
          <p:spPr>
            <a:xfrm>
              <a:off x="7644357" y="4110606"/>
              <a:ext cx="3830830" cy="1820411"/>
            </a:xfrm>
            <a:prstGeom prst="rect">
              <a:avLst/>
            </a:prstGeom>
          </p:spPr>
        </p:pic>
        <p:sp>
          <p:nvSpPr>
            <p:cNvPr id="17" name="TextBox 16">
              <a:extLst>
                <a:ext uri="{FF2B5EF4-FFF2-40B4-BE49-F238E27FC236}">
                  <a16:creationId xmlns:a16="http://schemas.microsoft.com/office/drawing/2014/main" id="{8DBE2E3F-5EBE-9C47-A6AB-4A67783554EE}"/>
                </a:ext>
              </a:extLst>
            </p:cNvPr>
            <p:cNvSpPr txBox="1"/>
            <p:nvPr/>
          </p:nvSpPr>
          <p:spPr>
            <a:xfrm>
              <a:off x="7644357" y="3751061"/>
              <a:ext cx="2064841" cy="383085"/>
            </a:xfrm>
            <a:prstGeom prst="rect">
              <a:avLst/>
            </a:prstGeom>
            <a:noFill/>
            <a:ln>
              <a:solidFill>
                <a:srgbClr val="00B050"/>
              </a:solidFill>
            </a:ln>
          </p:spPr>
          <p:txBody>
            <a:bodyPr wrap="square" rtlCol="0">
              <a:spAutoFit/>
            </a:bodyPr>
            <a:lstStyle/>
            <a:p>
              <a:pPr algn="ctr"/>
              <a:r>
                <a:rPr lang="en-US" dirty="0" err="1">
                  <a:latin typeface="Cambria" panose="02040503050406030204" pitchFamily="18" charset="0"/>
                </a:rPr>
                <a:t>Nhà</a:t>
              </a:r>
              <a:r>
                <a:rPr lang="en-US" dirty="0">
                  <a:latin typeface="Cambria" panose="02040503050406030204" pitchFamily="18" charset="0"/>
                </a:rPr>
                <a:t> </a:t>
              </a:r>
              <a:r>
                <a:rPr lang="en-US" dirty="0" err="1">
                  <a:latin typeface="Cambria" panose="02040503050406030204" pitchFamily="18" charset="0"/>
                </a:rPr>
                <a:t>chú</a:t>
              </a:r>
              <a:r>
                <a:rPr lang="en-US" dirty="0">
                  <a:latin typeface="Cambria" panose="02040503050406030204" pitchFamily="18" charset="0"/>
                </a:rPr>
                <a:t> </a:t>
              </a:r>
              <a:r>
                <a:rPr lang="en-US" dirty="0" err="1">
                  <a:latin typeface="Cambria" panose="02040503050406030204" pitchFamily="18" charset="0"/>
                </a:rPr>
                <a:t>Cường</a:t>
              </a:r>
              <a:endParaRPr lang="en-US" dirty="0">
                <a:latin typeface="Cambria" panose="02040503050406030204" pitchFamily="18" charset="0"/>
              </a:endParaRPr>
            </a:p>
          </p:txBody>
        </p:sp>
        <p:sp>
          <p:nvSpPr>
            <p:cNvPr id="19" name="TextBox 18">
              <a:extLst>
                <a:ext uri="{FF2B5EF4-FFF2-40B4-BE49-F238E27FC236}">
                  <a16:creationId xmlns:a16="http://schemas.microsoft.com/office/drawing/2014/main" id="{30886E6E-579A-D747-A51D-EB980E4EE732}"/>
                </a:ext>
              </a:extLst>
            </p:cNvPr>
            <p:cNvSpPr txBox="1"/>
            <p:nvPr/>
          </p:nvSpPr>
          <p:spPr>
            <a:xfrm>
              <a:off x="8238183" y="6022283"/>
              <a:ext cx="2448571" cy="383085"/>
            </a:xfrm>
            <a:prstGeom prst="rect">
              <a:avLst/>
            </a:prstGeom>
            <a:solidFill>
              <a:schemeClr val="accent6">
                <a:lumMod val="40000"/>
                <a:lumOff val="60000"/>
              </a:schemeClr>
            </a:solidFill>
            <a:ln>
              <a:solidFill>
                <a:schemeClr val="accent6">
                  <a:lumMod val="60000"/>
                  <a:lumOff val="40000"/>
                </a:schemeClr>
              </a:solidFill>
            </a:ln>
          </p:spPr>
          <p:txBody>
            <a:bodyPr wrap="square" rtlCol="0">
              <a:spAutoFit/>
            </a:bodyPr>
            <a:lstStyle/>
            <a:p>
              <a:pPr algn="ctr"/>
              <a:r>
                <a:rPr lang="en-US" dirty="0">
                  <a:latin typeface="Cambria" panose="02040503050406030204" pitchFamily="18" charset="0"/>
                </a:rPr>
                <a:t>995 000 000 </a:t>
              </a:r>
              <a:r>
                <a:rPr lang="en-US" dirty="0" err="1">
                  <a:latin typeface="Cambria" panose="02040503050406030204" pitchFamily="18" charset="0"/>
                </a:rPr>
                <a:t>đồng</a:t>
              </a:r>
              <a:endParaRPr lang="en-US" dirty="0">
                <a:latin typeface="Cambria" panose="02040503050406030204" pitchFamily="18" charset="0"/>
              </a:endParaRPr>
            </a:p>
          </p:txBody>
        </p:sp>
      </p:grpSp>
      <p:sp>
        <p:nvSpPr>
          <p:cNvPr id="22" name="Rectangle 21">
            <a:extLst>
              <a:ext uri="{FF2B5EF4-FFF2-40B4-BE49-F238E27FC236}">
                <a16:creationId xmlns:a16="http://schemas.microsoft.com/office/drawing/2014/main" id="{94214109-D721-0749-97F0-D57321F3AB3D}"/>
              </a:ext>
            </a:extLst>
          </p:cNvPr>
          <p:cNvSpPr/>
          <p:nvPr/>
        </p:nvSpPr>
        <p:spPr>
          <a:xfrm>
            <a:off x="6368397" y="1916217"/>
            <a:ext cx="5352187" cy="1569660"/>
          </a:xfrm>
          <a:prstGeom prst="rect">
            <a:avLst/>
          </a:prstGeom>
          <a:solidFill>
            <a:schemeClr val="accent2">
              <a:lumMod val="40000"/>
              <a:lumOff val="60000"/>
            </a:schemeClr>
          </a:solidFill>
        </p:spPr>
        <p:txBody>
          <a:bodyPr wrap="square">
            <a:spAutoFit/>
          </a:bodyPr>
          <a:lstStyle/>
          <a:p>
            <a:pPr algn="just">
              <a:spcAft>
                <a:spcPts val="0"/>
              </a:spcAft>
            </a:pP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Muốn</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tìm</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được</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số</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lớn</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nhất</a:t>
            </a:r>
            <a:r>
              <a:rPr lang="vi-VN"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hoặc bé nhất</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trong</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các</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số</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ta</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phải</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làm</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r>
              <a:rPr lang="es-ES" sz="3200" b="1" dirty="0" err="1">
                <a:solidFill>
                  <a:srgbClr val="000000"/>
                </a:solidFill>
                <a:latin typeface="Cambria" panose="02040503050406030204" pitchFamily="18" charset="0"/>
                <a:ea typeface="Calibri" panose="020F0502020204030204" pitchFamily="34" charset="0"/>
                <a:cs typeface="Times New Roman" panose="02020603050405020304" pitchFamily="18" charset="0"/>
              </a:rPr>
              <a:t>gì</a:t>
            </a:r>
            <a:r>
              <a:rPr lang="es-ES" sz="32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a:t>
            </a:r>
            <a:endParaRPr lang="en-US" sz="2800" b="1" dirty="0">
              <a:effectLst/>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56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E6291-9CE8-EE4C-B126-86F462D48DC3}"/>
              </a:ext>
            </a:extLst>
          </p:cNvPr>
          <p:cNvPicPr>
            <a:picLocks noChangeAspect="1"/>
          </p:cNvPicPr>
          <p:nvPr/>
        </p:nvPicPr>
        <p:blipFill rotWithShape="1">
          <a:blip r:embed="rId2">
            <a:extLst>
              <a:ext uri="{28A0092B-C50C-407E-A947-70E740481C1C}">
                <a14:useLocalDpi xmlns:a14="http://schemas.microsoft.com/office/drawing/2010/main" val="0"/>
              </a:ext>
            </a:extLst>
          </a:blip>
          <a:srcRect l="6721" t="9397" r="6589" b="22526"/>
          <a:stretch/>
        </p:blipFill>
        <p:spPr>
          <a:xfrm>
            <a:off x="-148857" y="-148856"/>
            <a:ext cx="12626587" cy="7006856"/>
          </a:xfrm>
          <a:prstGeom prst="rect">
            <a:avLst/>
          </a:prstGeom>
        </p:spPr>
      </p:pic>
      <p:pic>
        <p:nvPicPr>
          <p:cNvPr id="4" name="Đồ họa 1808">
            <a:extLst>
              <a:ext uri="{FF2B5EF4-FFF2-40B4-BE49-F238E27FC236}">
                <a16:creationId xmlns:a16="http://schemas.microsoft.com/office/drawing/2014/main" id="{8CF1082D-C1C2-0941-93FC-B69CBC368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019431">
            <a:off x="4214725" y="4479485"/>
            <a:ext cx="2578059" cy="2073656"/>
          </a:xfrm>
          <a:prstGeom prst="rect">
            <a:avLst/>
          </a:prstGeom>
        </p:spPr>
      </p:pic>
      <p:sp>
        <p:nvSpPr>
          <p:cNvPr id="5" name="Rounded Rectangle 4">
            <a:extLst>
              <a:ext uri="{FF2B5EF4-FFF2-40B4-BE49-F238E27FC236}">
                <a16:creationId xmlns:a16="http://schemas.microsoft.com/office/drawing/2014/main" id="{54EC5344-00E9-594A-A100-AC4BF1DB6FF6}"/>
              </a:ext>
            </a:extLst>
          </p:cNvPr>
          <p:cNvSpPr/>
          <p:nvPr/>
        </p:nvSpPr>
        <p:spPr>
          <a:xfrm>
            <a:off x="3742660" y="1084521"/>
            <a:ext cx="4954773" cy="227005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8000" dirty="0">
                <a:latin typeface="UTM Showcard" panose="02040603050506020204" pitchFamily="18" charset="0"/>
              </a:rPr>
              <a:t>CHẶNG 3</a:t>
            </a:r>
          </a:p>
        </p:txBody>
      </p:sp>
    </p:spTree>
    <p:extLst>
      <p:ext uri="{BB962C8B-B14F-4D97-AF65-F5344CB8AC3E}">
        <p14:creationId xmlns:p14="http://schemas.microsoft.com/office/powerpoint/2010/main" val="13519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771 0.03217 C -0.09232 -0.00209 -0.11692 -0.03634 -0.13034 -0.02778 C -0.14388 -0.01945 -0.13398 0.07893 -0.14883 0.08333 C -0.16367 0.08773 -0.21054 0.01088 -0.2194 -0.00162 " pathEditMode="relative" rAng="0" ptsTypes="AAAA">
                                      <p:cBhvr>
                                        <p:cTn id="6" dur="2000" fill="hold"/>
                                        <p:tgtEl>
                                          <p:spTgt spid="4"/>
                                        </p:tgtEl>
                                        <p:attrNameLst>
                                          <p:attrName>ppt_x</p:attrName>
                                          <p:attrName>ppt_y</p:attrName>
                                        </p:attrNameLst>
                                      </p:cBhvr>
                                      <p:rCtr x="-7591" y="-509"/>
                                    </p:animMotion>
                                  </p:childTnLst>
                                </p:cTn>
                              </p:par>
                            </p:childTnLst>
                          </p:cTn>
                        </p:par>
                        <p:par>
                          <p:cTn id="7" fill="hold">
                            <p:stCondLst>
                              <p:cond delay="2000"/>
                            </p:stCondLst>
                            <p:childTnLst>
                              <p:par>
                                <p:cTn id="8" presetID="1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p:tgtEl>
                                          <p:spTgt spid="5"/>
                                        </p:tgtEl>
                                        <p:attrNameLst>
                                          <p:attrName>ppt_y</p:attrName>
                                        </p:attrNameLst>
                                      </p:cBhvr>
                                      <p:tavLst>
                                        <p:tav tm="0">
                                          <p:val>
                                            <p:strVal val="#ppt_y+#ppt_h*1.125000"/>
                                          </p:val>
                                        </p:tav>
                                        <p:tav tm="100000">
                                          <p:val>
                                            <p:strVal val="#ppt_y"/>
                                          </p:val>
                                        </p:tav>
                                      </p:tavLst>
                                    </p:anim>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642" y="3269142"/>
            <a:ext cx="4900394" cy="3182074"/>
          </a:xfrm>
          <a:prstGeom prst="rect">
            <a:avLst/>
          </a:prstGeom>
        </p:spPr>
      </p:pic>
      <p:sp>
        <p:nvSpPr>
          <p:cNvPr id="4" name="TextBox 3"/>
          <p:cNvSpPr txBox="1"/>
          <p:nvPr/>
        </p:nvSpPr>
        <p:spPr>
          <a:xfrm>
            <a:off x="1387172" y="426928"/>
            <a:ext cx="10251373" cy="255454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rằng</a:t>
            </a:r>
            <a:r>
              <a:rPr lang="en-US" sz="3200" b="1" dirty="0">
                <a:latin typeface="Cambria" panose="02040503050406030204" pitchFamily="18" charset="0"/>
                <a:ea typeface="Cambria" panose="02040503050406030204" pitchFamily="18" charset="0"/>
              </a:rPr>
              <a:t>: “Hai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7. </a:t>
            </a:r>
          </a:p>
          <a:p>
            <a:pPr algn="just"/>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37 003 847”.</a:t>
            </a:r>
          </a:p>
          <a:p>
            <a:pPr algn="just"/>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a:t>
            </a:r>
          </a:p>
        </p:txBody>
      </p:sp>
      <p:grpSp>
        <p:nvGrpSpPr>
          <p:cNvPr id="7" name="Group 6"/>
          <p:cNvGrpSpPr/>
          <p:nvPr/>
        </p:nvGrpSpPr>
        <p:grpSpPr>
          <a:xfrm>
            <a:off x="1387172" y="3876528"/>
            <a:ext cx="5959173" cy="864059"/>
            <a:chOff x="569964" y="2904911"/>
            <a:chExt cx="5959173" cy="864059"/>
          </a:xfrm>
        </p:grpSpPr>
        <p:sp>
          <p:nvSpPr>
            <p:cNvPr id="5" name="Rounded Rectangle 4"/>
            <p:cNvSpPr/>
            <p:nvPr/>
          </p:nvSpPr>
          <p:spPr>
            <a:xfrm>
              <a:off x="569964" y="2904911"/>
              <a:ext cx="4450807" cy="86405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895" y="3044554"/>
              <a:ext cx="5807242" cy="584775"/>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THẢO LUẬN NHÓM 4</a:t>
              </a:r>
              <a:endParaRPr lang="en-US" sz="32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30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1" y="2495653"/>
            <a:ext cx="3442312" cy="2235268"/>
          </a:xfrm>
          <a:prstGeom prst="rect">
            <a:avLst/>
          </a:prstGeom>
        </p:spPr>
      </p:pic>
      <p:sp>
        <p:nvSpPr>
          <p:cNvPr id="4" name="TextBox 3"/>
          <p:cNvSpPr txBox="1"/>
          <p:nvPr/>
        </p:nvSpPr>
        <p:spPr>
          <a:xfrm>
            <a:off x="1387172" y="426928"/>
            <a:ext cx="9810217" cy="255454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rằng</a:t>
            </a:r>
            <a:r>
              <a:rPr lang="en-US" sz="3200" b="1" dirty="0">
                <a:latin typeface="Cambria" panose="02040503050406030204" pitchFamily="18" charset="0"/>
                <a:ea typeface="Cambria" panose="02040503050406030204" pitchFamily="18" charset="0"/>
              </a:rPr>
              <a:t>: “Hai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37 003 847”.</a:t>
            </a:r>
          </a:p>
          <a:p>
            <a:pPr algn="just"/>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a:t>
            </a:r>
          </a:p>
        </p:txBody>
      </p:sp>
      <p:sp>
        <p:nvSpPr>
          <p:cNvPr id="8" name="Rectangle: Rounded Corners 3">
            <a:extLst>
              <a:ext uri="{FF2B5EF4-FFF2-40B4-BE49-F238E27FC236}">
                <a16:creationId xmlns:a16="http://schemas.microsoft.com/office/drawing/2014/main" id="{0AF0D7C7-9E2B-134B-91CD-086B60CFE61C}"/>
              </a:ext>
            </a:extLst>
          </p:cNvPr>
          <p:cNvSpPr/>
          <p:nvPr/>
        </p:nvSpPr>
        <p:spPr>
          <a:xfrm>
            <a:off x="1039229" y="3188812"/>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Rounded Corners 4">
            <a:extLst>
              <a:ext uri="{FF2B5EF4-FFF2-40B4-BE49-F238E27FC236}">
                <a16:creationId xmlns:a16="http://schemas.microsoft.com/office/drawing/2014/main" id="{1EB75799-D942-AD41-8C87-D7795CF28D67}"/>
              </a:ext>
            </a:extLst>
          </p:cNvPr>
          <p:cNvSpPr/>
          <p:nvPr/>
        </p:nvSpPr>
        <p:spPr>
          <a:xfrm>
            <a:off x="553454" y="4793742"/>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391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75473" y="2701771"/>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0457" y="2512984"/>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4">
            <a:duotone>
              <a:schemeClr val="accent4">
                <a:shade val="45000"/>
                <a:satMod val="135000"/>
              </a:schemeClr>
              <a:prstClr val="white"/>
            </a:duotone>
          </a:blip>
          <a:stretch>
            <a:fillRect/>
          </a:stretch>
        </p:blipFill>
        <p:spPr>
          <a:xfrm>
            <a:off x="370434" y="568553"/>
            <a:ext cx="11339543" cy="4334632"/>
          </a:xfrm>
          <a:prstGeom prst="rect">
            <a:avLst/>
          </a:prstGeom>
        </p:spPr>
      </p:pic>
      <p:pic>
        <p:nvPicPr>
          <p:cNvPr id="36" name="Picture 35">
            <a:extLst>
              <a:ext uri="{FF2B5EF4-FFF2-40B4-BE49-F238E27FC236}">
                <a16:creationId xmlns:a16="http://schemas.microsoft.com/office/drawing/2014/main" id="{9378B3C4-C3EA-9348-99AB-A32AE97A1A82}"/>
              </a:ext>
            </a:extLst>
          </p:cNvPr>
          <p:cNvPicPr>
            <a:picLocks noChangeAspect="1"/>
          </p:cNvPicPr>
          <p:nvPr/>
        </p:nvPicPr>
        <p:blipFill rotWithShape="1">
          <a:blip r:embed="rId15">
            <a:extLst>
              <a:ext uri="{28A0092B-C50C-407E-A947-70E740481C1C}">
                <a14:useLocalDpi xmlns:a14="http://schemas.microsoft.com/office/drawing/2010/main" val="0"/>
              </a:ext>
            </a:extLst>
          </a:blip>
          <a:srcRect l="37989" t="19606" r="31708" b="18180"/>
          <a:stretch/>
        </p:blipFill>
        <p:spPr>
          <a:xfrm>
            <a:off x="10671063" y="4508577"/>
            <a:ext cx="1697575" cy="2462785"/>
          </a:xfrm>
          <a:prstGeom prst="rect">
            <a:avLst/>
          </a:prstGeom>
        </p:spPr>
      </p:pic>
      <p:pic>
        <p:nvPicPr>
          <p:cNvPr id="7" name="Tạm biệt.mp3">
            <a:hlinkClick r:id="" action="ppaction://media"/>
            <a:extLst>
              <a:ext uri="{FF2B5EF4-FFF2-40B4-BE49-F238E27FC236}">
                <a16:creationId xmlns:a16="http://schemas.microsoft.com/office/drawing/2014/main" id="{6A62F61B-0853-3542-B84B-369D7105315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709977" y="6874473"/>
            <a:ext cx="812800" cy="812800"/>
          </a:xfrm>
          <a:prstGeom prst="rect">
            <a:avLst/>
          </a:prstGeom>
        </p:spPr>
      </p:pic>
      <p:pic>
        <p:nvPicPr>
          <p:cNvPr id="38" name="Đồ họa 1">
            <a:extLst>
              <a:ext uri="{FF2B5EF4-FFF2-40B4-BE49-F238E27FC236}">
                <a16:creationId xmlns:a16="http://schemas.microsoft.com/office/drawing/2014/main" id="{7654029E-4E49-9F46-B45A-DEA88E99DA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37221" y="2750101"/>
            <a:ext cx="2402917" cy="2790965"/>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02" fill="hold"/>
                                        <p:tgtEl>
                                          <p:spTgt spid="7"/>
                                        </p:tgtEl>
                                      </p:cBhvr>
                                    </p:cmd>
                                  </p:childTnLst>
                                </p:cTn>
                              </p:par>
                            </p:childTnLst>
                          </p:cTn>
                        </p:par>
                        <p:par>
                          <p:cTn id="7" fill="hold">
                            <p:stCondLst>
                              <p:cond delay="0"/>
                            </p:stCondLst>
                            <p:childTnLst>
                              <p:par>
                                <p:cTn id="8"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9" dur="2000" fill="hold"/>
                                        <p:tgtEl>
                                          <p:spTgt spid="20"/>
                                        </p:tgtEl>
                                        <p:attrNameLst>
                                          <p:attrName>ppt_x</p:attrName>
                                          <p:attrName>ppt_y</p:attrName>
                                        </p:attrNameLst>
                                      </p:cBhvr>
                                      <p:rCtr x="29466" y="-4560"/>
                                    </p:animMotion>
                                  </p:childTnLst>
                                </p:cTn>
                              </p:par>
                              <p:par>
                                <p:cTn id="10" presetID="10" presetClass="exit" presetSubtype="0" fill="hold" nodeType="withEffect">
                                  <p:stCondLst>
                                    <p:cond delay="1300"/>
                                  </p:stCondLst>
                                  <p:childTnLst>
                                    <p:animEffect transition="out" filter="fade">
                                      <p:cBhvr>
                                        <p:cTn id="11" dur="700"/>
                                        <p:tgtEl>
                                          <p:spTgt spid="20"/>
                                        </p:tgtEl>
                                      </p:cBhvr>
                                    </p:animEffect>
                                    <p:set>
                                      <p:cBhvr>
                                        <p:cTn id="12" dur="1" fill="hold">
                                          <p:stCondLst>
                                            <p:cond delay="699"/>
                                          </p:stCondLst>
                                        </p:cTn>
                                        <p:tgtEl>
                                          <p:spTgt spid="20"/>
                                        </p:tgtEl>
                                        <p:attrNameLst>
                                          <p:attrName>style.visibility</p:attrName>
                                        </p:attrNameLst>
                                      </p:cBhvr>
                                      <p:to>
                                        <p:strVal val="hidden"/>
                                      </p:to>
                                    </p:se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00EBF7-A5EE-BF45-B72D-48594123F16E}"/>
              </a:ext>
            </a:extLst>
          </p:cNvPr>
          <p:cNvSpPr txBox="1"/>
          <p:nvPr/>
        </p:nvSpPr>
        <p:spPr>
          <a:xfrm>
            <a:off x="2436080" y="3090540"/>
            <a:ext cx="7054226" cy="1569660"/>
          </a:xfrm>
          <a:prstGeom prst="rect">
            <a:avLst/>
          </a:prstGeom>
          <a:noFill/>
        </p:spPr>
        <p:txBody>
          <a:bodyPr wrap="square" rtlCol="0">
            <a:spAutoFit/>
          </a:bodyPr>
          <a:lstStyle/>
          <a:p>
            <a:pPr algn="ctr"/>
            <a:r>
              <a:rPr lang="en-US" sz="9600" dirty="0">
                <a:solidFill>
                  <a:schemeClr val="accent2"/>
                </a:solidFill>
                <a:latin typeface="UTM Showcard" panose="02040603050506020204" pitchFamily="18" charset="0"/>
              </a:rPr>
              <a:t>VẬN DỤNG</a:t>
            </a:r>
          </a:p>
        </p:txBody>
      </p:sp>
      <p:pic>
        <p:nvPicPr>
          <p:cNvPr id="10" name="Picture 9">
            <a:extLst>
              <a:ext uri="{FF2B5EF4-FFF2-40B4-BE49-F238E27FC236}">
                <a16:creationId xmlns:a16="http://schemas.microsoft.com/office/drawing/2014/main" id="{1ACD102E-6021-9744-AF8D-E1C419DBFD97}"/>
              </a:ext>
            </a:extLst>
          </p:cNvPr>
          <p:cNvPicPr>
            <a:picLocks noChangeAspect="1"/>
          </p:cNvPicPr>
          <p:nvPr/>
        </p:nvPicPr>
        <p:blipFill rotWithShape="1">
          <a:blip r:embed="rId3">
            <a:extLst>
              <a:ext uri="{28A0092B-C50C-407E-A947-70E740481C1C}">
                <a14:useLocalDpi xmlns:a14="http://schemas.microsoft.com/office/drawing/2010/main" val="0"/>
              </a:ext>
            </a:extLst>
          </a:blip>
          <a:srcRect l="39994" t="32558" r="40362" b="39701"/>
          <a:stretch/>
        </p:blipFill>
        <p:spPr>
          <a:xfrm>
            <a:off x="5146158" y="1441714"/>
            <a:ext cx="1762490" cy="1758803"/>
          </a:xfrm>
          <a:prstGeom prst="rect">
            <a:avLst/>
          </a:prstGeom>
        </p:spPr>
      </p:pic>
    </p:spTree>
    <p:extLst>
      <p:ext uri="{BB962C8B-B14F-4D97-AF65-F5344CB8AC3E}">
        <p14:creationId xmlns:p14="http://schemas.microsoft.com/office/powerpoint/2010/main" val="406624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328058" y="347831"/>
            <a:ext cx="7621385" cy="717643"/>
          </a:xfrm>
          <a:prstGeom prst="rect">
            <a:avLst/>
          </a:prstGeom>
          <a:noFill/>
        </p:spPr>
        <p:txBody>
          <a:bodyPr>
            <a:prstTxWarp prst="textWave1">
              <a:avLst/>
            </a:prstTxWarp>
            <a:spAutoFit/>
          </a:bodyPr>
          <a:lstStyle/>
          <a:p>
            <a:pPr algn="ctr" eaLnBrk="1" hangingPunct="1">
              <a:defRPr/>
            </a:pP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rgbClr val="FF0000"/>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rgbClr val="FF0000"/>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8">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8">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vi-VN" sz="3200" dirty="0">
                <a:latin typeface="+mj-lt"/>
              </a:rPr>
              <a:t>Trong hai số: 246 863 và 264 864. Đố bạn số nào lớn hơn 246 864?</a:t>
            </a:r>
            <a:endParaRPr lang="pt-BR" sz="4800" dirty="0">
              <a:latin typeface="+mj-lt"/>
              <a:cs typeface="Times New Roman" panose="02020603050405020304" pitchFamily="18" charset="0"/>
            </a:endParaRP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
        <p:nvSpPr>
          <p:cNvPr id="15" name="Text Box 26">
            <a:extLst>
              <a:ext uri="{FF2B5EF4-FFF2-40B4-BE49-F238E27FC236}">
                <a16:creationId xmlns:a16="http://schemas.microsoft.com/office/drawing/2014/main" id="{C91F2D50-94B1-2940-A765-FA56DA6C8468}"/>
              </a:ext>
            </a:extLst>
          </p:cNvPr>
          <p:cNvSpPr txBox="1">
            <a:spLocks noChangeArrowheads="1"/>
          </p:cNvSpPr>
          <p:nvPr/>
        </p:nvSpPr>
        <p:spPr bwMode="auto">
          <a:xfrm>
            <a:off x="5640273" y="5460354"/>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rgbClr val="FF0000"/>
                </a:solidFill>
                <a:latin typeface="Times New Roman" panose="02020603050405020304" pitchFamily="18" charset="0"/>
                <a:cs typeface="Times New Roman" panose="02020603050405020304" pitchFamily="18" charset="0"/>
              </a:rPr>
              <a:t>264 864</a:t>
            </a:r>
          </a:p>
        </p:txBody>
      </p:sp>
      <p:pic>
        <p:nvPicPr>
          <p:cNvPr id="2" name="Phúc Lợi 5.m4a">
            <a:hlinkClick r:id="" action="ppaction://media"/>
            <a:extLst>
              <a:ext uri="{FF2B5EF4-FFF2-40B4-BE49-F238E27FC236}">
                <a16:creationId xmlns:a16="http://schemas.microsoft.com/office/drawing/2014/main" id="{233ADE9A-9F0F-2D4D-A7AD-C95CDED8DD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0740" y="3325876"/>
            <a:ext cx="812800" cy="812800"/>
          </a:xfrm>
          <a:prstGeom prst="rect">
            <a:avLst/>
          </a:prstGeom>
        </p:spPr>
      </p:pic>
      <p:pic>
        <p:nvPicPr>
          <p:cNvPr id="3" name="Phúc Lợi 4.m4a">
            <a:hlinkClick r:id="" action="ppaction://media"/>
            <a:extLst>
              <a:ext uri="{FF2B5EF4-FFF2-40B4-BE49-F238E27FC236}">
                <a16:creationId xmlns:a16="http://schemas.microsoft.com/office/drawing/2014/main" id="{F0E35F5D-7A2A-4140-94B7-B40AC91AB2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2800" y="1378202"/>
            <a:ext cx="812800" cy="812800"/>
          </a:xfrm>
          <a:prstGeom prst="rect">
            <a:avLst/>
          </a:prstGeom>
        </p:spPr>
      </p:pic>
      <p:pic>
        <p:nvPicPr>
          <p:cNvPr id="4" name="Phúc Lợi 6.m4a">
            <a:hlinkClick r:id="" action="ppaction://media"/>
            <a:extLst>
              <a:ext uri="{FF2B5EF4-FFF2-40B4-BE49-F238E27FC236}">
                <a16:creationId xmlns:a16="http://schemas.microsoft.com/office/drawing/2014/main" id="{FF180F68-C490-904E-8497-65F00052B78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12800" y="5487396"/>
            <a:ext cx="812800" cy="812800"/>
          </a:xfrm>
          <a:prstGeom prst="rect">
            <a:avLst/>
          </a:prstGeom>
        </p:spPr>
      </p:pic>
    </p:spTree>
    <p:extLst>
      <p:ext uri="{BB962C8B-B14F-4D97-AF65-F5344CB8AC3E}">
        <p14:creationId xmlns:p14="http://schemas.microsoft.com/office/powerpoint/2010/main" val="2388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p:cTn id="93" dur="1000" fill="hold"/>
                                        <p:tgtEl>
                                          <p:spTgt spid="15"/>
                                        </p:tgtEl>
                                        <p:attrNameLst>
                                          <p:attrName>ppt_w</p:attrName>
                                        </p:attrNameLst>
                                      </p:cBhvr>
                                      <p:tavLst>
                                        <p:tav tm="0">
                                          <p:val>
                                            <p:fltVal val="0"/>
                                          </p:val>
                                        </p:tav>
                                        <p:tav tm="100000">
                                          <p:val>
                                            <p:strVal val="#ppt_w"/>
                                          </p:val>
                                        </p:tav>
                                      </p:tavLst>
                                    </p:anim>
                                    <p:anim calcmode="lin" valueType="num">
                                      <p:cBhvr>
                                        <p:cTn id="94" dur="1000" fill="hold"/>
                                        <p:tgtEl>
                                          <p:spTgt spid="15"/>
                                        </p:tgtEl>
                                        <p:attrNameLst>
                                          <p:attrName>ppt_h</p:attrName>
                                        </p:attrNameLst>
                                      </p:cBhvr>
                                      <p:tavLst>
                                        <p:tav tm="0">
                                          <p:val>
                                            <p:fltVal val="0"/>
                                          </p:val>
                                        </p:tav>
                                        <p:tav tm="100000">
                                          <p:val>
                                            <p:strVal val="#ppt_h"/>
                                          </p:val>
                                        </p:tav>
                                      </p:tavLst>
                                    </p:anim>
                                    <p:anim calcmode="lin" valueType="num">
                                      <p:cBhvr>
                                        <p:cTn id="9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3" presetClass="exit" presetSubtype="10" fill="hold" grpId="0" nodeType="withEffect">
                                  <p:stCondLst>
                                    <p:cond delay="0"/>
                                  </p:stCondLst>
                                  <p:childTnLst>
                                    <p:animEffect transition="out" filter="blinds(horizontal)">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11" fill="hold" display="0">
                  <p:stCondLst>
                    <p:cond delay="indefinite"/>
                  </p:stCondLst>
                  <p:endCondLst>
                    <p:cond evt="onStopAudio" delay="0">
                      <p:tgtEl>
                        <p:sldTgt/>
                      </p:tgtEl>
                    </p:cond>
                  </p:endCondLst>
                </p:cTn>
                <p:tgtEl>
                  <p:spTgt spid="2"/>
                </p:tgtEl>
              </p:cMediaNode>
            </p:audio>
            <p:audio>
              <p:cMediaNode vol="80000">
                <p:cTn id="112" fill="hold" display="0">
                  <p:stCondLst>
                    <p:cond delay="indefinite"/>
                  </p:stCondLst>
                  <p:endCondLst>
                    <p:cond evt="onStopAudio" delay="0">
                      <p:tgtEl>
                        <p:sldTgt/>
                      </p:tgtEl>
                    </p:cond>
                  </p:endCondLst>
                </p:cTn>
                <p:tgtEl>
                  <p:spTgt spid="3"/>
                </p:tgtEl>
              </p:cMediaNode>
            </p:audio>
            <p:audio>
              <p:cMediaNode vol="80000">
                <p:cTn id="113" fill="hold" display="0">
                  <p:stCondLst>
                    <p:cond delay="indefinite"/>
                  </p:stCondLst>
                  <p:endCondLst>
                    <p:cond evt="onStopAudio" delay="0">
                      <p:tgtEl>
                        <p:sldTgt/>
                      </p:tgtEl>
                    </p:cond>
                  </p:endCondLst>
                </p:cTn>
                <p:tgtEl>
                  <p:spTgt spid="4"/>
                </p:tgtEl>
              </p:cMediaNode>
            </p:audio>
            <p:seq concurrent="1" nextAc="seek">
              <p:cTn id="114" restart="whenNotActive" fill="hold" evtFilter="cancelBubble" nodeType="interactiveSeq">
                <p:stCondLst>
                  <p:cond evt="onClick" delay="0">
                    <p:tgtEl>
                      <p:spTgt spid="11"/>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14369" fill="hold"/>
                                        <p:tgtEl>
                                          <p:spTgt spid="2"/>
                                        </p:tgtEl>
                                      </p:cBhvr>
                                    </p:cmd>
                                  </p:childTnLst>
                                </p:cTn>
                              </p:par>
                            </p:childTnLst>
                          </p:cTn>
                        </p:par>
                      </p:childTnLst>
                    </p:cTn>
                  </p:par>
                </p:childTnLst>
              </p:cTn>
              <p:nextCondLst>
                <p:cond evt="onClick" delay="0">
                  <p:tgtEl>
                    <p:spTgt spid="11"/>
                  </p:tgtEl>
                </p:cond>
              </p:nextCondLst>
            </p:seq>
            <p:seq concurrent="1" nextAc="seek">
              <p:cTn id="119" restart="whenNotActive" fill="hold" evtFilter="cancelBubble" nodeType="interactiveSeq">
                <p:stCondLst>
                  <p:cond evt="onClick" delay="0">
                    <p:tgtEl>
                      <p:spTgt spid="9"/>
                    </p:tgtEl>
                  </p:cond>
                </p:stCondLst>
                <p:endSync evt="end" delay="0">
                  <p:rtn val="all"/>
                </p:endSync>
                <p:childTnLst>
                  <p:par>
                    <p:cTn id="120" fill="hold">
                      <p:stCondLst>
                        <p:cond delay="0"/>
                      </p:stCondLst>
                      <p:childTnLst>
                        <p:par>
                          <p:cTn id="121" fill="hold">
                            <p:stCondLst>
                              <p:cond delay="0"/>
                            </p:stCondLst>
                            <p:childTnLst>
                              <p:par>
                                <p:cTn id="122" presetID="1" presetClass="mediacall" presetSubtype="0" fill="hold" nodeType="clickEffect">
                                  <p:stCondLst>
                                    <p:cond delay="0"/>
                                  </p:stCondLst>
                                  <p:childTnLst>
                                    <p:cmd type="call" cmd="playFrom(0.0)">
                                      <p:cBhvr>
                                        <p:cTn id="123" dur="11900" fill="hold"/>
                                        <p:tgtEl>
                                          <p:spTgt spid="3"/>
                                        </p:tgtEl>
                                      </p:cBhvr>
                                    </p:cmd>
                                  </p:childTnLst>
                                </p:cTn>
                              </p:par>
                            </p:childTnLst>
                          </p:cTn>
                        </p:par>
                      </p:childTnLst>
                    </p:cTn>
                  </p:par>
                </p:childTnLst>
              </p:cTn>
              <p:nextCondLst>
                <p:cond evt="onClick" delay="0">
                  <p:tgtEl>
                    <p:spTgt spid="9"/>
                  </p:tgtEl>
                </p:cond>
              </p:nextCondLst>
            </p:seq>
            <p:seq concurrent="1" nextAc="seek">
              <p:cTn id="124" restart="whenNotActive" fill="hold" evtFilter="cancelBubble" nodeType="interactiveSeq">
                <p:stCondLst>
                  <p:cond evt="onClick" delay="0">
                    <p:tgtEl>
                      <p:spTgt spid="13"/>
                    </p:tgtEl>
                  </p:cond>
                </p:stCondLst>
                <p:endSync evt="end" delay="0">
                  <p:rtn val="all"/>
                </p:endSync>
                <p:childTnLst>
                  <p:par>
                    <p:cTn id="125" fill="hold">
                      <p:stCondLst>
                        <p:cond delay="0"/>
                      </p:stCondLst>
                      <p:childTnLst>
                        <p:par>
                          <p:cTn id="126" fill="hold">
                            <p:stCondLst>
                              <p:cond delay="0"/>
                            </p:stCondLst>
                            <p:childTnLst>
                              <p:par>
                                <p:cTn id="127" presetID="1" presetClass="mediacall" presetSubtype="0" fill="hold" nodeType="clickEffect">
                                  <p:stCondLst>
                                    <p:cond delay="0"/>
                                  </p:stCondLst>
                                  <p:childTnLst>
                                    <p:cmd type="call" cmd="playFrom(0.0)">
                                      <p:cBhvr>
                                        <p:cTn id="128" dur="13446" fill="hold"/>
                                        <p:tgtEl>
                                          <p:spTgt spid="4"/>
                                        </p:tgtEl>
                                      </p:cBhvr>
                                    </p:cmd>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3" grpId="0" animBg="1"/>
      <p:bldP spid="13" grpId="1"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679171"/>
            <a:ext cx="11273246" cy="4886487"/>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611942" y="-48951"/>
            <a:ext cx="9451456" cy="1978429"/>
          </a:xfrm>
          <a:prstGeom prst="rect">
            <a:avLst/>
          </a:prstGeom>
        </p:spPr>
      </p:pic>
      <p:sp>
        <p:nvSpPr>
          <p:cNvPr id="4" name="TextBox 3"/>
          <p:cNvSpPr txBox="1"/>
          <p:nvPr/>
        </p:nvSpPr>
        <p:spPr>
          <a:xfrm>
            <a:off x="827513" y="1978196"/>
            <a:ext cx="10536973" cy="3939540"/>
          </a:xfrm>
          <a:prstGeom prst="rect">
            <a:avLst/>
          </a:prstGeom>
          <a:noFill/>
        </p:spPr>
        <p:txBody>
          <a:bodyPr wrap="square" rtlCol="0">
            <a:spAutoFit/>
          </a:bodyPr>
          <a:lstStyle/>
          <a:p>
            <a:pPr lvl="0" algn="just"/>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Nhận</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biết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cách</a:t>
            </a:r>
            <a:r>
              <a:rPr lang="en-US" sz="5000" b="1" dirty="0">
                <a:solidFill>
                  <a:schemeClr val="bg1"/>
                </a:solidFill>
                <a:latin typeface="Cambria" panose="02040503050406030204" pitchFamily="18" charset="0"/>
                <a:ea typeface="Cambria" panose="02040503050406030204" pitchFamily="18" charset="0"/>
              </a:rPr>
              <a:t> so </a:t>
            </a:r>
            <a:r>
              <a:rPr lang="en-US" sz="5000" b="1" dirty="0" err="1">
                <a:solidFill>
                  <a:schemeClr val="bg1"/>
                </a:solidFill>
                <a:latin typeface="Cambria" panose="02040503050406030204" pitchFamily="18" charset="0"/>
                <a:ea typeface="Cambria" panose="02040503050406030204" pitchFamily="18" charset="0"/>
              </a:rPr>
              <a:t>sánh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hai</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và</a:t>
            </a:r>
            <a:r>
              <a:rPr lang="en-US" sz="5000" b="1" dirty="0">
                <a:solidFill>
                  <a:schemeClr val="bg1"/>
                </a:solidFill>
                <a:latin typeface="Cambria" panose="02040503050406030204" pitchFamily="18" charset="0"/>
                <a:ea typeface="Cambria" panose="02040503050406030204" pitchFamily="18" charset="0"/>
              </a:rPr>
              <a:t> so </a:t>
            </a:r>
            <a:r>
              <a:rPr lang="en-US" sz="5000" b="1" dirty="0" err="1">
                <a:solidFill>
                  <a:schemeClr val="bg1"/>
                </a:solidFill>
                <a:latin typeface="Cambria" panose="02040503050406030204" pitchFamily="18" charset="0"/>
                <a:ea typeface="Cambria" panose="02040503050406030204" pitchFamily="18" charset="0"/>
              </a:rPr>
              <a:t>sánh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hai</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có</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nhiều</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chữ</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a:t>
            </a:r>
          </a:p>
          <a:p>
            <a:pPr lvl="0" algn="just"/>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Xác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định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lớn</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nhất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hoặc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bé</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nhất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trong</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một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nhóm</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các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5358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791680" y="-135731"/>
            <a:ext cx="9173533" cy="7277491"/>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426936" y="141340"/>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3270107" y="1802828"/>
            <a:ext cx="6639005" cy="4154984"/>
          </a:xfrm>
          <a:prstGeom prst="rect">
            <a:avLst/>
          </a:prstGeom>
          <a:noFill/>
        </p:spPr>
        <p:txBody>
          <a:bodyPr wrap="square">
            <a:spAutoFit/>
          </a:bodyPr>
          <a:lstStyle/>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Ôn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tập</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kiến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thức</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đã</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học</a:t>
            </a:r>
            <a:r>
              <a:rPr lang="en-US" sz="4400" b="1" i="1" dirty="0">
                <a:solidFill>
                  <a:srgbClr val="008080"/>
                </a:solidFill>
                <a:latin typeface="Cambria" panose="02040503050406030204" pitchFamily="18" charset="0"/>
                <a:ea typeface="Cambria" panose="02040503050406030204" pitchFamily="18" charset="0"/>
              </a:rPr>
              <a:t>.</a:t>
            </a:r>
            <a:endParaRPr lang="en-US" sz="4400" b="1" dirty="0">
              <a:solidFill>
                <a:srgbClr val="008080"/>
              </a:solidFill>
              <a:latin typeface="Cambria" panose="02040503050406030204" pitchFamily="18" charset="0"/>
              <a:ea typeface="Cambria" panose="02040503050406030204" pitchFamily="18" charset="0"/>
            </a:endParaRPr>
          </a:p>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Hoàn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thành</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bài</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tập</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trong</a:t>
            </a:r>
            <a:r>
              <a:rPr lang="en-US" sz="4400" b="1" dirty="0">
                <a:solidFill>
                  <a:srgbClr val="008080"/>
                </a:solidFill>
                <a:latin typeface="Cambria" panose="02040503050406030204" pitchFamily="18" charset="0"/>
                <a:ea typeface="Cambria" panose="02040503050406030204" pitchFamily="18" charset="0"/>
              </a:rPr>
              <a:t> SBT.</a:t>
            </a:r>
          </a:p>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Đọc</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và</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chuẩn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bị</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trước</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bài</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Luyện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tập</a:t>
            </a:r>
            <a:r>
              <a:rPr lang="en-US" sz="4400" b="1" dirty="0">
                <a:solidFill>
                  <a:srgbClr val="008080"/>
                </a:solidFill>
                <a:latin typeface="Cambria" panose="02040503050406030204" pitchFamily="18" charset="0"/>
                <a:ea typeface="Cambria" panose="02040503050406030204" pitchFamily="18" charset="0"/>
              </a:rPr>
              <a:t>.</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AC0D5-8423-C745-B20D-A58FDBD2E116}"/>
              </a:ext>
            </a:extLst>
          </p:cNvPr>
          <p:cNvPicPr>
            <a:picLocks noChangeAspect="1"/>
          </p:cNvPicPr>
          <p:nvPr/>
        </p:nvPicPr>
        <p:blipFill rotWithShape="1">
          <a:blip r:embed="rId6">
            <a:extLst>
              <a:ext uri="{28A0092B-C50C-407E-A947-70E740481C1C}">
                <a14:useLocalDpi xmlns:a14="http://schemas.microsoft.com/office/drawing/2010/main" val="0"/>
              </a:ext>
            </a:extLst>
          </a:blip>
          <a:srcRect l="37989" t="19606" r="31708" b="18180"/>
          <a:stretch/>
        </p:blipFill>
        <p:spPr>
          <a:xfrm>
            <a:off x="9091042" y="1822301"/>
            <a:ext cx="2753627" cy="3994870"/>
          </a:xfrm>
          <a:prstGeom prst="rect">
            <a:avLst/>
          </a:prstGeom>
        </p:spPr>
      </p:pic>
      <p:pic>
        <p:nvPicPr>
          <p:cNvPr id="2" name="hệ MT.mp4">
            <a:hlinkClick r:id="" action="ppaction://media"/>
            <a:extLst>
              <a:ext uri="{FF2B5EF4-FFF2-40B4-BE49-F238E27FC236}">
                <a16:creationId xmlns:a16="http://schemas.microsoft.com/office/drawing/2014/main" id="{8895AC43-FD03-6546-8FB1-A5DC78DA3F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954" t="15503" r="7246" b="15040"/>
          <a:stretch/>
        </p:blipFill>
        <p:spPr>
          <a:xfrm>
            <a:off x="723013" y="1080665"/>
            <a:ext cx="8219173" cy="4696670"/>
          </a:xfrm>
          <a:prstGeom prst="rect">
            <a:avLst/>
          </a:prstGeom>
        </p:spPr>
      </p:pic>
      <p:pic>
        <p:nvPicPr>
          <p:cNvPr id="4" name="Xin chào.mp3">
            <a:hlinkClick r:id="" action="ppaction://media"/>
            <a:extLst>
              <a:ext uri="{FF2B5EF4-FFF2-40B4-BE49-F238E27FC236}">
                <a16:creationId xmlns:a16="http://schemas.microsoft.com/office/drawing/2014/main" id="{3D349DEB-6995-EE41-A518-7D6BF2AE5B8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5582" y="1891413"/>
            <a:ext cx="812800" cy="812800"/>
          </a:xfrm>
          <a:prstGeom prst="rect">
            <a:avLst/>
          </a:prstGeom>
        </p:spPr>
      </p:pic>
    </p:spTree>
    <p:extLst>
      <p:ext uri="{BB962C8B-B14F-4D97-AF65-F5344CB8AC3E}">
        <p14:creationId xmlns:p14="http://schemas.microsoft.com/office/powerpoint/2010/main" val="5798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0"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3A092-D342-BB40-84C3-5F05786CF55E}"/>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1184999" y="852600"/>
            <a:ext cx="9822001" cy="5152799"/>
          </a:xfrm>
          <a:prstGeom prst="rect">
            <a:avLst/>
          </a:prstGeom>
        </p:spPr>
      </p:pic>
      <p:pic>
        <p:nvPicPr>
          <p:cNvPr id="3" name="Chi.m4a">
            <a:hlinkClick r:id="" action="ppaction://media"/>
            <a:extLst>
              <a:ext uri="{FF2B5EF4-FFF2-40B4-BE49-F238E27FC236}">
                <a16:creationId xmlns:a16="http://schemas.microsoft.com/office/drawing/2014/main" id="{0D371DA3-D07E-354F-BFB1-36CAF975A7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010" y="-743688"/>
            <a:ext cx="812800" cy="812800"/>
          </a:xfrm>
          <a:prstGeom prst="rect">
            <a:avLst/>
          </a:prstGeom>
        </p:spPr>
      </p:pic>
      <p:pic>
        <p:nvPicPr>
          <p:cNvPr id="5" name="Phúc Lợi 2.m4a">
            <a:hlinkClick r:id="" action="ppaction://media"/>
            <a:extLst>
              <a:ext uri="{FF2B5EF4-FFF2-40B4-BE49-F238E27FC236}">
                <a16:creationId xmlns:a16="http://schemas.microsoft.com/office/drawing/2014/main" id="{51FD3C71-8399-9B43-9C38-353C1AB32B9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15033" y="-812800"/>
            <a:ext cx="812800" cy="812800"/>
          </a:xfrm>
          <a:prstGeom prst="rect">
            <a:avLst/>
          </a:prstGeom>
        </p:spPr>
      </p:pic>
      <p:pic>
        <p:nvPicPr>
          <p:cNvPr id="6" name="Phúc Lợi 3.m4a">
            <a:hlinkClick r:id="" action="ppaction://media"/>
            <a:extLst>
              <a:ext uri="{FF2B5EF4-FFF2-40B4-BE49-F238E27FC236}">
                <a16:creationId xmlns:a16="http://schemas.microsoft.com/office/drawing/2014/main" id="{EC6C441C-8A66-A144-B3E7-9AD12859046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448450" y="-758344"/>
            <a:ext cx="812800" cy="812800"/>
          </a:xfrm>
          <a:prstGeom prst="rect">
            <a:avLst/>
          </a:prstGeom>
        </p:spPr>
      </p:pic>
    </p:spTree>
    <p:extLst>
      <p:ext uri="{BB962C8B-B14F-4D97-AF65-F5344CB8AC3E}">
        <p14:creationId xmlns:p14="http://schemas.microsoft.com/office/powerpoint/2010/main" val="17142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3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465"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5"/>
                </p:tgtEl>
              </p:cMediaNode>
            </p:audio>
            <p:audio>
              <p:cMediaNode vol="80000">
                <p:cTn id="2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29" name="Rectangle 28"/>
          <p:cNvSpPr/>
          <p:nvPr/>
        </p:nvSpPr>
        <p:spPr>
          <a:xfrm>
            <a:off x="7698761" y="878594"/>
            <a:ext cx="1478290" cy="769441"/>
          </a:xfrm>
          <a:prstGeom prst="rect">
            <a:avLst/>
          </a:prstGeom>
          <a:noFill/>
        </p:spPr>
        <p:txBody>
          <a:bodyPr wrap="none" lIns="91440" tIns="45720" rIns="91440" bIns="45720">
            <a:spAutoFit/>
          </a:bodyPr>
          <a:lstStyle/>
          <a:p>
            <a:pPr algn="ctr"/>
            <a:r>
              <a:rPr lang="en-US" sz="4400" b="0" cap="none" spc="0" dirty="0" err="1">
                <a:ln w="0"/>
                <a:solidFill>
                  <a:schemeClr val="accent2"/>
                </a:solidFill>
                <a:effectLst>
                  <a:reflection blurRad="6350" stA="53000" endA="300" endPos="35500" dir="5400000" sy="-90000" algn="bl" rotWithShape="0"/>
                </a:effectLst>
                <a:latin typeface="#9Slide07 IcielKoni Black" pitchFamily="2" charset="77"/>
              </a:rPr>
              <a:t>Toán</a:t>
            </a:r>
            <a:endParaRPr lang="en-US" sz="4400" b="0" cap="none" spc="0" dirty="0">
              <a:ln w="0"/>
              <a:solidFill>
                <a:schemeClr val="accent2"/>
              </a:solidFill>
              <a:effectLst>
                <a:reflection blurRad="6350" stA="53000" endA="300" endPos="35500" dir="5400000" sy="-90000" algn="bl" rotWithShape="0"/>
              </a:effectLst>
              <a:latin typeface="#9Slide07 IcielKoni Black" pitchFamily="2" charset="77"/>
            </a:endParaRPr>
          </a:p>
        </p:txBody>
      </p:sp>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a:stretch>
            <a:fillRect/>
          </a:stretch>
        </p:blipFill>
        <p:spPr>
          <a:xfrm>
            <a:off x="5094196" y="1507893"/>
            <a:ext cx="6864691" cy="3133616"/>
          </a:xfrm>
          <a:prstGeom prst="rect">
            <a:avLst/>
          </a:prstGeom>
        </p:spPr>
      </p:pic>
      <p:pic>
        <p:nvPicPr>
          <p:cNvPr id="37" name="Picture 36"/>
          <p:cNvPicPr>
            <a:picLocks noChangeAspect="1"/>
          </p:cNvPicPr>
          <p:nvPr/>
        </p:nvPicPr>
        <p:blipFill>
          <a:blip r:embed="rId11"/>
          <a:stretch>
            <a:fillRect/>
          </a:stretch>
        </p:blipFill>
        <p:spPr>
          <a:xfrm>
            <a:off x="7873949" y="4046925"/>
            <a:ext cx="2658086" cy="1072989"/>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ppt_w</p:attrName>
                                        </p:attrNameLst>
                                      </p:cBhvr>
                                      <p:tavLst>
                                        <p:tav tm="0">
                                          <p:val>
                                            <p:fltVal val="0"/>
                                          </p:val>
                                        </p:tav>
                                        <p:tav tm="100000">
                                          <p:val>
                                            <p:strVal val="#ppt_w"/>
                                          </p:val>
                                        </p:tav>
                                      </p:tavLst>
                                    </p:anim>
                                    <p:anim calcmode="lin" valueType="num">
                                      <p:cBhvr>
                                        <p:cTn id="37" dur="1000" fill="hold"/>
                                        <p:tgtEl>
                                          <p:spTgt spid="29"/>
                                        </p:tgtEl>
                                        <p:attrNameLst>
                                          <p:attrName>ppt_h</p:attrName>
                                        </p:attrNameLst>
                                      </p:cBhvr>
                                      <p:tavLst>
                                        <p:tav tm="0">
                                          <p:val>
                                            <p:fltVal val="0"/>
                                          </p:val>
                                        </p:tav>
                                        <p:tav tm="100000">
                                          <p:val>
                                            <p:strVal val="#ppt_h"/>
                                          </p:val>
                                        </p:tav>
                                      </p:tavLst>
                                    </p:anim>
                                    <p:anim calcmode="lin" valueType="num">
                                      <p:cBhvr>
                                        <p:cTn id="38" dur="1000" fill="hold"/>
                                        <p:tgtEl>
                                          <p:spTgt spid="29"/>
                                        </p:tgtEl>
                                        <p:attrNameLst>
                                          <p:attrName>style.rotation</p:attrName>
                                        </p:attrNameLst>
                                      </p:cBhvr>
                                      <p:tavLst>
                                        <p:tav tm="0">
                                          <p:val>
                                            <p:fltVal val="90"/>
                                          </p:val>
                                        </p:tav>
                                        <p:tav tm="100000">
                                          <p:val>
                                            <p:fltVal val="0"/>
                                          </p:val>
                                        </p:tav>
                                      </p:tavLst>
                                    </p:anim>
                                    <p:animEffect transition="in" filter="fade">
                                      <p:cBhvr>
                                        <p:cTn id="39" dur="1000"/>
                                        <p:tgtEl>
                                          <p:spTgt spid="29"/>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679171"/>
            <a:ext cx="11273246" cy="4886487"/>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611942" y="-48951"/>
            <a:ext cx="9451456" cy="1978429"/>
          </a:xfrm>
          <a:prstGeom prst="rect">
            <a:avLst/>
          </a:prstGeom>
        </p:spPr>
      </p:pic>
      <p:sp>
        <p:nvSpPr>
          <p:cNvPr id="4" name="TextBox 3"/>
          <p:cNvSpPr txBox="1"/>
          <p:nvPr/>
        </p:nvSpPr>
        <p:spPr>
          <a:xfrm>
            <a:off x="827513" y="1978196"/>
            <a:ext cx="10536973" cy="3939540"/>
          </a:xfrm>
          <a:prstGeom prst="rect">
            <a:avLst/>
          </a:prstGeom>
          <a:noFill/>
        </p:spPr>
        <p:txBody>
          <a:bodyPr wrap="square" rtlCol="0">
            <a:spAutoFit/>
          </a:bodyPr>
          <a:lstStyle/>
          <a:p>
            <a:pPr lvl="0" algn="just"/>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Nhận</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biết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cách</a:t>
            </a:r>
            <a:r>
              <a:rPr lang="en-US" sz="5000" b="1" dirty="0">
                <a:solidFill>
                  <a:schemeClr val="bg1"/>
                </a:solidFill>
                <a:latin typeface="Cambria" panose="02040503050406030204" pitchFamily="18" charset="0"/>
                <a:ea typeface="Cambria" panose="02040503050406030204" pitchFamily="18" charset="0"/>
              </a:rPr>
              <a:t> so </a:t>
            </a:r>
            <a:r>
              <a:rPr lang="en-US" sz="5000" b="1" dirty="0" err="1">
                <a:solidFill>
                  <a:schemeClr val="bg1"/>
                </a:solidFill>
                <a:latin typeface="Cambria" panose="02040503050406030204" pitchFamily="18" charset="0"/>
                <a:ea typeface="Cambria" panose="02040503050406030204" pitchFamily="18" charset="0"/>
              </a:rPr>
              <a:t>sánh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hai</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và</a:t>
            </a:r>
            <a:r>
              <a:rPr lang="en-US" sz="5000" b="1" dirty="0">
                <a:solidFill>
                  <a:schemeClr val="bg1"/>
                </a:solidFill>
                <a:latin typeface="Cambria" panose="02040503050406030204" pitchFamily="18" charset="0"/>
                <a:ea typeface="Cambria" panose="02040503050406030204" pitchFamily="18" charset="0"/>
              </a:rPr>
              <a:t> so </a:t>
            </a:r>
            <a:r>
              <a:rPr lang="en-US" sz="5000" b="1" dirty="0" err="1">
                <a:solidFill>
                  <a:schemeClr val="bg1"/>
                </a:solidFill>
                <a:latin typeface="Cambria" panose="02040503050406030204" pitchFamily="18" charset="0"/>
                <a:ea typeface="Cambria" panose="02040503050406030204" pitchFamily="18" charset="0"/>
              </a:rPr>
              <a:t>sánh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hai</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có</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nhiều</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chữ</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a:t>
            </a:r>
          </a:p>
          <a:p>
            <a:pPr lvl="0" algn="just"/>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Xác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định</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được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lớn</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nhất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hoặc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bé</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nhất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trong</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một</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nhóm</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các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số</a:t>
            </a:r>
            <a:r>
              <a:rPr lang="en-US" sz="5000" b="1"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Kim tới Mặt Trời là bao nhiêu?</a:t>
              </a:r>
            </a:p>
          </p:txBody>
        </p:sp>
      </p:grpSp>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Hỏa tới Mặt Trời là bao nhiêu?</a:t>
              </a:r>
            </a:p>
          </p:txBody>
        </p:sp>
      </p:grpSp>
      <p:cxnSp>
        <p:nvCxnSpPr>
          <p:cNvPr id="7" name="Straight Connector 6"/>
          <p:cNvCxnSpPr/>
          <p:nvPr/>
        </p:nvCxnSpPr>
        <p:spPr>
          <a:xfrm flipV="1">
            <a:off x="5174831" y="2359152"/>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2143</TotalTime>
  <Words>745</Words>
  <Application>Microsoft Macintosh PowerPoint</Application>
  <PresentationFormat>Widescreen</PresentationFormat>
  <Paragraphs>94</Paragraphs>
  <Slides>29</Slides>
  <Notes>0</Notes>
  <HiddenSlides>0</HiddenSlides>
  <MMClips>10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.VnArial</vt:lpstr>
      <vt:lpstr>#9Slide07 HoneyCream</vt:lpstr>
      <vt:lpstr>#9Slide07 IcielKoni Black</vt:lpstr>
      <vt:lpstr>Arial</vt:lpstr>
      <vt:lpstr>Arrial</vt:lpstr>
      <vt:lpstr>Calibri</vt:lpstr>
      <vt:lpstr>Calibri Light</vt:lpstr>
      <vt:lpstr>Cambria</vt:lpstr>
      <vt:lpstr>SVN-Caprica Script</vt:lpstr>
      <vt:lpstr>SVN-Nexa Rush Slab Black Shadow</vt:lpstr>
      <vt:lpstr>SVN-Ready</vt:lpstr>
      <vt:lpstr>SVN-Standly</vt:lpstr>
      <vt:lpstr>Times New Roman</vt:lpstr>
      <vt:lpstr>UTM Avo</vt:lpstr>
      <vt:lpstr>UTM Showcard</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Microsoft Office User</cp:lastModifiedBy>
  <cp:revision>69</cp:revision>
  <dcterms:created xsi:type="dcterms:W3CDTF">2023-09-03T18:43:43Z</dcterms:created>
  <dcterms:modified xsi:type="dcterms:W3CDTF">2023-10-05T03:07:29Z</dcterms:modified>
</cp:coreProperties>
</file>