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4" r:id="rId2"/>
    <p:sldId id="311" r:id="rId3"/>
    <p:sldId id="305" r:id="rId4"/>
    <p:sldId id="306" r:id="rId5"/>
    <p:sldId id="307" r:id="rId6"/>
    <p:sldId id="308" r:id="rId7"/>
    <p:sldId id="309" r:id="rId8"/>
    <p:sldId id="310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B"/>
    <a:srgbClr val="82D2E9"/>
    <a:srgbClr val="FFD653"/>
    <a:srgbClr val="F15441"/>
    <a:srgbClr val="FFC000"/>
    <a:srgbClr val="F89D7E"/>
    <a:srgbClr val="FFF685"/>
    <a:srgbClr val="F06858"/>
    <a:srgbClr val="9BBB59"/>
    <a:srgbClr val="F8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18B71-A797-44A1-A2D9-77C87B4E7C29}" type="datetimeFigureOut">
              <a:rPr lang="en-US" smtClean="0"/>
              <a:t>26/3/2023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F00FA-1C1E-4E8D-B8FE-FC809093E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3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56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931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  <p:sldLayoutId id="214748370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59:</a:t>
            </a:r>
          </a:p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(KHÔNG NHỚ) 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384" y="0"/>
            <a:ext cx="1421203" cy="6885384"/>
          </a:xfrm>
          <a:prstGeom prst="rect">
            <a:avLst/>
          </a:prstGeom>
          <a:gradFill flip="none" rotWithShape="1">
            <a:gsLst>
              <a:gs pos="0">
                <a:srgbClr val="B7E185">
                  <a:shade val="30000"/>
                  <a:satMod val="115000"/>
                </a:srgbClr>
              </a:gs>
              <a:gs pos="50000">
                <a:srgbClr val="B7E185">
                  <a:shade val="67500"/>
                  <a:satMod val="115000"/>
                </a:srgbClr>
              </a:gs>
              <a:gs pos="100000">
                <a:srgbClr val="B7E185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en-US" sz="2400">
              <a:solidFill>
                <a:srgbClr val="E8F3E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98303" y="-1169"/>
            <a:ext cx="12462596" cy="1137041"/>
            <a:chOff x="1116257" y="1851670"/>
            <a:chExt cx="8352287" cy="1020674"/>
          </a:xfrm>
        </p:grpSpPr>
        <p:grpSp>
          <p:nvGrpSpPr>
            <p:cNvPr id="30" name="Group 29"/>
            <p:cNvGrpSpPr/>
            <p:nvPr/>
          </p:nvGrpSpPr>
          <p:grpSpPr>
            <a:xfrm>
              <a:off x="1116257" y="1851670"/>
              <a:ext cx="6985084" cy="1020674"/>
              <a:chOff x="2177480" y="1255068"/>
              <a:chExt cx="6066928" cy="1282918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2177480" y="1255068"/>
                <a:ext cx="6066928" cy="1282918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2294620" y="1347614"/>
                <a:ext cx="5832648" cy="1080120"/>
              </a:xfrm>
              <a:prstGeom prst="round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385839" y="2059895"/>
              <a:ext cx="8082705" cy="598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33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        </a:t>
              </a:r>
              <a:r>
                <a:rPr lang="en-US" sz="3733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Yêu</a:t>
              </a:r>
              <a:r>
                <a:rPr lang="en-US" sz="3733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cầu</a:t>
              </a:r>
              <a:r>
                <a:rPr lang="en-US" sz="3733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cần</a:t>
              </a:r>
              <a:r>
                <a:rPr lang="en-US" sz="3733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733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đạt</a:t>
              </a:r>
              <a:endParaRPr lang="en-US" sz="3733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Rectangle 7"/>
          <p:cNvSpPr/>
          <p:nvPr/>
        </p:nvSpPr>
        <p:spPr>
          <a:xfrm rot="10800000" flipH="1">
            <a:off x="7536160" y="5184575"/>
            <a:ext cx="4653720" cy="1700808"/>
          </a:xfrm>
          <a:custGeom>
            <a:avLst/>
            <a:gdLst/>
            <a:ahLst/>
            <a:cxnLst/>
            <a:rect l="l" t="t" r="r" b="b"/>
            <a:pathLst>
              <a:path w="3131840" h="1275606">
                <a:moveTo>
                  <a:pt x="0" y="0"/>
                </a:moveTo>
                <a:lnTo>
                  <a:pt x="3131840" y="0"/>
                </a:lnTo>
                <a:lnTo>
                  <a:pt x="3131840" y="1275606"/>
                </a:lnTo>
                <a:cubicBezTo>
                  <a:pt x="3131840" y="576642"/>
                  <a:pt x="1816488" y="10019"/>
                  <a:pt x="193918" y="10019"/>
                </a:cubicBezTo>
                <a:cubicBezTo>
                  <a:pt x="128747" y="10019"/>
                  <a:pt x="64072" y="10933"/>
                  <a:pt x="0" y="14237"/>
                </a:cubicBezTo>
                <a:close/>
              </a:path>
            </a:pathLst>
          </a:custGeom>
          <a:solidFill>
            <a:srgbClr val="D5E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en-US" sz="2400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487489" y="1285814"/>
            <a:ext cx="10432144" cy="4924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21907" tIns="60953" rIns="121907" bIns="60953">
            <a:spAutoFit/>
          </a:bodyPr>
          <a:lstStyle/>
          <a:p>
            <a:r>
              <a:rPr lang="nl-NL" sz="2400" dirty="0"/>
              <a:t>- HS thực hiện được phép cộng (không nhớ) số có ba chữ số với số có ba, hai hoặc một chữ số (trong phạm vi 1000):</a:t>
            </a:r>
            <a:endParaRPr lang="en-US" sz="2400" dirty="0"/>
          </a:p>
          <a:p>
            <a:r>
              <a:rPr lang="nl-NL" sz="2400" dirty="0"/>
              <a:t>+ Đặt tính theo cột dọc.</a:t>
            </a:r>
            <a:endParaRPr lang="en-US" sz="2400" dirty="0"/>
          </a:p>
          <a:p>
            <a:r>
              <a:rPr lang="nl-NL" sz="2400" dirty="0"/>
              <a:t>+ Từ phải qua trái, lần lượt cộng hai số đơn vị, hai số chục và hai số trăm.</a:t>
            </a:r>
            <a:endParaRPr lang="en-US" sz="2400" dirty="0"/>
          </a:p>
          <a:p>
            <a:r>
              <a:rPr lang="nl-NL" sz="2400" dirty="0"/>
              <a:t>- Vận dụng được vào giải toán có lời văn, kết hợp phép tính với so sánh số.</a:t>
            </a:r>
            <a:endParaRPr lang="en-US" sz="2400" dirty="0"/>
          </a:p>
          <a:p>
            <a:r>
              <a:rPr lang="en-US" sz="2400" dirty="0"/>
              <a:t>-</a:t>
            </a:r>
            <a:r>
              <a:rPr lang="vi-VN" sz="2400" dirty="0"/>
              <a:t> Thông qua hoạt động </a:t>
            </a:r>
            <a:r>
              <a:rPr lang="en-US" sz="2400" dirty="0" err="1"/>
              <a:t>khám</a:t>
            </a:r>
            <a:r>
              <a:rPr lang="en-US" sz="2400" dirty="0"/>
              <a:t> </a:t>
            </a:r>
            <a:r>
              <a:rPr lang="en-US" sz="2400" dirty="0" err="1"/>
              <a:t>phá</a:t>
            </a:r>
            <a:r>
              <a:rPr lang="en-US" sz="2400" dirty="0"/>
              <a:t>, </a:t>
            </a:r>
            <a:r>
              <a:rPr lang="en-US" sz="2400" dirty="0" err="1"/>
              <a:t>lựa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, HS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vi-VN" sz="2400" dirty="0"/>
              <a:t>quan sát, tư duy, ghi nhớ</a:t>
            </a:r>
            <a:r>
              <a:rPr lang="en-US" sz="2400" dirty="0"/>
              <a:t>.</a:t>
            </a:r>
          </a:p>
          <a:p>
            <a:r>
              <a:rPr lang="en-US" sz="2400" dirty="0"/>
              <a:t>-</a:t>
            </a:r>
            <a:r>
              <a:rPr lang="vi-VN" sz="2400" dirty="0"/>
              <a:t> Thông qua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bổ</a:t>
            </a:r>
            <a:r>
              <a:rPr lang="en-US" sz="2400" dirty="0"/>
              <a:t> sung </a:t>
            </a:r>
            <a:r>
              <a:rPr lang="en-US" sz="2400" dirty="0" err="1"/>
              <a:t>nâng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vi-VN" sz="2400" dirty="0"/>
              <a:t>HS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vi-VN" sz="2400" dirty="0"/>
              <a:t> năng lực tư duy, lập luận toán học,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,…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môn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niềm</a:t>
            </a:r>
            <a:r>
              <a:rPr lang="en-US" sz="2400" dirty="0"/>
              <a:t> </a:t>
            </a:r>
            <a:r>
              <a:rPr lang="en-US" sz="2400" dirty="0" err="1"/>
              <a:t>hứng</a:t>
            </a:r>
            <a:r>
              <a:rPr lang="en-US" sz="2400" dirty="0"/>
              <a:t> </a:t>
            </a:r>
            <a:r>
              <a:rPr lang="en-US" sz="2400" dirty="0" err="1"/>
              <a:t>thú</a:t>
            </a:r>
            <a:r>
              <a:rPr lang="en-US" sz="2400" dirty="0"/>
              <a:t>, say </a:t>
            </a:r>
            <a:r>
              <a:rPr lang="en-US" sz="2400" dirty="0" err="1"/>
              <a:t>mê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con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quyết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Rèn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chăm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, </a:t>
            </a:r>
            <a:r>
              <a:rPr lang="en-US" sz="2400" dirty="0" err="1"/>
              <a:t>trách</a:t>
            </a:r>
            <a:r>
              <a:rPr lang="en-US" sz="2400" dirty="0"/>
              <a:t> </a:t>
            </a:r>
            <a:r>
              <a:rPr lang="en-US" sz="2400" dirty="0" err="1"/>
              <a:t>nhiệm</a:t>
            </a:r>
            <a:r>
              <a:rPr lang="en-US" sz="2400" dirty="0"/>
              <a:t>.</a:t>
            </a:r>
            <a:endParaRPr lang="vi-VN" sz="2400" b="1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23363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81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2" b="99150" l="8498" r="99015">
                        <a14:foregroundMark x1="25369" y1="96034" x2="34236" y2="94051"/>
                        <a14:foregroundMark x1="51232" y1="16147" x2="57266" y2="89802"/>
                        <a14:foregroundMark x1="41995" y1="59773" x2="46798" y2="81020"/>
                        <a14:foregroundMark x1="45690" y1="75071" x2="50862" y2="52125"/>
                        <a14:foregroundMark x1="72044" y1="45042" x2="96552" y2="51841"/>
                        <a14:foregroundMark x1="82759" y1="82153" x2="81773" y2="94618"/>
                        <a14:foregroundMark x1="79926" y1="94901" x2="85468" y2="96317"/>
                        <a14:foregroundMark x1="79433" y1="91501" x2="78571" y2="99150"/>
                        <a14:foregroundMark x1="84113" y1="68839" x2="90764" y2="988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9" t="7076"/>
          <a:stretch/>
        </p:blipFill>
        <p:spPr>
          <a:xfrm>
            <a:off x="2442753" y="2416624"/>
            <a:ext cx="6365845" cy="2785207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442754" y="1267093"/>
            <a:ext cx="2168436" cy="1214846"/>
          </a:xfrm>
          <a:prstGeom prst="wedgeEllipseCallout">
            <a:avLst>
              <a:gd name="adj1" fmla="val 6878"/>
              <a:gd name="adj2" fmla="val 603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1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264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068388" y="1071150"/>
            <a:ext cx="2168436" cy="1214846"/>
          </a:xfrm>
          <a:prstGeom prst="wedgeEllipseCallout">
            <a:avLst>
              <a:gd name="adj1" fmla="val -28062"/>
              <a:gd name="adj2" fmla="val 625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2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312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138160" y="1665510"/>
            <a:ext cx="2769142" cy="1214846"/>
          </a:xfrm>
          <a:prstGeom prst="wedgeEllipseCallout">
            <a:avLst>
              <a:gd name="adj1" fmla="val -58182"/>
              <a:gd name="adj2" fmla="val 6680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1190" y="5499463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264 + 312 = ?</a:t>
            </a: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67080"/>
              </p:ext>
            </p:extLst>
          </p:nvPr>
        </p:nvGraphicFramePr>
        <p:xfrm>
          <a:off x="945242" y="457200"/>
          <a:ext cx="4671786" cy="5956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xmlns="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xmlns="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xmlns="" val="4179061976"/>
                    </a:ext>
                  </a:extLst>
                </a:gridCol>
              </a:tblGrid>
              <a:tr h="5288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Trăm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85631716"/>
                  </a:ext>
                </a:extLst>
              </a:tr>
              <a:tr h="21671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3109958"/>
                  </a:ext>
                </a:extLst>
              </a:tr>
              <a:tr h="32606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3005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108461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14042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1293029" y="3316084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9" name="Rectangle 218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6787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526" name="TextBox 525"/>
          <p:cNvSpPr txBox="1"/>
          <p:nvPr/>
        </p:nvSpPr>
        <p:spPr>
          <a:xfrm>
            <a:off x="924516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527" name="TextBox 526"/>
          <p:cNvSpPr txBox="1"/>
          <p:nvPr/>
        </p:nvSpPr>
        <p:spPr>
          <a:xfrm>
            <a:off x="955758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grpSp>
        <p:nvGrpSpPr>
          <p:cNvPr id="695" name="Group 694"/>
          <p:cNvGrpSpPr/>
          <p:nvPr/>
        </p:nvGrpSpPr>
        <p:grpSpPr>
          <a:xfrm>
            <a:off x="2822834" y="1604312"/>
            <a:ext cx="851817" cy="901548"/>
            <a:chOff x="2698531" y="1604312"/>
            <a:chExt cx="851817" cy="901548"/>
          </a:xfrm>
        </p:grpSpPr>
        <p:grpSp>
          <p:nvGrpSpPr>
            <p:cNvPr id="639" name="Group 638"/>
            <p:cNvGrpSpPr/>
            <p:nvPr/>
          </p:nvGrpSpPr>
          <p:grpSpPr>
            <a:xfrm>
              <a:off x="2698531" y="1604312"/>
              <a:ext cx="90155" cy="901548"/>
              <a:chOff x="7152671" y="1595686"/>
              <a:chExt cx="90155" cy="901548"/>
            </a:xfrm>
          </p:grpSpPr>
          <p:sp>
            <p:nvSpPr>
              <p:cNvPr id="629" name="Rectangle 62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Rectangle 62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Rectangle 63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Rectangle 63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Rectangle 63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Rectangle 63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Rectangle 63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4" name="Group 683"/>
            <p:cNvGrpSpPr/>
            <p:nvPr/>
          </p:nvGrpSpPr>
          <p:grpSpPr>
            <a:xfrm>
              <a:off x="3460193" y="1604312"/>
              <a:ext cx="90155" cy="901548"/>
              <a:chOff x="7152671" y="1595686"/>
              <a:chExt cx="90155" cy="901548"/>
            </a:xfrm>
          </p:grpSpPr>
          <p:sp>
            <p:nvSpPr>
              <p:cNvPr id="685" name="Rectangle 68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Rectangle 693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824133" y="1628140"/>
            <a:ext cx="90155" cy="538817"/>
            <a:chOff x="4824133" y="1628140"/>
            <a:chExt cx="90155" cy="53881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92724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207680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4824133" y="4334987"/>
            <a:ext cx="90155" cy="239709"/>
            <a:chOff x="4824133" y="1628140"/>
            <a:chExt cx="90155" cy="23970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264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312</a:t>
            </a: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789" name="TextBox 788"/>
          <p:cNvSpPr txBox="1"/>
          <p:nvPr/>
        </p:nvSpPr>
        <p:spPr>
          <a:xfrm>
            <a:off x="7133420" y="1537025"/>
            <a:ext cx="4423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6, </a:t>
            </a:r>
            <a:r>
              <a:rPr lang="en-US" sz="2800" dirty="0" err="1"/>
              <a:t>viết</a:t>
            </a:r>
            <a:r>
              <a:rPr lang="en-US" sz="2800" dirty="0"/>
              <a:t> 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6 </a:t>
            </a:r>
            <a:r>
              <a:rPr lang="en-US" sz="2800" dirty="0" err="1"/>
              <a:t>cộng</a:t>
            </a:r>
            <a:r>
              <a:rPr lang="en-US" sz="2800" dirty="0"/>
              <a:t> 1 </a:t>
            </a:r>
            <a:r>
              <a:rPr lang="en-US" sz="2800" dirty="0" err="1"/>
              <a:t>bằng</a:t>
            </a:r>
            <a:r>
              <a:rPr lang="en-US" sz="2800" dirty="0"/>
              <a:t> 7, </a:t>
            </a:r>
            <a:r>
              <a:rPr lang="en-US" sz="2800" dirty="0" err="1"/>
              <a:t>viết</a:t>
            </a:r>
            <a:r>
              <a:rPr lang="en-US" sz="2800" dirty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2 </a:t>
            </a:r>
            <a:r>
              <a:rPr lang="en-US" sz="2800" dirty="0" err="1"/>
              <a:t>cộng</a:t>
            </a:r>
            <a:r>
              <a:rPr lang="en-US" sz="2800" dirty="0"/>
              <a:t> 3 </a:t>
            </a:r>
            <a:r>
              <a:rPr lang="en-US" sz="2800" dirty="0" err="1"/>
              <a:t>bằng</a:t>
            </a:r>
            <a:r>
              <a:rPr lang="en-US" sz="2800" dirty="0"/>
              <a:t> 5, </a:t>
            </a:r>
            <a:r>
              <a:rPr lang="en-US" sz="2800" dirty="0" err="1"/>
              <a:t>viết</a:t>
            </a:r>
            <a:r>
              <a:rPr lang="en-US" sz="2800" dirty="0"/>
              <a:t> 5</a:t>
            </a:r>
          </a:p>
        </p:txBody>
      </p:sp>
      <p:grpSp>
        <p:nvGrpSpPr>
          <p:cNvPr id="792" name="Group 791"/>
          <p:cNvGrpSpPr/>
          <p:nvPr/>
        </p:nvGrpSpPr>
        <p:grpSpPr>
          <a:xfrm>
            <a:off x="6881370" y="4098709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264 + 312 = 576</a:t>
              </a: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05165"/>
            <a:chOff x="1566470" y="2095726"/>
            <a:chExt cx="1147790" cy="130516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351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703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204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815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60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598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907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558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875</a:t>
            </a: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460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231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375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622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37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923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  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691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997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837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929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460 + 231          375 + 622             800 + 37           923 + 6 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954107"/>
            <a:chOff x="1296327" y="1631456"/>
            <a:chExt cx="823701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Mèo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hà</a:t>
              </a:r>
              <a:r>
                <a:rPr lang="en-US" sz="2800" dirty="0"/>
                <a:t> </a:t>
              </a:r>
              <a:r>
                <a:rPr lang="en-US" sz="2800" dirty="0" err="1"/>
                <a:t>mã</a:t>
              </a:r>
              <a:r>
                <a:rPr lang="en-US" sz="2800" dirty="0"/>
                <a:t> </a:t>
              </a:r>
              <a:r>
                <a:rPr lang="en-US" sz="2800" dirty="0" err="1"/>
                <a:t>vớt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những</a:t>
              </a:r>
              <a:r>
                <a:rPr lang="en-US" sz="2800" dirty="0"/>
                <a:t> </a:t>
              </a:r>
              <a:r>
                <a:rPr lang="en-US" sz="2800" dirty="0" err="1"/>
                <a:t>hòm</a:t>
              </a:r>
              <a:r>
                <a:rPr lang="en-US" sz="2800" dirty="0"/>
                <a:t> </a:t>
              </a:r>
              <a:r>
                <a:rPr lang="en-US" sz="2800" dirty="0" err="1"/>
                <a:t>đựng</a:t>
              </a:r>
              <a:r>
                <a:rPr lang="en-US" sz="2800" dirty="0"/>
                <a:t> </a:t>
              </a:r>
              <a:r>
                <a:rPr lang="en-US" sz="2800" dirty="0" err="1"/>
                <a:t>ngọc</a:t>
              </a:r>
              <a:r>
                <a:rPr lang="en-US" sz="2800" dirty="0"/>
                <a:t> </a:t>
              </a:r>
              <a:r>
                <a:rPr lang="en-US" sz="2800" dirty="0" err="1"/>
                <a:t>trai</a:t>
              </a:r>
              <a:r>
                <a:rPr lang="en-US" sz="2800" dirty="0"/>
                <a:t>.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ngọc</a:t>
              </a:r>
              <a:r>
                <a:rPr lang="en-US" sz="2800" dirty="0"/>
                <a:t> </a:t>
              </a:r>
              <a:r>
                <a:rPr lang="en-US" sz="2800" dirty="0" err="1"/>
                <a:t>trai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trên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hòm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r="24170" b="3277"/>
          <a:stretch/>
        </p:blipFill>
        <p:spPr>
          <a:xfrm>
            <a:off x="812800" y="1677197"/>
            <a:ext cx="5245100" cy="450770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r="35676"/>
          <a:stretch/>
        </p:blipFill>
        <p:spPr>
          <a:xfrm>
            <a:off x="2487642" y="5522552"/>
            <a:ext cx="695465" cy="66234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920"/>
          <a:stretch/>
        </p:blipFill>
        <p:spPr>
          <a:xfrm>
            <a:off x="1511981" y="5513748"/>
            <a:ext cx="743992" cy="67115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27" r="1565"/>
          <a:stretch/>
        </p:blipFill>
        <p:spPr>
          <a:xfrm>
            <a:off x="3225887" y="5559444"/>
            <a:ext cx="773088" cy="69231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94444" l="2804" r="89720">
                        <a14:foregroundMark x1="44860" y1="18889" x2="70093" y2="23333"/>
                        <a14:foregroundMark x1="67290" y1="22222" x2="74766" y2="25556"/>
                        <a14:foregroundMark x1="73832" y1="25556" x2="79439" y2="28889"/>
                        <a14:foregroundMark x1="64486" y1="21111" x2="55140" y2="17778"/>
                        <a14:foregroundMark x1="54206" y1="17778" x2="39252" y2="16667"/>
                        <a14:foregroundMark x1="39252" y1="16667" x2="33645" y2="16667"/>
                        <a14:foregroundMark x1="31776" y1="17778" x2="21495" y2="21111"/>
                        <a14:foregroundMark x1="21495" y1="22222" x2="15888" y2="26667"/>
                        <a14:foregroundMark x1="14953" y1="27778" x2="10280" y2="34444"/>
                        <a14:foregroundMark x1="10280" y1="35556" x2="7477" y2="46667"/>
                        <a14:foregroundMark x1="9346" y1="54444" x2="18692" y2="81111"/>
                        <a14:foregroundMark x1="17757" y1="81111" x2="27103" y2="84444"/>
                        <a14:foregroundMark x1="27103" y1="84444" x2="40187" y2="86667"/>
                        <a14:foregroundMark x1="40187" y1="86667" x2="52336" y2="87778"/>
                        <a14:foregroundMark x1="52336" y1="87778" x2="57009" y2="85556"/>
                        <a14:foregroundMark x1="57009" y1="85556" x2="79439" y2="76667"/>
                        <a14:foregroundMark x1="84112" y1="40000" x2="81308" y2="73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25" y="4997547"/>
            <a:ext cx="827335" cy="69589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444862" y="3390900"/>
            <a:ext cx="969914" cy="23025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76400" y="3390900"/>
            <a:ext cx="2322575" cy="1850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929819" y="3098800"/>
            <a:ext cx="911906" cy="2594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17914" y="3517900"/>
            <a:ext cx="3087486" cy="217553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801068" y="1959740"/>
            <a:ext cx="1122900" cy="523220"/>
            <a:chOff x="1999127" y="1726873"/>
            <a:chExt cx="1122900" cy="523220"/>
          </a:xfrm>
        </p:grpSpPr>
        <p:sp>
          <p:nvSpPr>
            <p:cNvPr id="27" name="Rounded Rectangle 26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 ?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246789" y="2436793"/>
            <a:ext cx="51304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vớt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 ?  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ngọc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hà</a:t>
            </a:r>
            <a:r>
              <a:rPr lang="en-US" sz="2800" dirty="0"/>
              <a:t> </a:t>
            </a:r>
            <a:r>
              <a:rPr lang="en-US" sz="2800" dirty="0" err="1"/>
              <a:t>mã</a:t>
            </a:r>
            <a:r>
              <a:rPr lang="en-US" sz="2800" dirty="0"/>
              <a:t> </a:t>
            </a:r>
            <a:r>
              <a:rPr lang="en-US" sz="2800" dirty="0" err="1"/>
              <a:t>vớt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?   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ngọc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r>
              <a:rPr lang="en-US" sz="2800" dirty="0"/>
              <a:t>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01068" y="3206206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293084" y="4484707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15368" y="3245307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478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29434" y="4516768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457</a:t>
            </a: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8347 -0.2127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-106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07617 -0.296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481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2444 -0.3064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-153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07552 -0.3127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1564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391</Words>
  <Application>Microsoft Office PowerPoint</Application>
  <PresentationFormat>Widescreen</PresentationFormat>
  <Paragraphs>84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宋体</vt:lpstr>
      <vt:lpstr>Arial</vt:lpstr>
      <vt:lpstr>Arial (Body)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123</cp:revision>
  <dcterms:created xsi:type="dcterms:W3CDTF">2021-06-02T01:34:28Z</dcterms:created>
  <dcterms:modified xsi:type="dcterms:W3CDTF">2023-03-26T04:09:20Z</dcterms:modified>
</cp:coreProperties>
</file>