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97" r:id="rId2"/>
    <p:sldMasterId id="2147483862" r:id="rId3"/>
    <p:sldMasterId id="2147483903" r:id="rId4"/>
    <p:sldMasterId id="2147483957" r:id="rId5"/>
    <p:sldMasterId id="2147484024" r:id="rId6"/>
  </p:sldMasterIdLst>
  <p:notesMasterIdLst>
    <p:notesMasterId r:id="rId27"/>
  </p:notesMasterIdLst>
  <p:sldIdLst>
    <p:sldId id="872" r:id="rId7"/>
    <p:sldId id="967" r:id="rId8"/>
    <p:sldId id="866" r:id="rId9"/>
    <p:sldId id="918" r:id="rId10"/>
    <p:sldId id="948" r:id="rId11"/>
    <p:sldId id="950" r:id="rId12"/>
    <p:sldId id="951" r:id="rId13"/>
    <p:sldId id="952" r:id="rId14"/>
    <p:sldId id="953" r:id="rId15"/>
    <p:sldId id="955" r:id="rId16"/>
    <p:sldId id="956" r:id="rId17"/>
    <p:sldId id="964" r:id="rId18"/>
    <p:sldId id="960" r:id="rId19"/>
    <p:sldId id="961" r:id="rId20"/>
    <p:sldId id="962" r:id="rId21"/>
    <p:sldId id="966" r:id="rId22"/>
    <p:sldId id="958" r:id="rId23"/>
    <p:sldId id="963" r:id="rId24"/>
    <p:sldId id="765" r:id="rId25"/>
    <p:sldId id="439" r:id="rId26"/>
  </p:sldIdLst>
  <p:sldSz cx="9144000" cy="5143500" type="screen16x9"/>
  <p:notesSz cx="6858000" cy="9144000"/>
  <p:custDataLst>
    <p:tags r:id="rId28"/>
  </p:custDataLst>
  <p:defaultTextStyle>
    <a:defPPr>
      <a:defRPr lang="zh-CN"/>
    </a:defPPr>
    <a:lvl1pPr marL="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2EB0F-6D2D-48D0-8D5F-778B15A80266}">
          <p14:sldIdLst>
            <p14:sldId id="872"/>
            <p14:sldId id="967"/>
            <p14:sldId id="866"/>
            <p14:sldId id="918"/>
            <p14:sldId id="948"/>
            <p14:sldId id="950"/>
            <p14:sldId id="951"/>
            <p14:sldId id="952"/>
            <p14:sldId id="953"/>
            <p14:sldId id="955"/>
            <p14:sldId id="956"/>
            <p14:sldId id="964"/>
            <p14:sldId id="960"/>
            <p14:sldId id="961"/>
            <p14:sldId id="962"/>
            <p14:sldId id="966"/>
            <p14:sldId id="958"/>
            <p14:sldId id="963"/>
            <p14:sldId id="765"/>
          </p14:sldIdLst>
        </p14:section>
        <p14:section name="Untitled Section" id="{684F6D74-326A-40AB-B802-30D745D1CEE6}">
          <p14:sldIdLst>
            <p14:sldId id="4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FEDA"/>
    <a:srgbClr val="BDFFDB"/>
    <a:srgbClr val="FFFFCC"/>
    <a:srgbClr val="FCFDCF"/>
    <a:srgbClr val="226668"/>
    <a:srgbClr val="FF0000"/>
    <a:srgbClr val="66FFFF"/>
    <a:srgbClr val="FF9797"/>
    <a:srgbClr val="FFC000"/>
    <a:srgbClr val="316E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D6068F-8954-4C6D-8636-4D0907667790}" v="65" dt="2021-05-03T07:58:36.7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51" autoAdjust="0"/>
    <p:restoredTop sz="79407" autoAdjust="0"/>
  </p:normalViewPr>
  <p:slideViewPr>
    <p:cSldViewPr>
      <p:cViewPr varScale="1">
        <p:scale>
          <a:sx n="78" d="100"/>
          <a:sy n="78" d="100"/>
        </p:scale>
        <p:origin x="1026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ệt Nguyễn Tuấn" userId="d981edae82e38790" providerId="LiveId" clId="{0CD6068F-8954-4C6D-8636-4D0907667790}"/>
    <pc:docChg chg="modSld">
      <pc:chgData name="Kiệt Nguyễn Tuấn" userId="d981edae82e38790" providerId="LiveId" clId="{0CD6068F-8954-4C6D-8636-4D0907667790}" dt="2021-05-03T07:58:36.722" v="65" actId="20577"/>
      <pc:docMkLst>
        <pc:docMk/>
      </pc:docMkLst>
      <pc:sldChg chg="modSp">
        <pc:chgData name="Kiệt Nguyễn Tuấn" userId="d981edae82e38790" providerId="LiveId" clId="{0CD6068F-8954-4C6D-8636-4D0907667790}" dt="2021-05-03T07:58:36.722" v="65" actId="20577"/>
        <pc:sldMkLst>
          <pc:docMk/>
          <pc:sldMk cId="0" sldId="280"/>
        </pc:sldMkLst>
        <pc:spChg chg="mod">
          <ac:chgData name="Kiệt Nguyễn Tuấn" userId="d981edae82e38790" providerId="LiveId" clId="{0CD6068F-8954-4C6D-8636-4D0907667790}" dt="2021-05-03T07:58:36.722" v="65" actId="20577"/>
          <ac:spMkLst>
            <pc:docMk/>
            <pc:sldMk cId="0" sldId="280"/>
            <ac:spMk id="49" creationId="{00000000-0000-0000-0000-000000000000}"/>
          </ac:spMkLst>
        </pc:spChg>
      </pc:sldChg>
      <pc:sldChg chg="modSp mod">
        <pc:chgData name="Kiệt Nguyễn Tuấn" userId="d981edae82e38790" providerId="LiveId" clId="{0CD6068F-8954-4C6D-8636-4D0907667790}" dt="2021-05-03T07:56:50.196" v="52" actId="14100"/>
        <pc:sldMkLst>
          <pc:docMk/>
          <pc:sldMk cId="0" sldId="309"/>
        </pc:sldMkLst>
        <pc:spChg chg="mod">
          <ac:chgData name="Kiệt Nguyễn Tuấn" userId="d981edae82e38790" providerId="LiveId" clId="{0CD6068F-8954-4C6D-8636-4D0907667790}" dt="2021-05-03T07:56:50.196" v="52" actId="14100"/>
          <ac:spMkLst>
            <pc:docMk/>
            <pc:sldMk cId="0" sldId="309"/>
            <ac:spMk id="2" creationId="{00000000-0000-0000-0000-000000000000}"/>
          </ac:spMkLst>
        </pc:spChg>
      </pc:sldChg>
      <pc:sldChg chg="modSp">
        <pc:chgData name="Kiệt Nguyễn Tuấn" userId="d981edae82e38790" providerId="LiveId" clId="{0CD6068F-8954-4C6D-8636-4D0907667790}" dt="2021-05-03T07:58:08.478" v="63" actId="20577"/>
        <pc:sldMkLst>
          <pc:docMk/>
          <pc:sldMk cId="0" sldId="326"/>
        </pc:sldMkLst>
        <pc:spChg chg="mod">
          <ac:chgData name="Kiệt Nguyễn Tuấn" userId="d981edae82e38790" providerId="LiveId" clId="{0CD6068F-8954-4C6D-8636-4D0907667790}" dt="2021-05-03T07:58:08.478" v="63" actId="20577"/>
          <ac:spMkLst>
            <pc:docMk/>
            <pc:sldMk cId="0" sldId="326"/>
            <ac:spMk id="5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054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639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80E0C2-0D4A-4881-ADBA-8A3F58F5279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050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2"/>
            <a:ext cx="7772400" cy="1101725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6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1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9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55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7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8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5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7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9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26/3/2023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1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2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86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57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04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95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90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45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73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91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7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86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7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2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3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42" indent="0" algn="ctr">
              <a:buNone/>
              <a:defRPr/>
            </a:lvl2pPr>
            <a:lvl3pPr marL="914288" indent="0" algn="ctr">
              <a:buNone/>
              <a:defRPr/>
            </a:lvl3pPr>
            <a:lvl4pPr marL="1371430" indent="0" algn="ctr">
              <a:buNone/>
              <a:defRPr/>
            </a:lvl4pPr>
            <a:lvl5pPr marL="1828574" indent="0" algn="ctr">
              <a:buNone/>
              <a:defRPr/>
            </a:lvl5pPr>
            <a:lvl6pPr marL="2285715" indent="0" algn="ctr">
              <a:buNone/>
              <a:defRPr/>
            </a:lvl6pPr>
            <a:lvl7pPr marL="2742857" indent="0" algn="ctr">
              <a:buNone/>
              <a:defRPr/>
            </a:lvl7pPr>
            <a:lvl8pPr marL="3200000" indent="0" algn="ctr">
              <a:buNone/>
              <a:defRPr/>
            </a:lvl8pPr>
            <a:lvl9pPr marL="365714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EBEB9-566C-4234-BF37-0F4172D513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9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806E7-A614-452B-83B0-CDC8575DF7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60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2" indent="0">
              <a:buNone/>
              <a:defRPr sz="1800"/>
            </a:lvl2pPr>
            <a:lvl3pPr marL="914288" indent="0">
              <a:buNone/>
              <a:defRPr sz="1600"/>
            </a:lvl3pPr>
            <a:lvl4pPr marL="1371430" indent="0">
              <a:buNone/>
              <a:defRPr sz="1400"/>
            </a:lvl4pPr>
            <a:lvl5pPr marL="1828574" indent="0">
              <a:buNone/>
              <a:defRPr sz="1400"/>
            </a:lvl5pPr>
            <a:lvl6pPr marL="2285715" indent="0">
              <a:buNone/>
              <a:defRPr sz="1400"/>
            </a:lvl6pPr>
            <a:lvl7pPr marL="2742857" indent="0">
              <a:buNone/>
              <a:defRPr sz="1400"/>
            </a:lvl7pPr>
            <a:lvl8pPr marL="3200000" indent="0">
              <a:buNone/>
              <a:defRPr sz="1400"/>
            </a:lvl8pPr>
            <a:lvl9pPr marL="365714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0D12A-058B-4DF3-8FD6-CDF9537878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0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D0720-56DC-4EBF-851D-75860B09D7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23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F6EA1-F314-4D06-84AF-CDB44B74DA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0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82E92-1AB3-43CA-94EE-943D3D7115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73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699B0-5347-4388-A0C5-09E759010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0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C829B-77F7-4071-BE96-6DC18900E7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40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872C8-6960-407B-ABC4-E843C14908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02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5257A-8721-4000-8BD2-E6D5EFFC2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54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D78CF-1780-4133-813D-948362125E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7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6A8F831-4DE7-462B-BDB6-4D6651813A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8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05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26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2" y="1150938"/>
            <a:ext cx="4041775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2" y="1631954"/>
            <a:ext cx="4041775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66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14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1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67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2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82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37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36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49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69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3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2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2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9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9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2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2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8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2023/3/26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6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7"/>
            <a:ext cx="3008313" cy="871537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1" cy="4389437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26/3/2023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6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3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26/3/2023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64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86E93B-6794-4BE2-841D-F063D0E005B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1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28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4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5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857" indent="-342857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59" indent="-285715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58" indent="-22857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000" indent="-22857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144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28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430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573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71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26/3/2023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19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jpeg"/><Relationship Id="rId4" Type="http://schemas.openxmlformats.org/officeDocument/2006/relationships/audio" Target="../media/audio2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0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9.jpeg"/><Relationship Id="rId5" Type="http://schemas.openxmlformats.org/officeDocument/2006/relationships/image" Target="../media/image2.jpe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6.jpeg"/><Relationship Id="rId5" Type="http://schemas.openxmlformats.org/officeDocument/2006/relationships/image" Target="../media/image2.jpe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11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jpe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3.jpeg"/><Relationship Id="rId5" Type="http://schemas.openxmlformats.org/officeDocument/2006/relationships/image" Target="../media/image22.jpeg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3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0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9.pn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3.jpeg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audio" Target="../media/audio3.wav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8.png"/><Relationship Id="rId4" Type="http://schemas.openxmlformats.org/officeDocument/2006/relationships/image" Target="../media/image3.emf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0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4.jpeg"/><Relationship Id="rId5" Type="http://schemas.openxmlformats.org/officeDocument/2006/relationships/image" Target="../media/image2.jpeg"/><Relationship Id="rId4" Type="http://schemas.openxmlformats.org/officeDocument/2006/relationships/image" Target="../media/image11.jp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0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4.jpeg"/><Relationship Id="rId5" Type="http://schemas.openxmlformats.org/officeDocument/2006/relationships/image" Target="../media/image2.jpeg"/><Relationship Id="rId4" Type="http://schemas.openxmlformats.org/officeDocument/2006/relationships/image" Target="../media/image11.jp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11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jpe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4.jpeg"/><Relationship Id="rId5" Type="http://schemas.openxmlformats.org/officeDocument/2006/relationships/image" Target="../media/image2.jpe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" name="Group 7167"/>
          <p:cNvGrpSpPr/>
          <p:nvPr/>
        </p:nvGrpSpPr>
        <p:grpSpPr>
          <a:xfrm>
            <a:off x="0" y="-20538"/>
            <a:ext cx="9144000" cy="1462612"/>
            <a:chOff x="0" y="-20538"/>
            <a:chExt cx="9144000" cy="1462612"/>
          </a:xfrm>
        </p:grpSpPr>
        <p:sp>
          <p:nvSpPr>
            <p:cNvPr id="19" name="Oval 15"/>
            <p:cNvSpPr/>
            <p:nvPr/>
          </p:nvSpPr>
          <p:spPr>
            <a:xfrm>
              <a:off x="1860852" y="411510"/>
              <a:ext cx="7274438" cy="1030564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B3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0" y="-20538"/>
              <a:ext cx="9144000" cy="1422400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40AA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0" y="-20538"/>
              <a:ext cx="2803444" cy="1323656"/>
              <a:chOff x="-9578" y="-27511"/>
              <a:chExt cx="2803444" cy="1323656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-9578" y="-27511"/>
                <a:ext cx="2803444" cy="1323656"/>
              </a:xfrm>
              <a:custGeom>
                <a:avLst/>
                <a:gdLst/>
                <a:ahLst/>
                <a:cxnLst/>
                <a:rect l="l" t="t" r="r" b="b"/>
                <a:pathLst>
                  <a:path w="2699792" h="1368152">
                    <a:moveTo>
                      <a:pt x="0" y="0"/>
                    </a:moveTo>
                    <a:lnTo>
                      <a:pt x="2558278" y="0"/>
                    </a:lnTo>
                    <a:cubicBezTo>
                      <a:pt x="2649512" y="122457"/>
                      <a:pt x="2699790" y="259944"/>
                      <a:pt x="2699792" y="404912"/>
                    </a:cubicBezTo>
                    <a:lnTo>
                      <a:pt x="2699792" y="404937"/>
                    </a:lnTo>
                    <a:cubicBezTo>
                      <a:pt x="2699783" y="936907"/>
                      <a:pt x="2022766" y="1368152"/>
                      <a:pt x="1187625" y="1368152"/>
                    </a:cubicBezTo>
                    <a:cubicBezTo>
                      <a:pt x="705609" y="1368152"/>
                      <a:pt x="276267" y="1224494"/>
                      <a:pt x="0" y="999940"/>
                    </a:cubicBez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-9578" y="-8450"/>
                <a:ext cx="2515412" cy="1304594"/>
              </a:xfrm>
              <a:custGeom>
                <a:avLst/>
                <a:gdLst/>
                <a:ahLst/>
                <a:cxnLst/>
                <a:rect l="l" t="t" r="r" b="b"/>
                <a:pathLst>
                  <a:path w="2555775" h="1368152">
                    <a:moveTo>
                      <a:pt x="0" y="0"/>
                    </a:moveTo>
                    <a:lnTo>
                      <a:pt x="2424369" y="0"/>
                    </a:lnTo>
                    <a:cubicBezTo>
                      <a:pt x="2509106" y="122517"/>
                      <a:pt x="2555773" y="259975"/>
                      <a:pt x="2555775" y="404910"/>
                    </a:cubicBezTo>
                    <a:lnTo>
                      <a:pt x="2555775" y="404938"/>
                    </a:lnTo>
                    <a:cubicBezTo>
                      <a:pt x="2555765" y="936907"/>
                      <a:pt x="1927108" y="1368152"/>
                      <a:pt x="1151620" y="1368152"/>
                    </a:cubicBezTo>
                    <a:cubicBezTo>
                      <a:pt x="674671" y="1368152"/>
                      <a:pt x="253263" y="1205028"/>
                      <a:pt x="0" y="955150"/>
                    </a:cubicBez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-9578" y="0"/>
                <a:ext cx="2304256" cy="1296145"/>
              </a:xfrm>
              <a:custGeom>
                <a:avLst/>
                <a:gdLst/>
                <a:ahLst/>
                <a:cxnLst/>
                <a:rect l="l" t="t" r="r" b="b"/>
                <a:pathLst>
                  <a:path w="2304256" h="1368152">
                    <a:moveTo>
                      <a:pt x="107821" y="0"/>
                    </a:moveTo>
                    <a:lnTo>
                      <a:pt x="2196435" y="0"/>
                    </a:lnTo>
                    <a:cubicBezTo>
                      <a:pt x="2266006" y="122666"/>
                      <a:pt x="2304256" y="260060"/>
                      <a:pt x="2304256" y="404924"/>
                    </a:cubicBezTo>
                    <a:cubicBezTo>
                      <a:pt x="2304256" y="936900"/>
                      <a:pt x="1788431" y="1368152"/>
                      <a:pt x="1152128" y="1368152"/>
                    </a:cubicBezTo>
                    <a:cubicBezTo>
                      <a:pt x="515825" y="1368152"/>
                      <a:pt x="0" y="936900"/>
                      <a:pt x="0" y="404924"/>
                    </a:cubicBezTo>
                    <a:cubicBezTo>
                      <a:pt x="0" y="260060"/>
                      <a:pt x="38251" y="122666"/>
                      <a:pt x="10782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57966" y="548553"/>
                <a:ext cx="13950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err="1">
                    <a:solidFill>
                      <a:srgbClr val="00589A"/>
                    </a:solidFill>
                    <a:latin typeface="UTM Avo" pitchFamily="18" charset="0"/>
                  </a:rPr>
                  <a:t>Tuần</a:t>
                </a:r>
                <a:endParaRPr lang="en-US" sz="2400" b="1">
                  <a:solidFill>
                    <a:srgbClr val="00589A"/>
                  </a:solidFill>
                  <a:latin typeface="UTM Avo" pitchFamily="18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279288" y="188513"/>
                <a:ext cx="970137" cy="93871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500" b="1" smtClean="0">
                    <a:ln w="19050">
                      <a:solidFill>
                        <a:schemeClr val="bg1"/>
                      </a:solidFill>
                      <a:prstDash val="solid"/>
                    </a:ln>
                    <a:solidFill>
                      <a:srgbClr val="0070C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 (Body)"/>
                    <a:cs typeface="Times New Roman" pitchFamily="18" charset="0"/>
                  </a:rPr>
                  <a:t>28</a:t>
                </a:r>
                <a:endParaRPr lang="en-US" sz="5500" b="1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itchFamily="18" charset="0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1" y="1500349"/>
            <a:ext cx="8640671" cy="1009845"/>
            <a:chOff x="431321" y="3156534"/>
            <a:chExt cx="8640671" cy="1009845"/>
          </a:xfrm>
        </p:grpSpPr>
        <p:grpSp>
          <p:nvGrpSpPr>
            <p:cNvPr id="30" name="Group 29"/>
            <p:cNvGrpSpPr/>
            <p:nvPr/>
          </p:nvGrpSpPr>
          <p:grpSpPr>
            <a:xfrm>
              <a:off x="1907704" y="3298139"/>
              <a:ext cx="7164288" cy="857787"/>
              <a:chOff x="1152128" y="1635646"/>
              <a:chExt cx="7164288" cy="857787"/>
            </a:xfrm>
          </p:grpSpPr>
          <p:sp>
            <p:nvSpPr>
              <p:cNvPr id="23" name="Rectangle 19"/>
              <p:cNvSpPr/>
              <p:nvPr/>
            </p:nvSpPr>
            <p:spPr>
              <a:xfrm rot="179204">
                <a:off x="4733466" y="1730693"/>
                <a:ext cx="3493443" cy="762740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5C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152128" y="1635646"/>
                <a:ext cx="7164288" cy="83086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19"/>
              <p:cNvSpPr/>
              <p:nvPr/>
            </p:nvSpPr>
            <p:spPr>
              <a:xfrm>
                <a:off x="1152128" y="1724270"/>
                <a:ext cx="6948264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31321" y="3435846"/>
              <a:ext cx="1342614" cy="728800"/>
              <a:chOff x="3203848" y="2707046"/>
              <a:chExt cx="1342614" cy="728800"/>
            </a:xfrm>
          </p:grpSpPr>
          <p:sp>
            <p:nvSpPr>
              <p:cNvPr id="26" name="Rectangle 19"/>
              <p:cNvSpPr/>
              <p:nvPr/>
            </p:nvSpPr>
            <p:spPr>
              <a:xfrm flipH="1">
                <a:off x="3203848" y="2821010"/>
                <a:ext cx="1195898" cy="614836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19"/>
              <p:cNvSpPr/>
              <p:nvPr/>
            </p:nvSpPr>
            <p:spPr>
              <a:xfrm rot="464812" flipH="1">
                <a:off x="3386624" y="2707046"/>
                <a:ext cx="1159838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1462697" y="3156534"/>
              <a:ext cx="1008112" cy="1008112"/>
            </a:xfrm>
            <a:prstGeom prst="ellipse">
              <a:avLst/>
            </a:prstGeom>
            <a:solidFill>
              <a:srgbClr val="226668"/>
            </a:solidFill>
            <a:ln>
              <a:noFill/>
            </a:ln>
            <a:effectLst>
              <a:glow rad="139700">
                <a:schemeClr val="tx1">
                  <a:lumMod val="95000"/>
                  <a:lumOff val="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714217" y="3190205"/>
              <a:ext cx="697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UTM Avo" pitchFamily="18" charset="0"/>
                </a:rPr>
                <a:t>Bài</a:t>
              </a:r>
              <a:r>
                <a:rPr lang="en-US" sz="2400" b="1">
                  <a:solidFill>
                    <a:srgbClr val="00589A"/>
                  </a:solidFill>
                  <a:latin typeface="UTM Avo" pitchFamily="18" charset="0"/>
                </a:rPr>
                <a:t> 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80271" y="3458493"/>
              <a:ext cx="7553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smtClean="0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itchFamily="18" charset="0"/>
                </a:rPr>
                <a:t>17</a:t>
              </a:r>
              <a:endParaRPr lang="en-US" sz="4000" b="1">
                <a:ln w="1905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(Body)"/>
                <a:cs typeface="Times New Roman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31534" y="3448913"/>
              <a:ext cx="57128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smtClean="0">
                  <a:solidFill>
                    <a:srgbClr val="316E71"/>
                  </a:solidFill>
                  <a:latin typeface="Arial Rounded MT Bold" pitchFamily="34" charset="0"/>
                </a:rPr>
                <a:t>NHỮNG  CÁCH  CHÀO  ĐỘC  ĐÁO</a:t>
              </a:r>
              <a:endParaRPr lang="en-US" sz="2600" b="1">
                <a:solidFill>
                  <a:srgbClr val="316E71"/>
                </a:solidFill>
                <a:latin typeface="Arial Rounded MT Bold" pitchFamily="34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" y="4065925"/>
            <a:ext cx="8820471" cy="95409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28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Tiết 4</a:t>
            </a:r>
          </a:p>
          <a:p>
            <a:pPr algn="ctr"/>
            <a:r>
              <a:rPr lang="en-US" sz="28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SáchTiếng Việt  </a:t>
            </a:r>
            <a:r>
              <a:rPr lang="en-US" sz="2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 trang </a:t>
            </a:r>
            <a:r>
              <a:rPr lang="en-US" sz="28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79</a:t>
            </a:r>
            <a:endParaRPr lang="en-US" sz="2800" b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7"/>
          <p:cNvSpPr/>
          <p:nvPr/>
        </p:nvSpPr>
        <p:spPr>
          <a:xfrm rot="10800000" flipH="1">
            <a:off x="5652120" y="3888431"/>
            <a:ext cx="3490290" cy="1275606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67" y="2633702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2699792" y="2789525"/>
            <a:ext cx="4681248" cy="64632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Lớp học viết thư</a:t>
            </a:r>
            <a:endParaRPr lang="en-US" sz="3600" b="1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59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ạc dao an t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 animBg="1"/>
      <p:bldP spid="3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67448" y="1360417"/>
            <a:ext cx="4753800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0839" y="1951330"/>
            <a:ext cx="3193528" cy="147731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b="1" smtClean="0">
                <a:cs typeface="Arial" pitchFamily="34" charset="0"/>
              </a:rPr>
              <a:t>       Sau </a:t>
            </a:r>
            <a:r>
              <a:rPr lang="vi-VN" b="1">
                <a:cs typeface="Arial" pitchFamily="34" charset="0"/>
              </a:rPr>
              <a:t>đó, </a:t>
            </a:r>
            <a:r>
              <a:rPr lang="vi-VN" b="1" smtClean="0">
                <a:cs typeface="Arial" pitchFamily="34" charset="0"/>
              </a:rPr>
              <a:t>sẻ </a:t>
            </a:r>
            <a:r>
              <a:rPr lang="vi-VN" b="1">
                <a:cs typeface="Arial" pitchFamily="34" charset="0"/>
              </a:rPr>
              <a:t>hướng dẫn các con vật cách nhờ gió gửi thư. Các con vật cảm ơn sẻ và trở về nhà.</a:t>
            </a:r>
            <a:endParaRPr lang="en-US" b="1">
              <a:cs typeface="Arial" pitchFamily="34" charset="0"/>
            </a:endParaRPr>
          </a:p>
        </p:txBody>
      </p:sp>
      <p:pic>
        <p:nvPicPr>
          <p:cNvPr id="3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848" y="1272133"/>
            <a:ext cx="3657600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269" y="1424605"/>
            <a:ext cx="2009775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992"/>
          <a:stretch/>
        </p:blipFill>
        <p:spPr bwMode="auto">
          <a:xfrm>
            <a:off x="5450904" y="2500743"/>
            <a:ext cx="771525" cy="53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3" b="49467"/>
          <a:stretch/>
        </p:blipFill>
        <p:spPr bwMode="auto">
          <a:xfrm>
            <a:off x="5543475" y="2858045"/>
            <a:ext cx="771525" cy="58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19911"/>
          <a:stretch/>
        </p:blipFill>
        <p:spPr bwMode="auto">
          <a:xfrm>
            <a:off x="6438453" y="2986613"/>
            <a:ext cx="771525" cy="61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24"/>
          <a:stretch/>
        </p:blipFill>
        <p:spPr bwMode="auto">
          <a:xfrm>
            <a:off x="6963072" y="3195162"/>
            <a:ext cx="771525" cy="48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/>
          <p:cNvGrpSpPr/>
          <p:nvPr/>
        </p:nvGrpSpPr>
        <p:grpSpPr>
          <a:xfrm>
            <a:off x="5206687" y="1352875"/>
            <a:ext cx="488433" cy="646331"/>
            <a:chOff x="417444" y="2357467"/>
            <a:chExt cx="488433" cy="646331"/>
          </a:xfrm>
        </p:grpSpPr>
        <p:sp>
          <p:nvSpPr>
            <p:cNvPr id="42" name="Oval 41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292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6" presetClass="emph" presetSubtype="0" repeatCount="3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4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4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4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5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67448" y="1360417"/>
            <a:ext cx="5340656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pic>
        <p:nvPicPr>
          <p:cNvPr id="3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t="5485" r="7948" b="17740"/>
          <a:stretch/>
        </p:blipFill>
        <p:spPr bwMode="auto">
          <a:xfrm>
            <a:off x="5724128" y="1275606"/>
            <a:ext cx="3010115" cy="315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8" r="15362" b="22007"/>
          <a:stretch/>
        </p:blipFill>
        <p:spPr bwMode="auto">
          <a:xfrm>
            <a:off x="5488813" y="1317418"/>
            <a:ext cx="3624085" cy="327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49104" y="1455366"/>
            <a:ext cx="5114984" cy="7848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b="1" smtClean="0">
                <a:cs typeface="Arial" pitchFamily="34" charset="0"/>
              </a:rPr>
              <a:t>       Sẻ </a:t>
            </a:r>
            <a:r>
              <a:rPr lang="vi-VN" b="1">
                <a:cs typeface="Arial" pitchFamily="34" charset="0"/>
              </a:rPr>
              <a:t>vừa về tới nhà thì các lá thư mà học trò gửi tới cho mình được gió chuyển đến. </a:t>
            </a:r>
            <a:endParaRPr lang="en-US" b="1">
              <a:solidFill>
                <a:srgbClr val="C00000"/>
              </a:solidFill>
              <a:cs typeface="Arial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724128" y="1277347"/>
            <a:ext cx="488433" cy="646331"/>
            <a:chOff x="417444" y="2357467"/>
            <a:chExt cx="488433" cy="646331"/>
          </a:xfrm>
        </p:grpSpPr>
        <p:sp>
          <p:nvSpPr>
            <p:cNvPr id="22" name="Oval 21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97678" y="2643758"/>
            <a:ext cx="5210426" cy="182356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b="1" smtClean="0">
                <a:cs typeface="Arial" pitchFamily="34" charset="0"/>
              </a:rPr>
              <a:t>       Sẻ </a:t>
            </a:r>
            <a:r>
              <a:rPr lang="vi-VN" b="1">
                <a:cs typeface="Arial" pitchFamily="34" charset="0"/>
              </a:rPr>
              <a:t>cảm động lắm, gửi lại thư cho từng </a:t>
            </a:r>
            <a:r>
              <a:rPr lang="vi-VN" b="1" smtClean="0">
                <a:cs typeface="Arial" pitchFamily="34" charset="0"/>
              </a:rPr>
              <a:t>trò, trên </a:t>
            </a:r>
            <a:r>
              <a:rPr lang="vi-VN" b="1">
                <a:cs typeface="Arial" pitchFamily="34" charset="0"/>
              </a:rPr>
              <a:t>đó viết những chữ to tướng:</a:t>
            </a:r>
          </a:p>
          <a:p>
            <a:pPr algn="just">
              <a:lnSpc>
                <a:spcPct val="125000"/>
              </a:lnSpc>
            </a:pPr>
            <a:r>
              <a:rPr lang="vi-VN" b="1">
                <a:solidFill>
                  <a:srgbClr val="C00000"/>
                </a:solidFill>
                <a:cs typeface="Arial" pitchFamily="34" charset="0"/>
              </a:rPr>
              <a:t>“Các trò thân mến!</a:t>
            </a:r>
          </a:p>
          <a:p>
            <a:pPr algn="just">
              <a:lnSpc>
                <a:spcPct val="125000"/>
              </a:lnSpc>
            </a:pPr>
            <a:r>
              <a:rPr lang="vi-VN" b="1" smtClean="0">
                <a:solidFill>
                  <a:srgbClr val="C00000"/>
                </a:solidFill>
                <a:cs typeface="Arial" pitchFamily="34" charset="0"/>
              </a:rPr>
              <a:t>             Cảm </a:t>
            </a:r>
            <a:r>
              <a:rPr lang="vi-VN" b="1">
                <a:solidFill>
                  <a:srgbClr val="C00000"/>
                </a:solidFill>
                <a:cs typeface="Arial" pitchFamily="34" charset="0"/>
              </a:rPr>
              <a:t>ơn các trò rất nhiều!</a:t>
            </a:r>
          </a:p>
          <a:p>
            <a:pPr algn="just">
              <a:lnSpc>
                <a:spcPct val="125000"/>
              </a:lnSpc>
            </a:pPr>
            <a:r>
              <a:rPr lang="vi-VN" b="1" smtClean="0">
                <a:solidFill>
                  <a:srgbClr val="C00000"/>
                </a:solidFill>
                <a:cs typeface="Arial" pitchFamily="34" charset="0"/>
              </a:rPr>
              <a:t>                                           Thầy </a:t>
            </a:r>
            <a:r>
              <a:rPr lang="vi-VN" b="1">
                <a:solidFill>
                  <a:srgbClr val="C00000"/>
                </a:solidFill>
                <a:cs typeface="Arial" pitchFamily="34" charset="0"/>
              </a:rPr>
              <a:t>giáo sẻ”.</a:t>
            </a:r>
            <a:endParaRPr lang="en-US" b="1">
              <a:solidFill>
                <a:srgbClr val="C00000"/>
              </a:solidFill>
              <a:cs typeface="Arial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686096" y="1352875"/>
            <a:ext cx="488433" cy="646331"/>
            <a:chOff x="417444" y="2357467"/>
            <a:chExt cx="488433" cy="646331"/>
          </a:xfrm>
        </p:grpSpPr>
        <p:sp>
          <p:nvSpPr>
            <p:cNvPr id="37" name="Oval 36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 rot="1500197">
            <a:off x="7128328" y="3238661"/>
            <a:ext cx="1600418" cy="380863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sz="1500" b="1" smtClean="0">
                <a:solidFill>
                  <a:srgbClr val="002060"/>
                </a:solidFill>
                <a:cs typeface="Arial" pitchFamily="34" charset="0"/>
              </a:rPr>
              <a:t>Cảm ơn các trò</a:t>
            </a:r>
            <a:endParaRPr lang="en-US" sz="1500" b="1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0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3" grpId="0"/>
      <p:bldP spid="33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17-1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01311" y="1131590"/>
            <a:ext cx="4822986" cy="349184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180106" y="1307614"/>
            <a:ext cx="4753800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67448" y="-21872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5111" y="1352875"/>
            <a:ext cx="4037279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b="1" smtClean="0">
                <a:solidFill>
                  <a:srgbClr val="C00000"/>
                </a:solidFill>
                <a:cs typeface="Arial" pitchFamily="34" charset="0"/>
              </a:rPr>
              <a:t>Từ ngữ:</a:t>
            </a:r>
            <a:endParaRPr lang="en-US" b="1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9104" y="1853421"/>
            <a:ext cx="4672144" cy="64632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indent="465138" algn="just"/>
            <a:r>
              <a:rPr lang="vi-VN" b="1" smtClean="0">
                <a:cs typeface="Arial" pitchFamily="34" charset="0"/>
              </a:rPr>
              <a:t>- tỉ mẩn : </a:t>
            </a:r>
            <a:r>
              <a:rPr lang="vi-VN" smtClean="0">
                <a:cs typeface="Arial" pitchFamily="34" charset="0"/>
              </a:rPr>
              <a:t>cẩn thận, nắn nót, làm một cách cẩn thận.</a:t>
            </a:r>
            <a:endParaRPr lang="vi-VN" i="1">
              <a:solidFill>
                <a:srgbClr val="C00000"/>
              </a:solidFill>
              <a:cs typeface="Arial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364088" y="1399031"/>
            <a:ext cx="488433" cy="646331"/>
            <a:chOff x="417444" y="2357467"/>
            <a:chExt cx="488433" cy="646331"/>
          </a:xfrm>
        </p:grpSpPr>
        <p:sp>
          <p:nvSpPr>
            <p:cNvPr id="33" name="Oval 32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07504" y="2645509"/>
            <a:ext cx="4672144" cy="64632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indent="465138" algn="just"/>
            <a:r>
              <a:rPr lang="vi-VN" smtClean="0">
                <a:cs typeface="Arial" pitchFamily="34" charset="0"/>
              </a:rPr>
              <a:t>- </a:t>
            </a:r>
            <a:r>
              <a:rPr lang="vi-VN" b="1" smtClean="0">
                <a:cs typeface="Arial" pitchFamily="34" charset="0"/>
              </a:rPr>
              <a:t>Sốt sắng: </a:t>
            </a:r>
            <a:r>
              <a:rPr lang="vi-VN" smtClean="0">
                <a:cs typeface="Arial" pitchFamily="34" charset="0"/>
              </a:rPr>
              <a:t>có ý vội vã, muốn nói, muốn trình bày ngay.</a:t>
            </a:r>
            <a:endParaRPr lang="vi-VN" i="1">
              <a:solidFill>
                <a:srgbClr val="C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52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7" grpId="0" animBg="1"/>
      <p:bldP spid="35" grpId="0"/>
      <p:bldP spid="23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ular Callout 9"/>
          <p:cNvSpPr/>
          <p:nvPr/>
        </p:nvSpPr>
        <p:spPr>
          <a:xfrm>
            <a:off x="323528" y="1256984"/>
            <a:ext cx="4757784" cy="1386774"/>
          </a:xfrm>
          <a:prstGeom prst="wedgeRectCallout">
            <a:avLst>
              <a:gd name="adj1" fmla="val -39696"/>
              <a:gd name="adj2" fmla="val 65446"/>
            </a:avLst>
          </a:prstGeom>
          <a:solidFill>
            <a:srgbClr val="FFFFD9"/>
          </a:solidFill>
          <a:ln>
            <a:solidFill>
              <a:srgbClr val="FFD5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270144" y="608856"/>
            <a:ext cx="7622337" cy="484645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907704" y="627534"/>
            <a:ext cx="6727790" cy="40011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Kể </a:t>
            </a:r>
            <a:r>
              <a:rPr lang="vi-VN" sz="2000" b="1">
                <a:latin typeface="UTM Avo" pitchFamily="18" charset="0"/>
              </a:rPr>
              <a:t>lại từng đoạn của câu chuyện theo tranh</a:t>
            </a:r>
            <a:endParaRPr lang="en-US" sz="2000" b="1">
              <a:latin typeface="UTM Avo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059232" y="555526"/>
            <a:ext cx="488433" cy="646331"/>
            <a:chOff x="417444" y="2357467"/>
            <a:chExt cx="488433" cy="646331"/>
          </a:xfrm>
        </p:grpSpPr>
        <p:sp>
          <p:nvSpPr>
            <p:cNvPr id="21" name="Oval 20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97818" y="1203598"/>
            <a:ext cx="4534222" cy="147732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sz="2000">
                <a:latin typeface="UTM Avo" pitchFamily="18" charset="0"/>
              </a:rPr>
              <a:t>Nhớ lại nội dung câu chuyện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sz="2000">
                <a:latin typeface="UTM Avo" pitchFamily="18" charset="0"/>
              </a:rPr>
              <a:t>Dựa vào gợi ý dưới mỗi tranh</a:t>
            </a:r>
          </a:p>
          <a:p>
            <a:pPr algn="just">
              <a:lnSpc>
                <a:spcPct val="150000"/>
              </a:lnSpc>
            </a:pPr>
            <a:r>
              <a:rPr lang="vi-VN" sz="2000">
                <a:latin typeface="UTM Avo" pitchFamily="18" charset="0"/>
              </a:rPr>
              <a:t>- Chọn 1- 2 tranh để kể lại đoạn đó</a:t>
            </a:r>
            <a:endParaRPr lang="en-US" sz="2000">
              <a:latin typeface="UTM Avo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2051720" y="987574"/>
            <a:ext cx="2880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822748" y="987574"/>
            <a:ext cx="13687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516216" y="987574"/>
            <a:ext cx="126014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38125">
            <a:off x="1389598" y="4085970"/>
            <a:ext cx="518386" cy="48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567302"/>
            <a:ext cx="3857625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233" y="1199621"/>
            <a:ext cx="3232255" cy="340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77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9" grpId="0" animBg="1"/>
      <p:bldP spid="1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270144" y="608856"/>
            <a:ext cx="7622337" cy="484645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907704" y="627534"/>
            <a:ext cx="6727790" cy="40011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Kể </a:t>
            </a:r>
            <a:r>
              <a:rPr lang="vi-VN" sz="2000" b="1">
                <a:latin typeface="UTM Avo" pitchFamily="18" charset="0"/>
              </a:rPr>
              <a:t>lại từng đoạn của câu chuyện theo tranh</a:t>
            </a:r>
            <a:endParaRPr lang="en-US" sz="2000" b="1">
              <a:latin typeface="UTM Avo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059232" y="555526"/>
            <a:ext cx="488433" cy="646331"/>
            <a:chOff x="417444" y="2357467"/>
            <a:chExt cx="488433" cy="646331"/>
          </a:xfrm>
        </p:grpSpPr>
        <p:sp>
          <p:nvSpPr>
            <p:cNvPr id="21" name="Oval 20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cxnSp>
        <p:nvCxnSpPr>
          <p:cNvPr id="27" name="Straight Connector 26"/>
          <p:cNvCxnSpPr/>
          <p:nvPr/>
        </p:nvCxnSpPr>
        <p:spPr>
          <a:xfrm>
            <a:off x="2051720" y="987574"/>
            <a:ext cx="2880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822748" y="987574"/>
            <a:ext cx="13687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516216" y="987574"/>
            <a:ext cx="126014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233" y="1199621"/>
            <a:ext cx="3232255" cy="340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1303449" y="1142764"/>
            <a:ext cx="3670802" cy="1512168"/>
            <a:chOff x="7194454" y="1728417"/>
            <a:chExt cx="3670802" cy="1168192"/>
          </a:xfrm>
        </p:grpSpPr>
        <p:pic>
          <p:nvPicPr>
            <p:cNvPr id="25" name="Picture 2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4454" y="1728417"/>
              <a:ext cx="3670802" cy="11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7870717" y="1895302"/>
              <a:ext cx="2527584" cy="855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smtClean="0">
                  <a:latin typeface="UTM Avo" pitchFamily="18" charset="0"/>
                </a:rPr>
                <a:t>Em tập kể đoạn với gợi ý dưới tranh</a:t>
              </a:r>
              <a:endParaRPr lang="en-US" sz="2000" smtClean="0">
                <a:latin typeface="UTM Avo" pitchFamily="18" charset="0"/>
              </a:endParaRPr>
            </a:p>
          </p:txBody>
        </p:sp>
      </p:grpSp>
      <p:pic>
        <p:nvPicPr>
          <p:cNvPr id="30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0"/>
          <a:stretch/>
        </p:blipFill>
        <p:spPr bwMode="auto">
          <a:xfrm>
            <a:off x="107504" y="1283526"/>
            <a:ext cx="2428875" cy="337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04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403648" y="2139702"/>
            <a:ext cx="5685346" cy="2520280"/>
            <a:chOff x="467543" y="1523763"/>
            <a:chExt cx="6111046" cy="3016825"/>
          </a:xfrm>
        </p:grpSpPr>
        <p:pic>
          <p:nvPicPr>
            <p:cNvPr id="28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38063" y="1737779"/>
              <a:ext cx="2040526" cy="2444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3" y="1688324"/>
              <a:ext cx="2196615" cy="2817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5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4158" y="1523763"/>
              <a:ext cx="1565920" cy="2560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rapezoid 5"/>
            <p:cNvSpPr/>
            <p:nvPr/>
          </p:nvSpPr>
          <p:spPr>
            <a:xfrm>
              <a:off x="1187624" y="3725516"/>
              <a:ext cx="4965266" cy="815072"/>
            </a:xfrm>
            <a:custGeom>
              <a:avLst/>
              <a:gdLst/>
              <a:ahLst/>
              <a:cxnLst/>
              <a:rect l="l" t="t" r="r" b="b"/>
              <a:pathLst>
                <a:path w="4533218" h="1035256">
                  <a:moveTo>
                    <a:pt x="258814" y="0"/>
                  </a:moveTo>
                  <a:lnTo>
                    <a:pt x="3984236" y="0"/>
                  </a:lnTo>
                  <a:lnTo>
                    <a:pt x="4533218" y="1035256"/>
                  </a:lnTo>
                  <a:lnTo>
                    <a:pt x="0" y="1035256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073757" y="1228058"/>
            <a:ext cx="2171554" cy="898904"/>
            <a:chOff x="-499893" y="-818671"/>
            <a:chExt cx="2171554" cy="939009"/>
          </a:xfrm>
        </p:grpSpPr>
        <p:sp>
          <p:nvSpPr>
            <p:cNvPr id="37" name="Oval Callout 36"/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-23358"/>
                <a:gd name="adj2" fmla="val 7088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-394457" y="-725836"/>
              <a:ext cx="1960681" cy="803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smtClean="0">
                  <a:latin typeface="UTM Avo" pitchFamily="18" charset="0"/>
                </a:rPr>
                <a:t>Mình </a:t>
              </a:r>
              <a:r>
                <a:rPr lang="vi-VN" sz="2200" smtClean="0">
                  <a:latin typeface="UTM Avo" pitchFamily="18" charset="0"/>
                </a:rPr>
                <a:t>kể tranh cuối</a:t>
              </a:r>
              <a:r>
                <a:rPr lang="en-US" sz="2200" smtClean="0">
                  <a:latin typeface="UTM Avo" pitchFamily="18" charset="0"/>
                </a:rPr>
                <a:t> 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" y="915566"/>
            <a:ext cx="3670802" cy="1512168"/>
            <a:chOff x="7194454" y="1728417"/>
            <a:chExt cx="3670802" cy="1168192"/>
          </a:xfrm>
        </p:grpSpPr>
        <p:pic>
          <p:nvPicPr>
            <p:cNvPr id="40" name="Picture 2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4454" y="1728417"/>
              <a:ext cx="3670802" cy="11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7413044" y="1895302"/>
              <a:ext cx="3168352" cy="855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smtClean="0">
                  <a:latin typeface="UTM Avo" pitchFamily="18" charset="0"/>
                </a:rPr>
                <a:t>Chúng ta</a:t>
              </a:r>
              <a:r>
                <a:rPr lang="vi-VN" sz="2200" smtClean="0">
                  <a:latin typeface="UTM Avo" pitchFamily="18" charset="0"/>
                </a:rPr>
                <a:t> kể </a:t>
              </a:r>
            </a:p>
            <a:p>
              <a:pPr algn="ctr"/>
              <a:r>
                <a:rPr lang="vi-VN" sz="2200" smtClean="0">
                  <a:latin typeface="UTM Avo" pitchFamily="18" charset="0"/>
                </a:rPr>
                <a:t>nối </a:t>
              </a:r>
              <a:r>
                <a:rPr lang="en-US" sz="2200" smtClean="0">
                  <a:latin typeface="UTM Avo" pitchFamily="18" charset="0"/>
                </a:rPr>
                <a:t>  tiếp </a:t>
              </a:r>
              <a:r>
                <a:rPr lang="vi-VN" sz="2200" smtClean="0">
                  <a:latin typeface="UTM Avo" pitchFamily="18" charset="0"/>
                </a:rPr>
                <a:t>câu chuyện theo tranh</a:t>
              </a:r>
              <a:endParaRPr lang="en-US" sz="2000" smtClean="0">
                <a:latin typeface="UTM Avo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779913" y="1249516"/>
            <a:ext cx="2016224" cy="1194744"/>
            <a:chOff x="-499893" y="-818671"/>
            <a:chExt cx="2171554" cy="1278569"/>
          </a:xfrm>
        </p:grpSpPr>
        <p:sp>
          <p:nvSpPr>
            <p:cNvPr id="43" name="Oval Callout 42"/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3713"/>
                <a:gd name="adj2" fmla="val 69582"/>
              </a:avLst>
            </a:prstGeom>
            <a:solidFill>
              <a:srgbClr val="FFFF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-394457" y="-725836"/>
              <a:ext cx="1960681" cy="1185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smtClean="0">
                  <a:latin typeface="UTM Avo" pitchFamily="18" charset="0"/>
                </a:rPr>
                <a:t>Tớ </a:t>
              </a:r>
              <a:r>
                <a:rPr lang="vi-VN" sz="2200" smtClean="0">
                  <a:latin typeface="UTM Avo" pitchFamily="18" charset="0"/>
                </a:rPr>
                <a:t>kể tranh 2 và 3</a:t>
              </a:r>
              <a:endParaRPr lang="en-US" sz="2200" smtClean="0">
                <a:latin typeface="UTM Avo" pitchFamily="18" charset="0"/>
              </a:endParaRP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822472" y="536848"/>
            <a:ext cx="7622337" cy="484645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460032" y="555526"/>
            <a:ext cx="6727790" cy="40011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Kể </a:t>
            </a:r>
            <a:r>
              <a:rPr lang="vi-VN" sz="2000" b="1">
                <a:latin typeface="UTM Avo" pitchFamily="18" charset="0"/>
              </a:rPr>
              <a:t>lại từng đoạn của câu chuyện theo tranh</a:t>
            </a:r>
            <a:endParaRPr lang="en-US" sz="2000" b="1">
              <a:latin typeface="UTM Avo" pitchFamily="18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611560" y="483518"/>
            <a:ext cx="488433" cy="646331"/>
            <a:chOff x="417444" y="2357467"/>
            <a:chExt cx="488433" cy="646331"/>
          </a:xfrm>
        </p:grpSpPr>
        <p:sp>
          <p:nvSpPr>
            <p:cNvPr id="48" name="Oval 47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cxnSp>
        <p:nvCxnSpPr>
          <p:cNvPr id="50" name="Straight Connector 49"/>
          <p:cNvCxnSpPr/>
          <p:nvPr/>
        </p:nvCxnSpPr>
        <p:spPr>
          <a:xfrm>
            <a:off x="1604048" y="915566"/>
            <a:ext cx="2880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375076" y="915566"/>
            <a:ext cx="13687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6068544" y="915566"/>
            <a:ext cx="126014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069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2222946" y="601079"/>
            <a:ext cx="6813550" cy="3338823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</a:schemeClr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kern="0" smtClean="0">
              <a:solidFill>
                <a:sysClr val="windowText" lastClr="000000"/>
              </a:solidFill>
            </a:endParaRPr>
          </a:p>
        </p:txBody>
      </p:sp>
      <p:pic>
        <p:nvPicPr>
          <p:cNvPr id="56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83518"/>
            <a:ext cx="2399950" cy="444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438970" y="673087"/>
            <a:ext cx="6597526" cy="263148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smtClean="0">
                <a:solidFill>
                  <a:srgbClr val="FFFFD9"/>
                </a:solidFill>
                <a:latin typeface="UTM Avo" pitchFamily="18" charset="0"/>
              </a:rPr>
              <a:t>Lưu ý khi </a:t>
            </a:r>
            <a:r>
              <a:rPr lang="vi-VN" sz="2200" b="1" u="sng" smtClean="0">
                <a:solidFill>
                  <a:srgbClr val="FFFFD9"/>
                </a:solidFill>
                <a:latin typeface="UTM Avo" pitchFamily="18" charset="0"/>
              </a:rPr>
              <a:t>kể</a:t>
            </a:r>
            <a:r>
              <a:rPr lang="en-US" sz="2200" b="1" u="sng" smtClean="0">
                <a:solidFill>
                  <a:srgbClr val="FFFFD9"/>
                </a:solidFill>
                <a:latin typeface="UTM Avo" pitchFamily="18" charset="0"/>
              </a:rPr>
              <a:t> - nghe:</a:t>
            </a:r>
          </a:p>
          <a:p>
            <a:pPr algn="just">
              <a:lnSpc>
                <a:spcPct val="150000"/>
              </a:lnSpc>
            </a:pPr>
            <a:r>
              <a:rPr lang="en-US" sz="2200" smtClean="0">
                <a:solidFill>
                  <a:srgbClr val="FFFFD9"/>
                </a:solidFill>
                <a:latin typeface="UTM Avo" pitchFamily="18" charset="0"/>
              </a:rPr>
              <a:t>- </a:t>
            </a:r>
            <a:r>
              <a:rPr lang="vi-VN" sz="2200" smtClean="0">
                <a:solidFill>
                  <a:srgbClr val="FFFFD9"/>
                </a:solidFill>
                <a:latin typeface="UTM Avo" pitchFamily="18" charset="0"/>
              </a:rPr>
              <a:t>Em kể </a:t>
            </a:r>
            <a:r>
              <a:rPr lang="vi-VN" sz="2200">
                <a:solidFill>
                  <a:srgbClr val="FFFFD9"/>
                </a:solidFill>
                <a:latin typeface="UTM Avo" pitchFamily="18" charset="0"/>
              </a:rPr>
              <a:t>cho bạn đủ nghe, rõ ràng, kể về những điều em đã biết theo điều gợi ý hay tranh vẽ</a:t>
            </a:r>
            <a:r>
              <a:rPr lang="vi-VN" sz="2200" smtClean="0">
                <a:solidFill>
                  <a:srgbClr val="FFFFD9"/>
                </a:solidFill>
                <a:latin typeface="UTM Avo" pitchFamily="18" charset="0"/>
              </a:rPr>
              <a:t>.</a:t>
            </a:r>
            <a:endParaRPr lang="en-US" sz="2200" smtClean="0">
              <a:solidFill>
                <a:srgbClr val="FFFFD9"/>
              </a:solidFill>
              <a:latin typeface="UTM Av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smtClean="0">
                <a:solidFill>
                  <a:srgbClr val="FFFFD9"/>
                </a:solidFill>
                <a:latin typeface="UTM Avo" pitchFamily="18" charset="0"/>
              </a:rPr>
              <a:t>- </a:t>
            </a:r>
            <a:r>
              <a:rPr lang="vi-VN" sz="2200">
                <a:solidFill>
                  <a:srgbClr val="FFFFD9"/>
                </a:solidFill>
                <a:latin typeface="UTM Avo" pitchFamily="18" charset="0"/>
              </a:rPr>
              <a:t>Em chăm chú nghe bạn nói, có thể hỏi bạn về điều bạn vừa kể. </a:t>
            </a:r>
            <a:endParaRPr lang="en-US" sz="2200" smtClean="0">
              <a:solidFill>
                <a:srgbClr val="FFFFD9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91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232" y="710938"/>
            <a:ext cx="2607304" cy="121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68" y="1181532"/>
            <a:ext cx="7056784" cy="3666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09110" y="483518"/>
            <a:ext cx="3670802" cy="1512168"/>
            <a:chOff x="7194454" y="1728417"/>
            <a:chExt cx="3670802" cy="1168192"/>
          </a:xfrm>
        </p:grpSpPr>
        <p:pic>
          <p:nvPicPr>
            <p:cNvPr id="15" name="Picture 2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4454" y="1728417"/>
              <a:ext cx="3670802" cy="11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7413044" y="1839673"/>
              <a:ext cx="3168352" cy="855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smtClean="0">
                  <a:latin typeface="UTM Avo" pitchFamily="18" charset="0"/>
                </a:rPr>
                <a:t>Nội dung </a:t>
              </a:r>
            </a:p>
            <a:p>
              <a:pPr algn="ctr"/>
              <a:r>
                <a:rPr lang="vi-VN" sz="2200" smtClean="0">
                  <a:latin typeface="UTM Avo" pitchFamily="18" charset="0"/>
                </a:rPr>
                <a:t>câu chuyện muốn kể cho em điều gì ?</a:t>
              </a:r>
              <a:endParaRPr lang="en-US" sz="2000" smtClean="0">
                <a:latin typeface="UTM Avo" pitchFamily="18" charset="0"/>
              </a:endParaRPr>
            </a:p>
          </p:txBody>
        </p:sp>
      </p:grpSp>
      <p:sp>
        <p:nvSpPr>
          <p:cNvPr id="17" name="Rounded Rectangle 1"/>
          <p:cNvSpPr/>
          <p:nvPr/>
        </p:nvSpPr>
        <p:spPr>
          <a:xfrm rot="10800000">
            <a:off x="6506536" y="1131590"/>
            <a:ext cx="2541522" cy="1690771"/>
          </a:xfrm>
          <a:custGeom>
            <a:avLst/>
            <a:gdLst/>
            <a:ahLst/>
            <a:cxnLst/>
            <a:rect l="l" t="t" r="r" b="b"/>
            <a:pathLst>
              <a:path w="5609586" h="2232249">
                <a:moveTo>
                  <a:pt x="2649298" y="0"/>
                </a:moveTo>
                <a:cubicBezTo>
                  <a:pt x="3078718" y="0"/>
                  <a:pt x="3445462" y="109706"/>
                  <a:pt x="3590371" y="264890"/>
                </a:cubicBezTo>
                <a:cubicBezTo>
                  <a:pt x="3659278" y="256178"/>
                  <a:pt x="3731911" y="252281"/>
                  <a:pt x="3806870" y="252281"/>
                </a:cubicBezTo>
                <a:cubicBezTo>
                  <a:pt x="4211935" y="252281"/>
                  <a:pt x="4549071" y="366086"/>
                  <a:pt x="4620350" y="516682"/>
                </a:cubicBezTo>
                <a:lnTo>
                  <a:pt x="5609586" y="500899"/>
                </a:lnTo>
                <a:lnTo>
                  <a:pt x="4887182" y="944954"/>
                </a:lnTo>
                <a:cubicBezTo>
                  <a:pt x="4959578" y="1002162"/>
                  <a:pt x="5004556" y="1091303"/>
                  <a:pt x="5004556" y="1190949"/>
                </a:cubicBezTo>
                <a:cubicBezTo>
                  <a:pt x="5004556" y="1346604"/>
                  <a:pt x="4894805" y="1476625"/>
                  <a:pt x="4748413" y="1507599"/>
                </a:cubicBezTo>
                <a:cubicBezTo>
                  <a:pt x="4751654" y="1520838"/>
                  <a:pt x="4752528" y="1534530"/>
                  <a:pt x="4752528" y="1548425"/>
                </a:cubicBezTo>
                <a:cubicBezTo>
                  <a:pt x="4752528" y="1727385"/>
                  <a:pt x="4607452" y="1872461"/>
                  <a:pt x="4428492" y="1872461"/>
                </a:cubicBezTo>
                <a:lnTo>
                  <a:pt x="4400492" y="1868915"/>
                </a:lnTo>
                <a:cubicBezTo>
                  <a:pt x="4253009" y="1957988"/>
                  <a:pt x="3997637" y="2016420"/>
                  <a:pt x="3707388" y="2016420"/>
                </a:cubicBezTo>
                <a:cubicBezTo>
                  <a:pt x="3619871" y="2016420"/>
                  <a:pt x="3535524" y="2011108"/>
                  <a:pt x="3456542" y="1999639"/>
                </a:cubicBezTo>
                <a:cubicBezTo>
                  <a:pt x="3293392" y="2137622"/>
                  <a:pt x="2948635" y="2232249"/>
                  <a:pt x="2549816" y="2232249"/>
                </a:cubicBezTo>
                <a:cubicBezTo>
                  <a:pt x="2120723" y="2232249"/>
                  <a:pt x="1754210" y="2122710"/>
                  <a:pt x="1609066" y="1967719"/>
                </a:cubicBezTo>
                <a:cubicBezTo>
                  <a:pt x="1524968" y="1976256"/>
                  <a:pt x="1436390" y="1980163"/>
                  <a:pt x="1344972" y="1980163"/>
                </a:cubicBezTo>
                <a:cubicBezTo>
                  <a:pt x="787896" y="1980163"/>
                  <a:pt x="336297" y="1835087"/>
                  <a:pt x="336297" y="1656127"/>
                </a:cubicBezTo>
                <a:cubicBezTo>
                  <a:pt x="336297" y="1639306"/>
                  <a:pt x="340287" y="1622783"/>
                  <a:pt x="349031" y="1607154"/>
                </a:cubicBezTo>
                <a:cubicBezTo>
                  <a:pt x="332156" y="1579406"/>
                  <a:pt x="324036" y="1546734"/>
                  <a:pt x="324036" y="1512164"/>
                </a:cubicBezTo>
                <a:lnTo>
                  <a:pt x="324036" y="1437596"/>
                </a:lnTo>
                <a:lnTo>
                  <a:pt x="324036" y="1404156"/>
                </a:lnTo>
                <a:cubicBezTo>
                  <a:pt x="145076" y="1404156"/>
                  <a:pt x="0" y="1259080"/>
                  <a:pt x="0" y="1080120"/>
                </a:cubicBezTo>
                <a:cubicBezTo>
                  <a:pt x="0" y="951438"/>
                  <a:pt x="75010" y="840276"/>
                  <a:pt x="184184" y="788997"/>
                </a:cubicBezTo>
                <a:cubicBezTo>
                  <a:pt x="180588" y="778345"/>
                  <a:pt x="180020" y="767281"/>
                  <a:pt x="180020" y="756084"/>
                </a:cubicBezTo>
                <a:cubicBezTo>
                  <a:pt x="180020" y="580783"/>
                  <a:pt x="319224" y="437995"/>
                  <a:pt x="493152" y="433147"/>
                </a:cubicBezTo>
                <a:cubicBezTo>
                  <a:pt x="630634" y="306437"/>
                  <a:pt x="1004677" y="216024"/>
                  <a:pt x="1444454" y="216024"/>
                </a:cubicBezTo>
                <a:cubicBezTo>
                  <a:pt x="1548964" y="216024"/>
                  <a:pt x="1649762" y="221130"/>
                  <a:pt x="1744521" y="230957"/>
                </a:cubicBezTo>
                <a:cubicBezTo>
                  <a:pt x="1908470" y="93875"/>
                  <a:pt x="2252069" y="0"/>
                  <a:pt x="2649298" y="0"/>
                </a:cubicBezTo>
                <a:close/>
              </a:path>
            </a:pathLst>
          </a:custGeom>
          <a:solidFill>
            <a:srgbClr val="FDFEDA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984374" y="932808"/>
            <a:ext cx="2315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smtClean="0">
                <a:latin typeface="UTM Avo" pitchFamily="18" charset="0"/>
              </a:rPr>
              <a:t>Bạn thích chi tiết nào?</a:t>
            </a:r>
            <a:endParaRPr lang="en-US" sz="2000" smtClean="0">
              <a:latin typeface="UTM Avo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32240" y="1435151"/>
            <a:ext cx="23158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smtClean="0">
                <a:latin typeface="UTM Avo" pitchFamily="18" charset="0"/>
              </a:rPr>
              <a:t>Lớp học của thầy giáo sẻ như thế nào?</a:t>
            </a:r>
            <a:endParaRPr lang="en-US" sz="2000" smtClean="0"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95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42595" y="550705"/>
            <a:ext cx="7753254" cy="1128514"/>
            <a:chOff x="539552" y="1299220"/>
            <a:chExt cx="7753254" cy="1128514"/>
          </a:xfrm>
        </p:grpSpPr>
        <p:grpSp>
          <p:nvGrpSpPr>
            <p:cNvPr id="16" name="Group 15"/>
            <p:cNvGrpSpPr/>
            <p:nvPr/>
          </p:nvGrpSpPr>
          <p:grpSpPr>
            <a:xfrm>
              <a:off x="875982" y="1434718"/>
              <a:ext cx="7416824" cy="993016"/>
              <a:chOff x="971600" y="1563638"/>
              <a:chExt cx="7416824" cy="993016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971600" y="1563638"/>
                <a:ext cx="7416824" cy="993016"/>
              </a:xfrm>
              <a:prstGeom prst="roundRect">
                <a:avLst/>
              </a:prstGeom>
              <a:solidFill>
                <a:srgbClr val="FCE0ED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127064" y="170765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127064" y="1971683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127064" y="2235712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7" name="Picture 16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299220"/>
              <a:ext cx="809625" cy="552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Box 21"/>
          <p:cNvSpPr txBox="1"/>
          <p:nvPr/>
        </p:nvSpPr>
        <p:spPr>
          <a:xfrm>
            <a:off x="1460032" y="843558"/>
            <a:ext cx="6727790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Kể cho người thân về thầy giáo sẻ trong câu chuyện trên</a:t>
            </a:r>
            <a:endParaRPr lang="en-US" sz="2000" b="1">
              <a:latin typeface="UTM Avo" pitchFamily="18" charset="0"/>
            </a:endParaRPr>
          </a:p>
        </p:txBody>
      </p:sp>
      <p:pic>
        <p:nvPicPr>
          <p:cNvPr id="717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4" y="2832671"/>
            <a:ext cx="9148238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246212"/>
            <a:ext cx="3588458" cy="362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9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ounded Rectangle 90"/>
          <p:cNvSpPr>
            <a:spLocks noChangeArrowheads="1"/>
          </p:cNvSpPr>
          <p:nvPr/>
        </p:nvSpPr>
        <p:spPr bwMode="auto">
          <a:xfrm>
            <a:off x="1259637" y="2325975"/>
            <a:ext cx="1872206" cy="2208802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79" name="Rectangle 78"/>
          <p:cNvSpPr>
            <a:spLocks noChangeArrowheads="1"/>
          </p:cNvSpPr>
          <p:nvPr/>
        </p:nvSpPr>
        <p:spPr bwMode="auto">
          <a:xfrm>
            <a:off x="1259636" y="2283718"/>
            <a:ext cx="1872207" cy="2359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Biết được các chi tiết trong chuyện  qua tranh minh hoạ.</a:t>
            </a:r>
            <a:endParaRPr lang="vi-VN" sz="2000" b="1">
              <a:solidFill>
                <a:srgbClr val="C00000"/>
              </a:solidFill>
              <a:latin typeface="UTM Avo" pitchFamily="18" charset="0"/>
            </a:endParaRPr>
          </a:p>
        </p:txBody>
      </p:sp>
      <p:cxnSp>
        <p:nvCxnSpPr>
          <p:cNvPr id="80" name="Curved Connector 30"/>
          <p:cNvCxnSpPr>
            <a:cxnSpLocks noChangeShapeType="1"/>
            <a:stCxn id="82" idx="2"/>
          </p:cNvCxnSpPr>
          <p:nvPr/>
        </p:nvCxnSpPr>
        <p:spPr bwMode="auto">
          <a:xfrm flipH="1">
            <a:off x="2483770" y="1227699"/>
            <a:ext cx="3374048" cy="1122442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Rounded Rectangle 80"/>
          <p:cNvSpPr>
            <a:spLocks noChangeArrowheads="1"/>
          </p:cNvSpPr>
          <p:nvPr/>
        </p:nvSpPr>
        <p:spPr bwMode="auto">
          <a:xfrm>
            <a:off x="2195740" y="576878"/>
            <a:ext cx="6478081" cy="673607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2" name="Rectangle 81"/>
          <p:cNvSpPr>
            <a:spLocks noChangeArrowheads="1"/>
          </p:cNvSpPr>
          <p:nvPr/>
        </p:nvSpPr>
        <p:spPr bwMode="auto">
          <a:xfrm>
            <a:off x="3491881" y="627535"/>
            <a:ext cx="473187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Em đã học được gì?</a:t>
            </a:r>
          </a:p>
        </p:txBody>
      </p:sp>
      <p:sp>
        <p:nvSpPr>
          <p:cNvPr id="83" name="Rounded Rectangle 82"/>
          <p:cNvSpPr>
            <a:spLocks noChangeArrowheads="1"/>
          </p:cNvSpPr>
          <p:nvPr/>
        </p:nvSpPr>
        <p:spPr bwMode="auto">
          <a:xfrm>
            <a:off x="3635897" y="2295657"/>
            <a:ext cx="2212559" cy="2208802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3670244" y="2317192"/>
            <a:ext cx="2269908" cy="15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Kể lại được từng đoạn của câu chuyện dựa vào tranh.</a:t>
            </a:r>
          </a:p>
        </p:txBody>
      </p:sp>
      <p:cxnSp>
        <p:nvCxnSpPr>
          <p:cNvPr id="85" name="Curved Connector 30"/>
          <p:cNvCxnSpPr>
            <a:cxnSpLocks noChangeShapeType="1"/>
            <a:stCxn id="82" idx="2"/>
            <a:endCxn id="83" idx="0"/>
          </p:cNvCxnSpPr>
          <p:nvPr/>
        </p:nvCxnSpPr>
        <p:spPr bwMode="auto">
          <a:xfrm flipH="1">
            <a:off x="4742177" y="1227700"/>
            <a:ext cx="1115641" cy="1067957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6" name="Picture 5" descr="Female Teacher Stock Vector Illustration and Royalty Free Female Teacher  Clipart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1269" r="14801" b="3963"/>
          <a:stretch/>
        </p:blipFill>
        <p:spPr bwMode="auto">
          <a:xfrm>
            <a:off x="-252534" y="123479"/>
            <a:ext cx="2645951" cy="471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ounded Rectangle 86"/>
          <p:cNvSpPr>
            <a:spLocks noChangeArrowheads="1"/>
          </p:cNvSpPr>
          <p:nvPr/>
        </p:nvSpPr>
        <p:spPr bwMode="auto">
          <a:xfrm>
            <a:off x="6151014" y="2355036"/>
            <a:ext cx="2930636" cy="2189125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6245598" y="2381943"/>
            <a:ext cx="2836052" cy="19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Hiểu được tình cảm thân thiện của thầy giáo sẻ, biết sơ giản cách viết một bức thư.</a:t>
            </a:r>
          </a:p>
        </p:txBody>
      </p:sp>
      <p:cxnSp>
        <p:nvCxnSpPr>
          <p:cNvPr id="89" name="Curved Connector 30"/>
          <p:cNvCxnSpPr>
            <a:cxnSpLocks noChangeShapeType="1"/>
            <a:stCxn id="82" idx="2"/>
            <a:endCxn id="87" idx="0"/>
          </p:cNvCxnSpPr>
          <p:nvPr/>
        </p:nvCxnSpPr>
        <p:spPr bwMode="auto">
          <a:xfrm>
            <a:off x="5857817" y="1227699"/>
            <a:ext cx="1758515" cy="1127337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4439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79" grpId="0"/>
      <p:bldP spid="81" grpId="0" animBg="1"/>
      <p:bldP spid="82" grpId="0"/>
      <p:bldP spid="83" grpId="0" animBg="1"/>
      <p:bldP spid="84" grpId="0"/>
      <p:bldP spid="87" grpId="0" animBg="1"/>
      <p:bldP spid="8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038" y="0"/>
            <a:ext cx="1065902" cy="5164038"/>
          </a:xfrm>
          <a:prstGeom prst="rect">
            <a:avLst/>
          </a:prstGeom>
          <a:gradFill flip="none" rotWithShape="1">
            <a:gsLst>
              <a:gs pos="0">
                <a:srgbClr val="B7E185">
                  <a:shade val="30000"/>
                  <a:satMod val="115000"/>
                </a:srgbClr>
              </a:gs>
              <a:gs pos="50000">
                <a:srgbClr val="B7E185">
                  <a:shade val="67500"/>
                  <a:satMod val="115000"/>
                </a:srgbClr>
              </a:gs>
              <a:gs pos="100000">
                <a:srgbClr val="B7E185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srgbClr val="E8F3E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73727" y="-877"/>
            <a:ext cx="9346947" cy="852781"/>
            <a:chOff x="1116257" y="1851670"/>
            <a:chExt cx="8352287" cy="1020674"/>
          </a:xfrm>
        </p:grpSpPr>
        <p:grpSp>
          <p:nvGrpSpPr>
            <p:cNvPr id="30" name="Group 29"/>
            <p:cNvGrpSpPr/>
            <p:nvPr/>
          </p:nvGrpSpPr>
          <p:grpSpPr>
            <a:xfrm>
              <a:off x="1116257" y="1851670"/>
              <a:ext cx="6985084" cy="1020674"/>
              <a:chOff x="2177480" y="1255068"/>
              <a:chExt cx="6066928" cy="1282918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2177480" y="1255068"/>
                <a:ext cx="6066928" cy="1282918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2294620" y="1347614"/>
                <a:ext cx="5832648" cy="1080120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385839" y="2059895"/>
              <a:ext cx="8082705" cy="626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            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Yêu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cầu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cần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đạt</a:t>
              </a:r>
              <a:endPara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" y="-172642"/>
            <a:ext cx="2123727" cy="1761484"/>
            <a:chOff x="1913866" y="2727774"/>
            <a:chExt cx="1909119" cy="1356144"/>
          </a:xfrm>
        </p:grpSpPr>
        <p:sp>
          <p:nvSpPr>
            <p:cNvPr id="46" name="Freeform 45"/>
            <p:cNvSpPr/>
            <p:nvPr/>
          </p:nvSpPr>
          <p:spPr>
            <a:xfrm>
              <a:off x="1913866" y="2727774"/>
              <a:ext cx="1909119" cy="932935"/>
            </a:xfrm>
            <a:custGeom>
              <a:avLst/>
              <a:gdLst>
                <a:gd name="connsiteX0" fmla="*/ 0 w 1909119"/>
                <a:gd name="connsiteY0" fmla="*/ 926756 h 932935"/>
                <a:gd name="connsiteX1" fmla="*/ 0 w 1909119"/>
                <a:gd name="connsiteY1" fmla="*/ 117389 h 932935"/>
                <a:gd name="connsiteX2" fmla="*/ 148281 w 1909119"/>
                <a:gd name="connsiteY2" fmla="*/ 105032 h 932935"/>
                <a:gd name="connsiteX3" fmla="*/ 296562 w 1909119"/>
                <a:gd name="connsiteY3" fmla="*/ 123567 h 932935"/>
                <a:gd name="connsiteX4" fmla="*/ 438665 w 1909119"/>
                <a:gd name="connsiteY4" fmla="*/ 160637 h 932935"/>
                <a:gd name="connsiteX5" fmla="*/ 543697 w 1909119"/>
                <a:gd name="connsiteY5" fmla="*/ 203886 h 932935"/>
                <a:gd name="connsiteX6" fmla="*/ 654908 w 1909119"/>
                <a:gd name="connsiteY6" fmla="*/ 148281 h 932935"/>
                <a:gd name="connsiteX7" fmla="*/ 840259 w 1909119"/>
                <a:gd name="connsiteY7" fmla="*/ 86497 h 932935"/>
                <a:gd name="connsiteX8" fmla="*/ 1000897 w 1909119"/>
                <a:gd name="connsiteY8" fmla="*/ 55605 h 932935"/>
                <a:gd name="connsiteX9" fmla="*/ 1192427 w 1909119"/>
                <a:gd name="connsiteY9" fmla="*/ 18535 h 932935"/>
                <a:gd name="connsiteX10" fmla="*/ 1451919 w 1909119"/>
                <a:gd name="connsiteY10" fmla="*/ 0 h 932935"/>
                <a:gd name="connsiteX11" fmla="*/ 1655805 w 1909119"/>
                <a:gd name="connsiteY11" fmla="*/ 12356 h 932935"/>
                <a:gd name="connsiteX12" fmla="*/ 1847335 w 1909119"/>
                <a:gd name="connsiteY12" fmla="*/ 30891 h 932935"/>
                <a:gd name="connsiteX13" fmla="*/ 1909119 w 1909119"/>
                <a:gd name="connsiteY13" fmla="*/ 30891 h 932935"/>
                <a:gd name="connsiteX14" fmla="*/ 1810265 w 1909119"/>
                <a:gd name="connsiteY14" fmla="*/ 846437 h 932935"/>
                <a:gd name="connsiteX15" fmla="*/ 1421027 w 1909119"/>
                <a:gd name="connsiteY15" fmla="*/ 784654 h 932935"/>
                <a:gd name="connsiteX16" fmla="*/ 1229497 w 1909119"/>
                <a:gd name="connsiteY16" fmla="*/ 797010 h 932935"/>
                <a:gd name="connsiteX17" fmla="*/ 1081216 w 1909119"/>
                <a:gd name="connsiteY17" fmla="*/ 797010 h 932935"/>
                <a:gd name="connsiteX18" fmla="*/ 908221 w 1909119"/>
                <a:gd name="connsiteY18" fmla="*/ 827902 h 932935"/>
                <a:gd name="connsiteX19" fmla="*/ 753762 w 1909119"/>
                <a:gd name="connsiteY19" fmla="*/ 883508 h 932935"/>
                <a:gd name="connsiteX20" fmla="*/ 648730 w 1909119"/>
                <a:gd name="connsiteY20" fmla="*/ 932935 h 932935"/>
                <a:gd name="connsiteX21" fmla="*/ 537519 w 1909119"/>
                <a:gd name="connsiteY21" fmla="*/ 889686 h 932935"/>
                <a:gd name="connsiteX22" fmla="*/ 284205 w 1909119"/>
                <a:gd name="connsiteY22" fmla="*/ 871151 h 932935"/>
                <a:gd name="connsiteX23" fmla="*/ 154459 w 1909119"/>
                <a:gd name="connsiteY23" fmla="*/ 889686 h 932935"/>
                <a:gd name="connsiteX24" fmla="*/ 0 w 1909119"/>
                <a:gd name="connsiteY24" fmla="*/ 926756 h 93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09119" h="932935">
                  <a:moveTo>
                    <a:pt x="0" y="926756"/>
                  </a:moveTo>
                  <a:lnTo>
                    <a:pt x="0" y="117389"/>
                  </a:lnTo>
                  <a:lnTo>
                    <a:pt x="148281" y="105032"/>
                  </a:lnTo>
                  <a:lnTo>
                    <a:pt x="296562" y="123567"/>
                  </a:lnTo>
                  <a:lnTo>
                    <a:pt x="438665" y="160637"/>
                  </a:lnTo>
                  <a:lnTo>
                    <a:pt x="543697" y="203886"/>
                  </a:lnTo>
                  <a:lnTo>
                    <a:pt x="654908" y="148281"/>
                  </a:lnTo>
                  <a:lnTo>
                    <a:pt x="840259" y="86497"/>
                  </a:lnTo>
                  <a:lnTo>
                    <a:pt x="1000897" y="55605"/>
                  </a:lnTo>
                  <a:lnTo>
                    <a:pt x="1192427" y="18535"/>
                  </a:lnTo>
                  <a:lnTo>
                    <a:pt x="1451919" y="0"/>
                  </a:lnTo>
                  <a:lnTo>
                    <a:pt x="1655805" y="12356"/>
                  </a:lnTo>
                  <a:lnTo>
                    <a:pt x="1847335" y="30891"/>
                  </a:lnTo>
                  <a:lnTo>
                    <a:pt x="1909119" y="30891"/>
                  </a:lnTo>
                  <a:lnTo>
                    <a:pt x="1810265" y="846437"/>
                  </a:lnTo>
                  <a:lnTo>
                    <a:pt x="1421027" y="784654"/>
                  </a:lnTo>
                  <a:lnTo>
                    <a:pt x="1229497" y="797010"/>
                  </a:lnTo>
                  <a:lnTo>
                    <a:pt x="1081216" y="797010"/>
                  </a:lnTo>
                  <a:lnTo>
                    <a:pt x="908221" y="827902"/>
                  </a:lnTo>
                  <a:lnTo>
                    <a:pt x="753762" y="883508"/>
                  </a:lnTo>
                  <a:lnTo>
                    <a:pt x="648730" y="932935"/>
                  </a:lnTo>
                  <a:lnTo>
                    <a:pt x="537519" y="889686"/>
                  </a:lnTo>
                  <a:lnTo>
                    <a:pt x="284205" y="871151"/>
                  </a:lnTo>
                  <a:lnTo>
                    <a:pt x="154459" y="889686"/>
                  </a:lnTo>
                  <a:lnTo>
                    <a:pt x="0" y="926756"/>
                  </a:lnTo>
                  <a:close/>
                </a:path>
              </a:pathLst>
            </a:custGeom>
            <a:solidFill>
              <a:srgbClr val="456A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56A2C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267744" y="3219822"/>
              <a:ext cx="1296144" cy="8640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6915246"/>
                </a:avLst>
              </a:prstTxWarp>
              <a:spAutoFit/>
            </a:bodyPr>
            <a:lstStyle/>
            <a:p>
              <a:pPr algn="ctr"/>
              <a:r>
                <a:rPr lang="en-US" sz="3500" b="1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Bài </a:t>
              </a:r>
              <a:r>
                <a:rPr lang="en-US" sz="3500" b="1" smtClean="0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17</a:t>
              </a:r>
              <a:endParaRPr lang="en-US" sz="3500" b="1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9" name="Rectangle 7"/>
          <p:cNvSpPr/>
          <p:nvPr/>
        </p:nvSpPr>
        <p:spPr>
          <a:xfrm rot="10800000" flipH="1">
            <a:off x="5652120" y="3888431"/>
            <a:ext cx="3490290" cy="1275606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D5E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115616" y="1210904"/>
            <a:ext cx="7824108" cy="28623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430" tIns="45715" rIns="91430" bIns="45715">
            <a:spAutoFit/>
          </a:bodyPr>
          <a:lstStyle/>
          <a:p>
            <a:r>
              <a:rPr lang="en-US" sz="2000" dirty="0"/>
              <a:t>- </a:t>
            </a:r>
            <a:r>
              <a:rPr lang="en-US" sz="2000" dirty="0" err="1"/>
              <a:t>Nhận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chi </a:t>
            </a:r>
            <a:r>
              <a:rPr lang="en-US" sz="2000" dirty="0" err="1"/>
              <a:t>tiết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chuyện</a:t>
            </a:r>
            <a:r>
              <a:rPr lang="en-US" sz="2000" dirty="0"/>
              <a:t> </a:t>
            </a:r>
            <a:r>
              <a:rPr lang="en-US" sz="2000" i="1" dirty="0" err="1"/>
              <a:t>Lớp</a:t>
            </a:r>
            <a:r>
              <a:rPr lang="en-US" sz="2000" i="1" dirty="0"/>
              <a:t> </a:t>
            </a:r>
            <a:r>
              <a:rPr lang="en-US" sz="2000" i="1" dirty="0" err="1"/>
              <a:t>học</a:t>
            </a:r>
            <a:r>
              <a:rPr lang="en-US" sz="2000" i="1" dirty="0"/>
              <a:t> </a:t>
            </a:r>
            <a:r>
              <a:rPr lang="en-US" sz="2000" i="1" dirty="0" err="1"/>
              <a:t>viết</a:t>
            </a:r>
            <a:r>
              <a:rPr lang="en-US" sz="2000" i="1" dirty="0"/>
              <a:t> </a:t>
            </a:r>
            <a:r>
              <a:rPr lang="en-US" sz="2000" i="1" dirty="0" err="1"/>
              <a:t>thư</a:t>
            </a:r>
            <a:r>
              <a:rPr lang="en-US" sz="2000" dirty="0"/>
              <a:t> qua </a:t>
            </a:r>
            <a:r>
              <a:rPr lang="en-US" sz="2000" dirty="0" err="1"/>
              <a:t>tranh</a:t>
            </a:r>
            <a:r>
              <a:rPr lang="en-US" sz="2000" dirty="0"/>
              <a:t> minh </a:t>
            </a:r>
            <a:r>
              <a:rPr lang="en-US" sz="2000" dirty="0" err="1"/>
              <a:t>họa</a:t>
            </a:r>
            <a:r>
              <a:rPr lang="en-US" sz="2000" dirty="0"/>
              <a:t>.</a:t>
            </a:r>
          </a:p>
          <a:p>
            <a:r>
              <a:rPr lang="en-US" sz="2000" dirty="0"/>
              <a:t>- </a:t>
            </a:r>
            <a:r>
              <a:rPr lang="en-US" sz="2000" dirty="0" err="1"/>
              <a:t>Kể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từng</a:t>
            </a:r>
            <a:r>
              <a:rPr lang="en-US" sz="2000" dirty="0"/>
              <a:t> </a:t>
            </a:r>
            <a:r>
              <a:rPr lang="en-US" sz="2000" dirty="0" err="1"/>
              <a:t>đoạn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chuyện</a:t>
            </a:r>
            <a:r>
              <a:rPr lang="en-US" sz="2000" dirty="0"/>
              <a:t> </a:t>
            </a:r>
            <a:r>
              <a:rPr lang="en-US" sz="2000" dirty="0" err="1"/>
              <a:t>dựa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tranh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gợi</a:t>
            </a:r>
            <a:r>
              <a:rPr lang="en-US" sz="2000" dirty="0"/>
              <a:t> ý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tranh</a:t>
            </a:r>
            <a:r>
              <a:rPr lang="en-US" sz="2000" dirty="0"/>
              <a:t>.</a:t>
            </a:r>
          </a:p>
          <a:p>
            <a:r>
              <a:rPr lang="en-US" sz="2000" dirty="0"/>
              <a:t>- </a:t>
            </a:r>
            <a:r>
              <a:rPr lang="vi-VN" sz="2000" dirty="0"/>
              <a:t>Vận dụng kể được cho người thân nghe những sự việc cảm động trong câu chuyện.</a:t>
            </a:r>
            <a:endParaRPr lang="en-US" sz="2000" dirty="0"/>
          </a:p>
          <a:p>
            <a:r>
              <a:rPr lang="vi-VN" sz="2000" dirty="0"/>
              <a:t>- Cảm nhận được cái hay của hình ảnh, từ ngữ, ý nghĩa câu chuyện.</a:t>
            </a:r>
            <a:endParaRPr lang="en-US" sz="2000" dirty="0"/>
          </a:p>
          <a:p>
            <a:r>
              <a:rPr lang="en-US" sz="2000" dirty="0"/>
              <a:t>-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triển</a:t>
            </a:r>
            <a:r>
              <a:rPr lang="en-US" sz="2000" dirty="0"/>
              <a:t> </a:t>
            </a:r>
            <a:r>
              <a:rPr lang="en-US" sz="2000" dirty="0" err="1"/>
              <a:t>năng</a:t>
            </a:r>
            <a:r>
              <a:rPr lang="en-US" sz="2000" dirty="0"/>
              <a:t> </a:t>
            </a:r>
            <a:r>
              <a:rPr lang="en-US" sz="2000" dirty="0" err="1"/>
              <a:t>lực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giải</a:t>
            </a:r>
            <a:r>
              <a:rPr lang="en-US" sz="2000" dirty="0"/>
              <a:t> </a:t>
            </a:r>
            <a:r>
              <a:rPr lang="en-US" sz="2000" dirty="0" err="1"/>
              <a:t>quyết</a:t>
            </a:r>
            <a:r>
              <a:rPr lang="en-US" sz="2000" dirty="0"/>
              <a:t> </a:t>
            </a:r>
            <a:r>
              <a:rPr lang="en-US" sz="2000" dirty="0" err="1"/>
              <a:t>vấn</a:t>
            </a:r>
            <a:r>
              <a:rPr lang="en-US" sz="2000" dirty="0"/>
              <a:t> </a:t>
            </a:r>
            <a:r>
              <a:rPr lang="en-US" sz="2000" dirty="0" err="1"/>
              <a:t>đề</a:t>
            </a:r>
            <a:r>
              <a:rPr lang="en-US" sz="2000" dirty="0"/>
              <a:t>, </a:t>
            </a:r>
            <a:r>
              <a:rPr lang="en-US" sz="2000" dirty="0" err="1"/>
              <a:t>giao</a:t>
            </a:r>
            <a:r>
              <a:rPr lang="en-US" sz="2000" dirty="0"/>
              <a:t> </a:t>
            </a:r>
            <a:r>
              <a:rPr lang="en-US" sz="2000" dirty="0" err="1"/>
              <a:t>tiếp-hợp</a:t>
            </a:r>
            <a:r>
              <a:rPr lang="en-US" sz="2000" dirty="0"/>
              <a:t> </a:t>
            </a:r>
            <a:r>
              <a:rPr lang="en-US" sz="2000" dirty="0" err="1"/>
              <a:t>tác</a:t>
            </a:r>
            <a:r>
              <a:rPr lang="en-US" sz="2000" dirty="0"/>
              <a:t>.</a:t>
            </a:r>
            <a:endParaRPr lang="vi-VN" sz="2000" b="1" dirty="0">
              <a:latin typeface="Arial (Body)"/>
            </a:endParaRPr>
          </a:p>
        </p:txBody>
      </p:sp>
    </p:spTree>
    <p:extLst>
      <p:ext uri="{BB962C8B-B14F-4D97-AF65-F5344CB8AC3E}">
        <p14:creationId xmlns:p14="http://schemas.microsoft.com/office/powerpoint/2010/main" val="91972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9" y="146176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1" y="267495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" y="2968938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6" y="1058568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3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72427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xmlns="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883" y="374788"/>
            <a:ext cx="3045278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Củng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cố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Dặn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dò</a:t>
            </a:r>
            <a:endParaRPr lang="en-US" altLang="en-US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xmlns="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285" y="843560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Nhận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xét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học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xmlns="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2" y="1875488"/>
            <a:ext cx="5246438" cy="120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FontTx/>
              <a:buChar char="-"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Chuẩn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bị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bài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err="1">
                <a:solidFill>
                  <a:srgbClr val="002060"/>
                </a:solidFill>
                <a:cs typeface="Arial" pitchFamily="34" charset="0"/>
              </a:rPr>
              <a:t>sau</a:t>
            </a: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: Bài </a:t>
            </a:r>
            <a:r>
              <a:rPr lang="en-US" altLang="en-US" sz="2400" b="1" smtClean="0">
                <a:solidFill>
                  <a:srgbClr val="002060"/>
                </a:solidFill>
                <a:cs typeface="Arial" pitchFamily="34" charset="0"/>
              </a:rPr>
              <a:t>1</a:t>
            </a:r>
            <a:r>
              <a:rPr lang="vi-VN" altLang="en-US" sz="2400" b="1" smtClean="0">
                <a:solidFill>
                  <a:srgbClr val="002060"/>
                </a:solidFill>
                <a:cs typeface="Arial" pitchFamily="34" charset="0"/>
              </a:rPr>
              <a:t>8</a:t>
            </a:r>
            <a:r>
              <a:rPr lang="en-US" altLang="en-US" sz="2400" b="1" smtClean="0">
                <a:solidFill>
                  <a:srgbClr val="002060"/>
                </a:solidFill>
                <a:cs typeface="Arial" pitchFamily="34" charset="0"/>
              </a:rPr>
              <a:t> ( ti</a:t>
            </a:r>
            <a:r>
              <a:rPr lang="vi-VN" altLang="en-US" sz="2400" b="1" smtClean="0">
                <a:solidFill>
                  <a:srgbClr val="002060"/>
                </a:solidFill>
                <a:cs typeface="Arial" pitchFamily="34" charset="0"/>
              </a:rPr>
              <a:t>ế</a:t>
            </a:r>
            <a:r>
              <a:rPr lang="en-US" altLang="en-US" sz="2400" b="1" smtClean="0">
                <a:solidFill>
                  <a:srgbClr val="002060"/>
                </a:solidFill>
                <a:cs typeface="Arial" pitchFamily="34" charset="0"/>
              </a:rPr>
              <a:t>t </a:t>
            </a:r>
            <a:r>
              <a:rPr lang="vi-VN" altLang="en-US" sz="2400" b="1" smtClean="0">
                <a:solidFill>
                  <a:srgbClr val="002060"/>
                </a:solidFill>
                <a:cs typeface="Arial" pitchFamily="34" charset="0"/>
              </a:rPr>
              <a:t>1 + 2</a:t>
            </a:r>
            <a:r>
              <a:rPr lang="en-US" altLang="en-US" sz="2400" b="1" smtClean="0">
                <a:solidFill>
                  <a:srgbClr val="002060"/>
                </a:solidFill>
                <a:cs typeface="Arial" pitchFamily="34" charset="0"/>
              </a:rPr>
              <a:t>)</a:t>
            </a:r>
            <a:r>
              <a:rPr lang="vi-VN" altLang="en-US" sz="2400" b="1" smtClean="0">
                <a:solidFill>
                  <a:srgbClr val="002060"/>
                </a:solidFill>
                <a:cs typeface="Arial" pitchFamily="34" charset="0"/>
              </a:rPr>
              <a:t>- Đọc</a:t>
            </a:r>
            <a:r>
              <a:rPr lang="en-US" altLang="en-US" sz="2400" b="1" smtClean="0">
                <a:solidFill>
                  <a:srgbClr val="002060"/>
                </a:solidFill>
                <a:cs typeface="Arial" pitchFamily="34" charset="0"/>
              </a:rPr>
              <a:t>: </a:t>
            </a:r>
            <a:r>
              <a:rPr lang="vi-VN" altLang="en-US" sz="2400" b="1" smtClean="0">
                <a:solidFill>
                  <a:srgbClr val="002060"/>
                </a:solidFill>
                <a:cs typeface="Arial" pitchFamily="34" charset="0"/>
              </a:rPr>
              <a:t>Thư viện biết đi </a:t>
            </a:r>
            <a:r>
              <a:rPr lang="en-US" altLang="en-US" sz="2400" smtClean="0">
                <a:cs typeface="Arial" pitchFamily="34" charset="0"/>
              </a:rPr>
              <a:t>( </a:t>
            </a:r>
            <a:r>
              <a:rPr lang="en-US" altLang="en-US" sz="2400">
                <a:cs typeface="Arial" pitchFamily="34" charset="0"/>
              </a:rPr>
              <a:t>trang </a:t>
            </a:r>
            <a:r>
              <a:rPr lang="vi-VN" altLang="en-US" sz="2400" smtClean="0">
                <a:cs typeface="Arial" pitchFamily="34" charset="0"/>
              </a:rPr>
              <a:t>80</a:t>
            </a:r>
            <a:r>
              <a:rPr lang="en-US" altLang="en-US" sz="2400" smtClean="0">
                <a:cs typeface="Arial" pitchFamily="34" charset="0"/>
              </a:rPr>
              <a:t>) </a:t>
            </a:r>
            <a:endParaRPr lang="en-US" altLang="en-US" sz="2400" dirty="0">
              <a:cs typeface="Arial" pitchFamily="34" charset="0"/>
            </a:endParaRPr>
          </a:p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  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xmlns="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26" y="1305219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- Vận dụng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41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460772"/>
            <a:ext cx="6858000" cy="53630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639" y="1132285"/>
            <a:ext cx="5956876" cy="2986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866" y="227842"/>
            <a:ext cx="1433272" cy="1546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1819" y="314751"/>
            <a:ext cx="1111871" cy="13731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2138" y="3363839"/>
            <a:ext cx="4613791" cy="113299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291386" y="2202714"/>
            <a:ext cx="950506" cy="649205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812092" y="1195615"/>
            <a:ext cx="3519818" cy="9556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892">
              <a:defRPr/>
            </a:pPr>
            <a:r>
              <a:rPr lang="en-US" altLang="zh-CN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48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WordArt 27"/>
          <p:cNvSpPr>
            <a:spLocks noChangeArrowheads="1" noChangeShapeType="1" noTextEdit="1"/>
          </p:cNvSpPr>
          <p:nvPr/>
        </p:nvSpPr>
        <p:spPr bwMode="auto">
          <a:xfrm>
            <a:off x="3563889" y="2112121"/>
            <a:ext cx="2137831" cy="38980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/>
            <a:r>
              <a:rPr lang="vi-VN" sz="2800" kern="1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Hát và múa</a:t>
            </a:r>
            <a:endParaRPr lang="en-US" sz="2800" kern="1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002060"/>
              </a:solidFill>
              <a:latin typeface="UTM Avo" pitchFamily="18" charset="0"/>
              <a:cs typeface="Times New Roman"/>
            </a:endParaRPr>
          </a:p>
        </p:txBody>
      </p:sp>
      <p:sp>
        <p:nvSpPr>
          <p:cNvPr id="20" name="WordArt 27"/>
          <p:cNvSpPr>
            <a:spLocks noChangeArrowheads="1" noChangeShapeType="1" noTextEdit="1"/>
          </p:cNvSpPr>
          <p:nvPr/>
        </p:nvSpPr>
        <p:spPr bwMode="auto">
          <a:xfrm>
            <a:off x="2018231" y="2729764"/>
            <a:ext cx="5133046" cy="57876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/>
            <a:r>
              <a:rPr lang="vi-VN" sz="2800" kern="1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Lớp chúng mình đoàn kết</a:t>
            </a:r>
            <a:endParaRPr lang="en-US" sz="2800" kern="1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latin typeface="UTM Avo" pitchFamily="18" charset="0"/>
              <a:cs typeface="Times New Roman"/>
            </a:endParaRPr>
          </a:p>
        </p:txBody>
      </p:sp>
      <p:pic>
        <p:nvPicPr>
          <p:cNvPr id="21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18" y="3942448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34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ne ma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9552" y="411510"/>
            <a:ext cx="8028384" cy="44247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9269"/>
            <a:ext cx="8352928" cy="449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96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loud Callout 54"/>
          <p:cNvSpPr/>
          <p:nvPr/>
        </p:nvSpPr>
        <p:spPr>
          <a:xfrm>
            <a:off x="2862619" y="2110554"/>
            <a:ext cx="2985257" cy="1360237"/>
          </a:xfrm>
          <a:prstGeom prst="cloudCallout">
            <a:avLst>
              <a:gd name="adj1" fmla="val -56928"/>
              <a:gd name="adj2" fmla="val -27892"/>
            </a:avLst>
          </a:prstGeom>
          <a:solidFill>
            <a:srgbClr val="BDFF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3" name="Cloud Callout 52"/>
          <p:cNvSpPr/>
          <p:nvPr/>
        </p:nvSpPr>
        <p:spPr>
          <a:xfrm>
            <a:off x="107505" y="1347614"/>
            <a:ext cx="2448272" cy="1129410"/>
          </a:xfrm>
          <a:prstGeom prst="cloudCallout">
            <a:avLst>
              <a:gd name="adj1" fmla="val -41370"/>
              <a:gd name="adj2" fmla="val 51069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17: </a:t>
            </a:r>
            <a:r>
              <a:rPr lang="vi-VN" sz="2200" b="1" smtClean="0">
                <a:solidFill>
                  <a:srgbClr val="FFFF00"/>
                </a:solidFill>
              </a:rPr>
              <a:t>LỚP HỌC VIẾT THƯ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555526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55248" y="843558"/>
            <a:ext cx="4681248" cy="40009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vi-VN" sz="2000" smtClean="0">
                <a:latin typeface="UTM Avo" pitchFamily="18" charset="0"/>
                <a:cs typeface="Arial" pitchFamily="34" charset="0"/>
              </a:rPr>
              <a:t>( Theo Tun Te-le-gơn)</a:t>
            </a:r>
            <a:endParaRPr lang="en-US" sz="2000">
              <a:latin typeface="UTM Avo" pitchFamily="18" charset="0"/>
              <a:cs typeface="Arial" pitchFamily="34" charset="0"/>
            </a:endParaRPr>
          </a:p>
        </p:txBody>
      </p:sp>
      <p:pic>
        <p:nvPicPr>
          <p:cNvPr id="5122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233" y="1199621"/>
            <a:ext cx="3232255" cy="340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315332" y="1491630"/>
            <a:ext cx="1847475" cy="70787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sz="2000" smtClean="0">
                <a:cs typeface="Arial" pitchFamily="34" charset="0"/>
              </a:rPr>
              <a:t>- Tranh </a:t>
            </a:r>
            <a:r>
              <a:rPr lang="vi-VN" sz="2000">
                <a:cs typeface="Arial" pitchFamily="34" charset="0"/>
              </a:rPr>
              <a:t>vẽ cảnh ở đâu? </a:t>
            </a:r>
            <a:endParaRPr lang="en-US" sz="2000">
              <a:latin typeface="UTM Avo" pitchFamily="18" charset="0"/>
              <a:cs typeface="Arial" pitchFamily="34" charset="0"/>
            </a:endParaRPr>
          </a:p>
        </p:txBody>
      </p:sp>
      <p:pic>
        <p:nvPicPr>
          <p:cNvPr id="52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0"/>
          <a:stretch/>
        </p:blipFill>
        <p:spPr bwMode="auto">
          <a:xfrm>
            <a:off x="2568" y="2316804"/>
            <a:ext cx="3677786" cy="241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3275856" y="2183844"/>
            <a:ext cx="2304256" cy="1015653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sz="2000" smtClean="0">
                <a:cs typeface="Arial" pitchFamily="34" charset="0"/>
              </a:rPr>
              <a:t>- Trong </a:t>
            </a:r>
            <a:r>
              <a:rPr lang="vi-VN" sz="2000">
                <a:cs typeface="Arial" pitchFamily="34" charset="0"/>
              </a:rPr>
              <a:t>tranh có những ai? Họ đang làm gì?</a:t>
            </a:r>
            <a:endParaRPr lang="en-US" sz="2000">
              <a:latin typeface="UTM Avo" pitchFamily="18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915816" y="555526"/>
            <a:ext cx="4681248" cy="43087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2200" b="1" smtClean="0">
                <a:solidFill>
                  <a:srgbClr val="C00000"/>
                </a:solidFill>
              </a:rPr>
              <a:t>LỚP </a:t>
            </a:r>
            <a:r>
              <a:rPr lang="vi-VN" sz="2200" b="1">
                <a:solidFill>
                  <a:srgbClr val="C00000"/>
                </a:solidFill>
              </a:rPr>
              <a:t>HỌC VIẾT THƯ</a:t>
            </a:r>
          </a:p>
        </p:txBody>
      </p:sp>
    </p:spTree>
    <p:extLst>
      <p:ext uri="{BB962C8B-B14F-4D97-AF65-F5344CB8AC3E}">
        <p14:creationId xmlns:p14="http://schemas.microsoft.com/office/powerpoint/2010/main" val="346632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3" grpId="0" animBg="1"/>
      <p:bldP spid="119" grpId="0" animBg="1"/>
      <p:bldP spid="26" grpId="0"/>
      <p:bldP spid="26" grpId="1"/>
      <p:bldP spid="28" grpId="0"/>
      <p:bldP spid="51" grpId="0"/>
      <p:bldP spid="5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ounded Rectangle 49"/>
          <p:cNvSpPr/>
          <p:nvPr/>
        </p:nvSpPr>
        <p:spPr>
          <a:xfrm>
            <a:off x="6919003" y="1413598"/>
            <a:ext cx="2117493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4614747" y="1416376"/>
            <a:ext cx="2117493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2339752" y="1448183"/>
            <a:ext cx="2117493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107504" y="1448183"/>
            <a:ext cx="2117493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8"/>
          <a:stretch/>
        </p:blipFill>
        <p:spPr bwMode="auto">
          <a:xfrm>
            <a:off x="4508" y="1419622"/>
            <a:ext cx="2191228" cy="188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69"/>
          <a:stretch/>
        </p:blipFill>
        <p:spPr bwMode="auto">
          <a:xfrm>
            <a:off x="2398037" y="1553542"/>
            <a:ext cx="2101955" cy="188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t="5485" r="7948" b="17740"/>
          <a:stretch/>
        </p:blipFill>
        <p:spPr bwMode="auto">
          <a:xfrm>
            <a:off x="4675778" y="1491630"/>
            <a:ext cx="1978674" cy="191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8" r="15362" b="22007"/>
          <a:stretch/>
        </p:blipFill>
        <p:spPr bwMode="auto">
          <a:xfrm>
            <a:off x="6962297" y="1599583"/>
            <a:ext cx="1930183" cy="174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89744" y="3435846"/>
            <a:ext cx="1817960" cy="9233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smtClean="0">
                <a:cs typeface="Arial" pitchFamily="34" charset="0"/>
              </a:rPr>
              <a:t>Thầy giáo sẻ dạy học trò làm gì?</a:t>
            </a:r>
            <a:endParaRPr lang="en-US"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39752" y="3363838"/>
            <a:ext cx="1926781" cy="1200318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smtClean="0">
                <a:cs typeface="Arial" pitchFamily="34" charset="0"/>
              </a:rPr>
              <a:t>Thầy giáo sẻ hướng dẫn học trò làm cách nào để gửi thư?</a:t>
            </a:r>
            <a:endParaRPr lang="en-US"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566220" y="3376622"/>
            <a:ext cx="1975308" cy="9233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smtClean="0">
                <a:cs typeface="Arial" pitchFamily="34" charset="0"/>
              </a:rPr>
              <a:t>Thầy giáo sẻ đã nhận được điều gì bất ngờ?</a:t>
            </a:r>
            <a:endParaRPr lang="en-US"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976143" y="3435846"/>
            <a:ext cx="1949265" cy="9233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smtClean="0">
                <a:cs typeface="Arial" pitchFamily="34" charset="0"/>
              </a:rPr>
              <a:t>Thầy giáo sẻ đã cảm ơn học trò bằng cách nào?</a:t>
            </a:r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16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49" grpId="0" animBg="1"/>
      <p:bldP spid="48" grpId="0" animBg="1"/>
      <p:bldP spid="43" grpId="0" animBg="1"/>
      <p:bldP spid="35" grpId="0"/>
      <p:bldP spid="36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67448" y="1360417"/>
            <a:ext cx="4753800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8"/>
          <a:stretch/>
        </p:blipFill>
        <p:spPr bwMode="auto">
          <a:xfrm>
            <a:off x="4921248" y="1259235"/>
            <a:ext cx="3773275" cy="324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69"/>
          <a:stretch/>
        </p:blipFill>
        <p:spPr bwMode="auto">
          <a:xfrm>
            <a:off x="5263221" y="1301548"/>
            <a:ext cx="3773275" cy="337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t="5485" r="7948" b="17740"/>
          <a:stretch/>
        </p:blipFill>
        <p:spPr bwMode="auto">
          <a:xfrm>
            <a:off x="5481973" y="1352875"/>
            <a:ext cx="3266491" cy="315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8" r="15362" b="22007"/>
          <a:stretch/>
        </p:blipFill>
        <p:spPr bwMode="auto">
          <a:xfrm>
            <a:off x="5124379" y="1381578"/>
            <a:ext cx="3624085" cy="327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318697" y="1626364"/>
            <a:ext cx="4037279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b="1" smtClean="0">
                <a:cs typeface="Arial" pitchFamily="34" charset="0"/>
              </a:rPr>
              <a:t>- Thầy giáo sẻ dạy học trò ...</a:t>
            </a:r>
            <a:endParaRPr lang="en-US" b="1"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3528" y="2141453"/>
            <a:ext cx="4269296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b="1" smtClean="0">
                <a:cs typeface="Arial" pitchFamily="34" charset="0"/>
              </a:rPr>
              <a:t>- Thầy giáo sẻ hướng dẫn học trò...</a:t>
            </a:r>
            <a:endParaRPr lang="en-US" b="1"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51520" y="2931790"/>
            <a:ext cx="3788012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b="1" smtClean="0">
                <a:cs typeface="Arial" pitchFamily="34" charset="0"/>
              </a:rPr>
              <a:t>- Thầy giáo sẻ đã nhận được ...</a:t>
            </a:r>
            <a:endParaRPr lang="en-US" b="1"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1520" y="3654131"/>
            <a:ext cx="3955148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b="1" smtClean="0">
                <a:cs typeface="Arial" pitchFamily="34" charset="0"/>
              </a:rPr>
              <a:t>- Thầy giáo sẻ đã cảm ơn học trò...</a:t>
            </a:r>
            <a:endParaRPr lang="en-US" b="1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4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5" grpId="0"/>
      <p:bldP spid="36" grpId="0"/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17-1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01311" y="1131590"/>
            <a:ext cx="4822986" cy="349184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167448" y="1360417"/>
            <a:ext cx="4753800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67448" y="-21872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5111" y="1352875"/>
            <a:ext cx="4037279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vi-VN" b="1" smtClean="0">
                <a:cs typeface="Arial" pitchFamily="34" charset="0"/>
              </a:rPr>
              <a:t>LỚP HỌC VIẾT THƯ</a:t>
            </a:r>
            <a:endParaRPr lang="en-US" b="1"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9104" y="1635646"/>
            <a:ext cx="4672144" cy="286231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indent="465138" algn="just"/>
            <a:r>
              <a:rPr lang="vi-VN" smtClean="0">
                <a:cs typeface="Arial" pitchFamily="34" charset="0"/>
              </a:rPr>
              <a:t> Một </a:t>
            </a:r>
            <a:r>
              <a:rPr lang="vi-VN">
                <a:cs typeface="Arial" pitchFamily="34" charset="0"/>
              </a:rPr>
              <a:t>ngày đẹp trời, sẻ mời các con vật muốn tập viết thư qua học lớp thầy sẻ.</a:t>
            </a:r>
          </a:p>
          <a:p>
            <a:pPr indent="465138" algn="just"/>
            <a:r>
              <a:rPr lang="vi-VN">
                <a:cs typeface="Arial" pitchFamily="34" charset="0"/>
              </a:rPr>
              <a:t>Mỗi con vật được phát một cái bút và một miếng vỏ cây sồi. Thầy sẻ nói: “Nào ta bắt đầu.”. Học trò nắm chặt bút và chăm chú lắng </a:t>
            </a:r>
            <a:r>
              <a:rPr lang="vi-VN" smtClean="0">
                <a:cs typeface="Arial" pitchFamily="34" charset="0"/>
              </a:rPr>
              <a:t>nghe</a:t>
            </a:r>
            <a:r>
              <a:rPr lang="vi-VN">
                <a:cs typeface="Arial" pitchFamily="34" charset="0"/>
              </a:rPr>
              <a:t>.</a:t>
            </a:r>
          </a:p>
          <a:p>
            <a:pPr indent="465138" algn="just"/>
            <a:r>
              <a:rPr lang="vi-VN">
                <a:cs typeface="Arial" pitchFamily="34" charset="0"/>
              </a:rPr>
              <a:t>- Các bạn nhớ, khi bắt đầu viết thư, cho bạn bè chẳng hạn, thì phải có </a:t>
            </a:r>
            <a:r>
              <a:rPr lang="vi-VN" i="1">
                <a:solidFill>
                  <a:srgbClr val="C00000"/>
                </a:solidFill>
                <a:cs typeface="Arial" pitchFamily="34" charset="0"/>
              </a:rPr>
              <a:t>Cậu thân mến!</a:t>
            </a:r>
            <a:r>
              <a:rPr lang="vi-VN">
                <a:cs typeface="Arial" pitchFamily="34" charset="0"/>
              </a:rPr>
              <a:t> - sẻ bắt đầu. Tất cả các con vật tỉ mẩn </a:t>
            </a:r>
            <a:r>
              <a:rPr lang="vi-VN" smtClean="0">
                <a:cs typeface="Arial" pitchFamily="34" charset="0"/>
              </a:rPr>
              <a:t>viết</a:t>
            </a:r>
            <a:r>
              <a:rPr lang="vi-VN">
                <a:cs typeface="Arial" pitchFamily="34" charset="0"/>
              </a:rPr>
              <a:t>: </a:t>
            </a:r>
            <a:r>
              <a:rPr lang="vi-VN" i="1">
                <a:solidFill>
                  <a:srgbClr val="C00000"/>
                </a:solidFill>
                <a:cs typeface="Arial" pitchFamily="34" charset="0"/>
              </a:rPr>
              <a:t>Cậu thân mến</a:t>
            </a:r>
            <a:r>
              <a:rPr lang="vi-VN" i="1" smtClean="0">
                <a:solidFill>
                  <a:srgbClr val="C00000"/>
                </a:solidFill>
                <a:cs typeface="Arial" pitchFamily="34" charset="0"/>
              </a:rPr>
              <a:t>!.</a:t>
            </a:r>
            <a:endParaRPr lang="vi-VN" i="1">
              <a:solidFill>
                <a:srgbClr val="C00000"/>
              </a:solidFill>
              <a:cs typeface="Arial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364088" y="1399031"/>
            <a:ext cx="488433" cy="646331"/>
            <a:chOff x="417444" y="2357467"/>
            <a:chExt cx="488433" cy="646331"/>
          </a:xfrm>
        </p:grpSpPr>
        <p:sp>
          <p:nvSpPr>
            <p:cNvPr id="33" name="Oval 32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007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7" grpId="0" animBg="1"/>
      <p:bldP spid="35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67448" y="1360417"/>
            <a:ext cx="4753800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8"/>
          <a:stretch/>
        </p:blipFill>
        <p:spPr bwMode="auto">
          <a:xfrm>
            <a:off x="4921248" y="1259235"/>
            <a:ext cx="3773275" cy="324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08276" y="1347614"/>
            <a:ext cx="4672144" cy="320856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indent="406400" algn="just">
              <a:lnSpc>
                <a:spcPct val="125000"/>
              </a:lnSpc>
            </a:pPr>
            <a:r>
              <a:rPr lang="vi-VN" b="1" smtClean="0">
                <a:cs typeface="Arial" pitchFamily="34" charset="0"/>
              </a:rPr>
              <a:t>Sẻ </a:t>
            </a:r>
            <a:r>
              <a:rPr lang="vi-VN" b="1">
                <a:cs typeface="Arial" pitchFamily="34" charset="0"/>
              </a:rPr>
              <a:t>ngẫm nghĩ rồi </a:t>
            </a:r>
            <a:r>
              <a:rPr lang="vi-VN" b="1" smtClean="0">
                <a:cs typeface="Arial" pitchFamily="34" charset="0"/>
              </a:rPr>
              <a:t>nói:</a:t>
            </a:r>
          </a:p>
          <a:p>
            <a:pPr algn="just">
              <a:lnSpc>
                <a:spcPct val="125000"/>
              </a:lnSpc>
            </a:pPr>
            <a:r>
              <a:rPr lang="vi-VN" b="1" smtClean="0">
                <a:cs typeface="Arial" pitchFamily="34" charset="0"/>
              </a:rPr>
              <a:t>       - Rồi </a:t>
            </a:r>
            <a:r>
              <a:rPr lang="vi-VN" b="1">
                <a:cs typeface="Arial" pitchFamily="34" charset="0"/>
              </a:rPr>
              <a:t>hỏi thăm, </a:t>
            </a:r>
            <a:r>
              <a:rPr lang="vi-VN" b="1" smtClean="0">
                <a:cs typeface="Arial" pitchFamily="34" charset="0"/>
              </a:rPr>
              <a:t>ví dụ </a:t>
            </a:r>
            <a:r>
              <a:rPr lang="vi-VN" b="1">
                <a:cs typeface="Arial" pitchFamily="34" charset="0"/>
              </a:rPr>
              <a:t>như </a:t>
            </a:r>
            <a:r>
              <a:rPr lang="vi-VN" b="1" i="1">
                <a:solidFill>
                  <a:srgbClr val="C00000"/>
                </a:solidFill>
                <a:cs typeface="Arial" pitchFamily="34" charset="0"/>
              </a:rPr>
              <a:t>Cậu khoẻ chứ?</a:t>
            </a:r>
            <a:r>
              <a:rPr lang="vi-VN" b="1">
                <a:cs typeface="Arial" pitchFamily="34" charset="0"/>
              </a:rPr>
              <a:t> </a:t>
            </a:r>
            <a:endParaRPr lang="vi-VN" b="1" smtClean="0">
              <a:cs typeface="Arial" pitchFamily="34" charset="0"/>
            </a:endParaRPr>
          </a:p>
          <a:p>
            <a:pPr algn="just">
              <a:lnSpc>
                <a:spcPct val="125000"/>
              </a:lnSpc>
            </a:pPr>
            <a:r>
              <a:rPr lang="vi-VN" b="1" smtClean="0">
                <a:cs typeface="Arial" pitchFamily="34" charset="0"/>
              </a:rPr>
              <a:t>       Các </a:t>
            </a:r>
            <a:r>
              <a:rPr lang="vi-VN" b="1">
                <a:cs typeface="Arial" pitchFamily="34" charset="0"/>
              </a:rPr>
              <a:t>con vật lại cắm cúi viết.</a:t>
            </a:r>
          </a:p>
          <a:p>
            <a:pPr indent="406400" algn="just">
              <a:lnSpc>
                <a:spcPct val="125000"/>
              </a:lnSpc>
            </a:pPr>
            <a:r>
              <a:rPr lang="vi-VN" b="1" smtClean="0">
                <a:cs typeface="Arial" pitchFamily="34" charset="0"/>
              </a:rPr>
              <a:t>Sẻ </a:t>
            </a:r>
            <a:r>
              <a:rPr lang="vi-VN" b="1">
                <a:cs typeface="Arial" pitchFamily="34" charset="0"/>
              </a:rPr>
              <a:t>hài lòng: </a:t>
            </a:r>
            <a:endParaRPr lang="vi-VN" b="1" smtClean="0">
              <a:cs typeface="Arial" pitchFamily="34" charset="0"/>
            </a:endParaRPr>
          </a:p>
          <a:p>
            <a:pPr indent="406400" algn="just">
              <a:lnSpc>
                <a:spcPct val="125000"/>
              </a:lnSpc>
            </a:pPr>
            <a:r>
              <a:rPr lang="vi-VN" b="1">
                <a:cs typeface="Arial" pitchFamily="34" charset="0"/>
              </a:rPr>
              <a:t> </a:t>
            </a:r>
            <a:r>
              <a:rPr lang="vi-VN" b="1" smtClean="0">
                <a:cs typeface="Arial" pitchFamily="34" charset="0"/>
              </a:rPr>
              <a:t>- </a:t>
            </a:r>
            <a:r>
              <a:rPr lang="vi-VN" b="1">
                <a:cs typeface="Arial" pitchFamily="34" charset="0"/>
              </a:rPr>
              <a:t>Hãy viết bất cứ điều gì các bạn muốn, rồi đề tên các bạn ở cuối thư nhé! </a:t>
            </a:r>
            <a:endParaRPr lang="vi-VN" b="1" smtClean="0">
              <a:cs typeface="Arial" pitchFamily="34" charset="0"/>
            </a:endParaRPr>
          </a:p>
          <a:p>
            <a:pPr indent="465138" algn="just">
              <a:lnSpc>
                <a:spcPct val="125000"/>
              </a:lnSpc>
            </a:pPr>
            <a:r>
              <a:rPr lang="vi-VN" b="1">
                <a:cs typeface="Arial" pitchFamily="34" charset="0"/>
              </a:rPr>
              <a:t> </a:t>
            </a:r>
            <a:r>
              <a:rPr lang="vi-VN" b="1" smtClean="0">
                <a:cs typeface="Arial" pitchFamily="34" charset="0"/>
              </a:rPr>
              <a:t>Các </a:t>
            </a:r>
            <a:r>
              <a:rPr lang="vi-VN" b="1">
                <a:cs typeface="Arial" pitchFamily="34" charset="0"/>
              </a:rPr>
              <a:t>con vật sốt sắng gật gù, cố gắng khắc </a:t>
            </a:r>
            <a:r>
              <a:rPr lang="vi-VN" b="1" smtClean="0">
                <a:cs typeface="Arial" pitchFamily="34" charset="0"/>
              </a:rPr>
              <a:t>ghi </a:t>
            </a:r>
            <a:r>
              <a:rPr lang="vi-VN" b="1">
                <a:cs typeface="Arial" pitchFamily="34" charset="0"/>
              </a:rPr>
              <a:t>từng lời</a:t>
            </a:r>
            <a:r>
              <a:rPr lang="vi-VN" b="1" smtClean="0">
                <a:cs typeface="Arial" pitchFamily="34" charset="0"/>
              </a:rPr>
              <a:t>. </a:t>
            </a:r>
            <a:endParaRPr lang="en-US" b="1">
              <a:cs typeface="Arial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148064" y="1399031"/>
            <a:ext cx="488433" cy="646331"/>
            <a:chOff x="417444" y="2357467"/>
            <a:chExt cx="488433" cy="646331"/>
          </a:xfrm>
        </p:grpSpPr>
        <p:sp>
          <p:nvSpPr>
            <p:cNvPr id="33" name="Oval 32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48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42876</TotalTime>
  <Words>1022</Words>
  <Application>Microsoft Office PowerPoint</Application>
  <PresentationFormat>On-screen Show (16:9)</PresentationFormat>
  <Paragraphs>144</Paragraphs>
  <Slides>20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Microsoft YaHei</vt:lpstr>
      <vt:lpstr>宋体</vt:lpstr>
      <vt:lpstr>Arial</vt:lpstr>
      <vt:lpstr>Arial (Body)</vt:lpstr>
      <vt:lpstr>Arial Rounded MT Bold</vt:lpstr>
      <vt:lpstr>Calibri</vt:lpstr>
      <vt:lpstr>Calibri Light</vt:lpstr>
      <vt:lpstr>Times New Roman</vt:lpstr>
      <vt:lpstr>UTM Avo</vt:lpstr>
      <vt:lpstr>Wingdings</vt:lpstr>
      <vt:lpstr>等线</vt:lpstr>
      <vt:lpstr>自定义设计方案</vt:lpstr>
      <vt:lpstr>1_自定义设计方案</vt:lpstr>
      <vt:lpstr>2_自定义设计方案</vt:lpstr>
      <vt:lpstr>1_Default Design</vt:lpstr>
      <vt:lpstr>4_自定义设计方案</vt:lpstr>
      <vt:lpstr>3_自定义设计方案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Admin</cp:lastModifiedBy>
  <cp:revision>967</cp:revision>
  <dcterms:created xsi:type="dcterms:W3CDTF">2015-04-15T03:07:00Z</dcterms:created>
  <dcterms:modified xsi:type="dcterms:W3CDTF">2023-03-26T04:01:02Z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