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39" r:id="rId4"/>
    <p:sldId id="302" r:id="rId5"/>
    <p:sldId id="299" r:id="rId6"/>
    <p:sldId id="326" r:id="rId7"/>
    <p:sldId id="324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6" r:id="rId17"/>
    <p:sldId id="335" r:id="rId18"/>
    <p:sldId id="337" r:id="rId19"/>
    <p:sldId id="338" r:id="rId20"/>
    <p:sldId id="31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BC45"/>
    <a:srgbClr val="466D3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18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C74B1-8AB9-4131-9765-20477594B4E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501B-7C02-4AF8-A332-0EA77BF70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6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A7105-B98A-DEF4-4451-453072325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CBD7-381C-FB35-9A5A-F8BC31FEAB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135A59-F902-52A2-056B-8AB64A49EACF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E9C17-532A-D545-AB62-BA3E23060135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162C6-AEF4-2139-2D95-14BF17037A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B6FE6-8815-B520-470C-A7264769430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2639C-6DC5-9188-080C-9F37E33235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7F00A-0976-674F-0A9E-501A1F900F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1D96BD6-1CE4-8B77-FE3D-F7C1E1AA0B08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3E8692-69FF-5B08-2D1E-5E04766DBD0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82A45D-01B9-267C-B64B-1BA02F671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7D5E40-826D-B850-D69A-508038F99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88D8F2-EBAF-5512-55F2-C78F55EEE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7FD66-7843-6BD3-BD8E-69B67AA7B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823EAC-5688-8D90-A063-94245603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  <p:pic>
        <p:nvPicPr>
          <p:cNvPr id="7" name="Picture 6" descr="A person in a boat with fish net&#10;&#10;Description automatically generated">
            <a:extLst>
              <a:ext uri="{FF2B5EF4-FFF2-40B4-BE49-F238E27FC236}">
                <a16:creationId xmlns:a16="http://schemas.microsoft.com/office/drawing/2014/main" id="{BA26A854-2F16-51AB-932B-FEA797D681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200" r="90000">
                        <a14:foregroundMark x1="8200" y1="69950" x2="10000" y2="70500"/>
                        <a14:foregroundMark x1="48500" y1="84750" x2="55750" y2="86100"/>
                        <a14:foregroundMark x1="55750" y1="86100" x2="62900" y2="85900"/>
                        <a14:foregroundMark x1="62900" y1="85900" x2="77650" y2="83100"/>
                        <a14:foregroundMark x1="77650" y1="83100" x2="89100" y2="84450"/>
                        <a14:foregroundMark x1="55200" y1="59100" x2="62350" y2="60750"/>
                        <a14:foregroundMark x1="62350" y1="60750" x2="66000" y2="62800"/>
                        <a14:foregroundMark x1="58450" y1="60900" x2="58750" y2="72900"/>
                        <a14:foregroundMark x1="55200" y1="66650" x2="64800" y2="69600"/>
                        <a14:foregroundMark x1="64800" y1="69600" x2="60200" y2="70650"/>
                        <a14:foregroundMark x1="58000" y1="64150" x2="57700" y2="66650"/>
                        <a14:foregroundMark x1="53250" y1="83400" x2="60600" y2="83300"/>
                        <a14:foregroundMark x1="60600" y1="83300" x2="63650" y2="84150"/>
                        <a14:foregroundMark x1="56500" y1="65950" x2="58300" y2="71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64" y="1840853"/>
            <a:ext cx="1735724" cy="173572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952BDF3-6FDE-919F-7AE4-E19C3E5BE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87558"/>
            <a:ext cx="1361662" cy="1361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893C2-5FE7-108A-38B3-0AC31410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177" y="244755"/>
            <a:ext cx="5044715" cy="163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C32FD-4299-60A5-55C9-DB20D25A8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062" y="1840853"/>
            <a:ext cx="6115350" cy="1472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9DBD59-BF2E-6506-FF21-16662E385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05" y="3141182"/>
            <a:ext cx="8866117" cy="16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64335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Tranh 2: Khi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4149F-CD4A-C2FC-7787-8F15F9E8E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875" t="-9001" r="33690" b="54069"/>
          <a:stretch/>
        </p:blipFill>
        <p:spPr>
          <a:xfrm>
            <a:off x="331695" y="-70283"/>
            <a:ext cx="5862917" cy="56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83400" y="2755900"/>
            <a:ext cx="53086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Tranh 3: Bình được bà dẫn ra biển bắt cá cùng chị.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69E65-61E2-0AD3-E4A8-BCA5EEFF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6099" t="-1546" b="50929"/>
          <a:stretch/>
        </p:blipFill>
        <p:spPr>
          <a:xfrm>
            <a:off x="491957" y="494925"/>
            <a:ext cx="5657831" cy="5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86000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Tranh 4: </a:t>
            </a:r>
          </a:p>
          <a:p>
            <a:pPr lvl="0"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Cậu cho Bình lên thuyền chơi.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7A85B-DD76-B397-6BCE-CD5350147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6900" t="48625" r="50719" b="1"/>
          <a:stretch/>
        </p:blipFill>
        <p:spPr>
          <a:xfrm>
            <a:off x="544798" y="528917"/>
            <a:ext cx="5770464" cy="57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463800"/>
            <a:ext cx="5397500" cy="2578100"/>
          </a:xfrm>
          <a:prstGeom prst="round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Tranh 5.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SG" dirty="0"/>
              <a:t>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9D6E4-C065-478E-8EA6-B6F0A1111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180" t="54290" r="16697" b="1569"/>
          <a:stretch/>
        </p:blipFill>
        <p:spPr>
          <a:xfrm>
            <a:off x="165100" y="744059"/>
            <a:ext cx="6384459" cy="55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49D6AD-9467-C49E-A037-D8FF31C4AECC}"/>
              </a:ext>
            </a:extLst>
          </p:cNvPr>
          <p:cNvSpPr/>
          <p:nvPr/>
        </p:nvSpPr>
        <p:spPr>
          <a:xfrm>
            <a:off x="2320365" y="1136277"/>
            <a:ext cx="7061200" cy="3263899"/>
          </a:xfrm>
          <a:prstGeom prst="roundRect">
            <a:avLst/>
          </a:prstGeom>
          <a:solidFill>
            <a:srgbClr val="99BC45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 kể lại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chuyện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9360B-9F38-4BC4-D375-B1FF69DF8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9959" y="2411506"/>
            <a:ext cx="4333854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9C4A188-3B34-C432-26E6-059799D3FE54}"/>
              </a:ext>
            </a:extLst>
          </p:cNvPr>
          <p:cNvGrpSpPr/>
          <p:nvPr/>
        </p:nvGrpSpPr>
        <p:grpSpPr>
          <a:xfrm>
            <a:off x="0" y="-1"/>
            <a:ext cx="12192000" cy="685800"/>
            <a:chOff x="1263793" y="-4075617"/>
            <a:chExt cx="9627098" cy="741908"/>
          </a:xfrm>
        </p:grpSpPr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F2A5CB9A-F0C8-56FE-1000-1466260D514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63793" y="-4075617"/>
              <a:ext cx="9627098" cy="741908"/>
            </a:xfrm>
            <a:prstGeom prst="roundRect">
              <a:avLst>
                <a:gd name="adj" fmla="val 50000"/>
              </a:avLst>
            </a:prstGeom>
            <a:solidFill>
              <a:srgbClr val="F1AFB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defTabSz="866943" fontAlgn="base">
                <a:spcAft>
                  <a:spcPct val="0"/>
                </a:spcAft>
                <a:buNone/>
              </a:pPr>
              <a:endParaRPr lang="zh-CN" altLang="en-US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5FA1F3-FF92-726C-8313-0086416128F6}"/>
                </a:ext>
              </a:extLst>
            </p:cNvPr>
            <p:cNvSpPr txBox="1"/>
            <p:nvPr/>
          </p:nvSpPr>
          <p:spPr>
            <a:xfrm>
              <a:off x="1347883" y="-4048140"/>
              <a:ext cx="9242161" cy="632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Dựa vào nội dung tranh đặt tên cho từng tranh minh họa.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9AA0B1-BB32-3384-9377-58096890C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825" y="713233"/>
            <a:ext cx="8761175" cy="573328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EF3036-EEE6-EEF1-E107-D1186A0F70A2}"/>
              </a:ext>
            </a:extLst>
          </p:cNvPr>
          <p:cNvSpPr/>
          <p:nvPr/>
        </p:nvSpPr>
        <p:spPr>
          <a:xfrm>
            <a:off x="1436776" y="3306825"/>
            <a:ext cx="2882900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 về quê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E88B0-1D4F-195F-842D-D3255DD7312A}"/>
              </a:ext>
            </a:extLst>
          </p:cNvPr>
          <p:cNvSpPr/>
          <p:nvPr/>
        </p:nvSpPr>
        <p:spPr>
          <a:xfrm>
            <a:off x="4319676" y="3306824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Niềm vui gặp lại bà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A2357-D07B-9DFB-7FC5-53752B5FB74C}"/>
              </a:ext>
            </a:extLst>
          </p:cNvPr>
          <p:cNvSpPr/>
          <p:nvPr/>
        </p:nvSpPr>
        <p:spPr>
          <a:xfrm>
            <a:off x="1309925" y="6411466"/>
            <a:ext cx="4354275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Chuyến du ngoại</a:t>
            </a:r>
            <a:r>
              <a:rPr kumimoji="0" lang="vi-VN" sz="2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trên thuyền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352D58-82F9-4B2C-B300-1F9E6DA2292E}"/>
              </a:ext>
            </a:extLst>
          </p:cNvPr>
          <p:cNvSpPr/>
          <p:nvPr/>
        </p:nvSpPr>
        <p:spPr>
          <a:xfrm>
            <a:off x="7443876" y="3464048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Chiều trên bờ biển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FBDC7A-3EFD-7087-DE26-64720495D4A6}"/>
              </a:ext>
            </a:extLst>
          </p:cNvPr>
          <p:cNvSpPr/>
          <p:nvPr/>
        </p:nvSpPr>
        <p:spPr>
          <a:xfrm>
            <a:off x="5805576" y="6282184"/>
            <a:ext cx="2741524" cy="537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Bình tạm biệt bà,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trở về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thành phố.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3292" y="241300"/>
            <a:ext cx="9407710" cy="3371823"/>
            <a:chOff x="0" y="0"/>
            <a:chExt cx="2525054" cy="1350885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525054" cy="1350885"/>
            </a:xfrm>
            <a:custGeom>
              <a:avLst/>
              <a:gdLst/>
              <a:ahLst/>
              <a:cxnLst/>
              <a:rect l="l" t="t" r="r" b="b"/>
              <a:pathLst>
                <a:path w="2525054" h="1350885">
                  <a:moveTo>
                    <a:pt x="32883" y="0"/>
                  </a:moveTo>
                  <a:lnTo>
                    <a:pt x="2492171" y="0"/>
                  </a:lnTo>
                  <a:cubicBezTo>
                    <a:pt x="2510332" y="0"/>
                    <a:pt x="2525054" y="14722"/>
                    <a:pt x="2525054" y="32883"/>
                  </a:cubicBezTo>
                  <a:lnTo>
                    <a:pt x="2525054" y="1318002"/>
                  </a:lnTo>
                  <a:cubicBezTo>
                    <a:pt x="2525054" y="1336162"/>
                    <a:pt x="2510332" y="1350885"/>
                    <a:pt x="2492171" y="1350885"/>
                  </a:cubicBezTo>
                  <a:lnTo>
                    <a:pt x="32883" y="1350885"/>
                  </a:lnTo>
                  <a:cubicBezTo>
                    <a:pt x="14722" y="1350885"/>
                    <a:pt x="0" y="1336162"/>
                    <a:pt x="0" y="1318002"/>
                  </a:cubicBezTo>
                  <a:lnTo>
                    <a:pt x="0" y="32883"/>
                  </a:lnTo>
                  <a:cubicBezTo>
                    <a:pt x="0" y="14722"/>
                    <a:pt x="14722" y="0"/>
                    <a:pt x="32883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FFCB7C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38100"/>
              <a:ext cx="2525054" cy="1388985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4A12F1-EAE8-3DF9-32FD-ACF616D84558}"/>
              </a:ext>
            </a:extLst>
          </p:cNvPr>
          <p:cNvSpPr txBox="1"/>
          <p:nvPr/>
        </p:nvSpPr>
        <p:spPr>
          <a:xfrm>
            <a:off x="3048000" y="39037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>1</a:t>
            </a:r>
            <a:endParaRPr lang="en-S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40A4A0-B59E-76DD-0B46-09D45B39EDA6}"/>
              </a:ext>
            </a:extLst>
          </p:cNvPr>
          <p:cNvSpPr/>
          <p:nvPr/>
        </p:nvSpPr>
        <p:spPr>
          <a:xfrm>
            <a:off x="865096" y="3893856"/>
            <a:ext cx="10182408" cy="1793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Kể tóm tắt câu chuyện </a:t>
            </a:r>
          </a:p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“Về quê ngoại” cho người thân nghe. 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452E4-1294-3665-4BB2-D34E63BBF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4838" y="3010234"/>
            <a:ext cx="2846070" cy="2525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96" y="664411"/>
            <a:ext cx="9908952" cy="2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966696" y="0"/>
            <a:ext cx="10107704" cy="115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Tìm đọc một bài thơ hoặc </a:t>
            </a: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ca dao về quê hương, đất nước. 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505460" y="1244600"/>
            <a:ext cx="9283700" cy="56134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QUÊ HƯƠNG TA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đất nước ta ơi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 biển lúa đâu trời đẹp hơn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cò bay lả rập rờn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 mờ che đỉnh Trường Sơn sớm chiều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biết mấy thân yêu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nhiêu đời đã chịu nhiều thương đau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người vất vả in sâu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 trai cũng một áo nâu nhuộm bùn</a:t>
            </a:r>
          </a:p>
          <a:p>
            <a:pPr algn="ctr"/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Thi)</a:t>
            </a:r>
          </a:p>
          <a:p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0136" y="26966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0" y="711200"/>
            <a:ext cx="6096000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cô giáo dạy hãy yêu?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đi xa cũng nhớ nhiều?</a:t>
            </a:r>
          </a:p>
          <a:p>
            <a:endParaRPr lang="vi-VN" sz="31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chùm khế ngọt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734798" y="825500"/>
            <a:ext cx="5923802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diều biếc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 thơ con thả trên đồng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đò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 đềm khua nước ven sông.</a:t>
            </a:r>
          </a:p>
          <a:p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cầu tre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 về nón lá nghiêng che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hương hoa đồng cỏ nội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 trong giấc ngủ đêm hè.</a:t>
            </a:r>
          </a:p>
          <a:p>
            <a:endParaRPr lang="vi-VN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141696" y="41275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867400" y="965200"/>
            <a:ext cx="6197600" cy="58039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đều có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khi mở mắt chào đời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dòng sữa mẹ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thơm giọt xuống bên nôi</a:t>
            </a:r>
          </a:p>
          <a:p>
            <a:pPr algn="just"/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chỉ một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là chỉ một mẹ thôi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nếu ai không nhớ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không lớn nổi thành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(Đỗ Trung Quân)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D86B7F-EF75-317C-5C6B-644285FDCFDD}"/>
              </a:ext>
            </a:extLst>
          </p:cNvPr>
          <p:cNvSpPr/>
          <p:nvPr/>
        </p:nvSpPr>
        <p:spPr>
          <a:xfrm>
            <a:off x="-60508" y="469900"/>
            <a:ext cx="5827804" cy="6515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đêm trăng tỏ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cau rụng trắng ngoài thềm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ếch râm ran bờ ruộng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nằm nghe giữa mưa đêm.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bàn tay mẹ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Dịu dàng hái lá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 canh ngọt ngào tỏa khói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chiều tan học mưa rơi.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vàng hoa bí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hồng tím giậu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đỏ đôi bờ dâm bụt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 hoa sen trắng tinh khôi.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034494" y="8890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181163" y="1081313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2014007"/>
            <a:ext cx="9150009" cy="185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5BA1F-AA2C-69F6-0F81-24FB6452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5316" y="3429000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4872976-E1C4-4D4B-9400-52C81BBF4578}"/>
              </a:ext>
            </a:extLst>
          </p:cNvPr>
          <p:cNvGrpSpPr/>
          <p:nvPr/>
        </p:nvGrpSpPr>
        <p:grpSpPr>
          <a:xfrm>
            <a:off x="504949" y="927100"/>
            <a:ext cx="8960923" cy="6108700"/>
            <a:chOff x="618766" y="1186054"/>
            <a:chExt cx="7948457" cy="523339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E8364F3-DE3F-49E3-B93C-25EBEAB24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54"/>
            <a:stretch/>
          </p:blipFill>
          <p:spPr>
            <a:xfrm>
              <a:off x="618766" y="1186054"/>
              <a:ext cx="3587261" cy="523339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10B198B-40EB-4FBB-B0E6-3EA08040A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4"/>
            <a:stretch/>
          </p:blipFill>
          <p:spPr>
            <a:xfrm>
              <a:off x="4979962" y="1186054"/>
              <a:ext cx="3587261" cy="523339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489DF61-1D48-4B2B-ACE3-4DB0E863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1" r="31454"/>
            <a:stretch/>
          </p:blipFill>
          <p:spPr>
            <a:xfrm>
              <a:off x="4177268" y="1186054"/>
              <a:ext cx="1266716" cy="523339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2125BF-A662-0C27-9FD0-D513E68A4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0586" y="2827685"/>
            <a:ext cx="3615324" cy="3208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9C5F6-9736-99C1-9B7E-82CC48A12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66"/>
          <a:stretch/>
        </p:blipFill>
        <p:spPr>
          <a:xfrm>
            <a:off x="766061" y="2032000"/>
            <a:ext cx="8438699" cy="44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Quê hương tươi đẹp">
            <a:hlinkClick r:id="" action="ppaction://media"/>
            <a:extLst>
              <a:ext uri="{FF2B5EF4-FFF2-40B4-BE49-F238E27FC236}">
                <a16:creationId xmlns:a16="http://schemas.microsoft.com/office/drawing/2014/main" id="{5D17A355-7377-9D9B-C91E-248F6DE145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244" y="203199"/>
            <a:ext cx="11564056" cy="650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542235" y="1528354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35" y="2368750"/>
            <a:ext cx="7626603" cy="1796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6AF3E-7EAD-4666-ECEF-FD34BCE3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805ACE53-FD25-ACE1-F707-208E107CB189}"/>
              </a:ext>
            </a:extLst>
          </p:cNvPr>
          <p:cNvSpPr/>
          <p:nvPr/>
        </p:nvSpPr>
        <p:spPr>
          <a:xfrm>
            <a:off x="1981200" y="420670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14" y="395270"/>
            <a:ext cx="6913463" cy="5828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0DEBF-2F18-6BD4-B920-7CFF2DB96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9C8846-35D4-E29C-9B20-EB23091669FD}"/>
              </a:ext>
            </a:extLst>
          </p:cNvPr>
          <p:cNvSpPr/>
          <p:nvPr/>
        </p:nvSpPr>
        <p:spPr>
          <a:xfrm>
            <a:off x="171450" y="0"/>
            <a:ext cx="12109450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4D6B3-412D-D85C-7842-16C29867E8BA}"/>
              </a:ext>
            </a:extLst>
          </p:cNvPr>
          <p:cNvSpPr txBox="1"/>
          <p:nvPr/>
        </p:nvSpPr>
        <p:spPr>
          <a:xfrm>
            <a:off x="260350" y="428178"/>
            <a:ext cx="120205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bay...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Khi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chừng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(con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Bình)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mang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Ở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Chia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!”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SG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54535-F463-5FEF-E943-5E394F09562A}"/>
              </a:ext>
            </a:extLst>
          </p:cNvPr>
          <p:cNvSpPr txBox="1"/>
          <p:nvPr/>
        </p:nvSpPr>
        <p:spPr>
          <a:xfrm>
            <a:off x="7226300" y="6425759"/>
            <a:ext cx="514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Kể chuyện trước giờ ngủ)</a:t>
            </a:r>
            <a:endParaRPr lang="en-SG" sz="2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A27DB-1807-1E86-D57D-D9FC97111EB6}"/>
              </a:ext>
            </a:extLst>
          </p:cNvPr>
          <p:cNvSpPr txBox="1"/>
          <p:nvPr/>
        </p:nvSpPr>
        <p:spPr>
          <a:xfrm>
            <a:off x="4289425" y="0"/>
            <a:ext cx="514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QUÊ NGOẠI</a:t>
            </a:r>
            <a:endParaRPr lang="en-SG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ED6BA0B7-D7B3-E1C9-A2F4-BBD909A5A654}"/>
              </a:ext>
            </a:extLst>
          </p:cNvPr>
          <p:cNvSpPr/>
          <p:nvPr/>
        </p:nvSpPr>
        <p:spPr>
          <a:xfrm>
            <a:off x="457200" y="121920"/>
            <a:ext cx="11948160" cy="673608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F483E-74F4-5798-C716-CACAA4F1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025" y="455703"/>
            <a:ext cx="9892189" cy="64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A140E87C-D2AE-2298-62C6-04F4CFB3D3CB}"/>
              </a:ext>
            </a:extLst>
          </p:cNvPr>
          <p:cNvSpPr/>
          <p:nvPr/>
        </p:nvSpPr>
        <p:spPr>
          <a:xfrm>
            <a:off x="1663700" y="419053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69" y="103030"/>
            <a:ext cx="7212193" cy="5877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0DC93-53AA-549B-BBC5-3FB556958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5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B4275-2876-FB6B-4734-63227CEF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65483" b="55639"/>
          <a:stretch/>
        </p:blipFill>
        <p:spPr>
          <a:xfrm>
            <a:off x="288093" y="678494"/>
            <a:ext cx="6218314" cy="522982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794500" y="2755900"/>
            <a:ext cx="53975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latin typeface="Cambria" panose="02040503050406030204" pitchFamily="18" charset="0"/>
                <a:ea typeface="Cambria" panose="02040503050406030204" pitchFamily="18" charset="0"/>
              </a:rPr>
              <a:t> Tranh 1: Vào kì nghỉ hè, Bình được mẹ cho về quê chơi.</a:t>
            </a:r>
            <a:endParaRPr lang="en-US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774</Words>
  <Application>Microsoft Office PowerPoint</Application>
  <PresentationFormat>Widescreen</PresentationFormat>
  <Paragraphs>82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#9Slide07 HoneyCream</vt:lpstr>
      <vt:lpstr>Arial</vt:lpstr>
      <vt:lpstr>Cambria</vt:lpstr>
      <vt:lpstr>等线</vt:lpstr>
      <vt:lpstr>inpin heiti</vt:lpstr>
      <vt:lpstr>OpenSans</vt:lpstr>
      <vt:lpstr>SVN-Newton</vt:lpstr>
      <vt:lpstr>Times New Roman</vt:lpstr>
      <vt:lpstr>思源黑体 CN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MĂNG NON TEAM</cp:keywords>
  <cp:lastModifiedBy>Techsi.vn</cp:lastModifiedBy>
  <cp:revision>10</cp:revision>
  <dcterms:created xsi:type="dcterms:W3CDTF">2022-02-10T07:19:20Z</dcterms:created>
  <dcterms:modified xsi:type="dcterms:W3CDTF">2024-04-03T09:09:39Z</dcterms:modified>
</cp:coreProperties>
</file>