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0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29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facebook.com/groups/629898828017053" TargetMode="External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66C3-1F84-4C1D-9863-D6B2229A93AB}" type="datetimeFigureOut">
              <a:rPr lang="en-US" smtClean="0"/>
              <a:t>10/22/23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25834-39A2-47D3-89FF-889A465B3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8529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66C3-1F84-4C1D-9863-D6B2229A93AB}" type="datetimeFigureOut">
              <a:rPr lang="en-US" smtClean="0"/>
              <a:t>10/22/23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25834-39A2-47D3-89FF-889A465B3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6367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66C3-1F84-4C1D-9863-D6B2229A93AB}" type="datetimeFigureOut">
              <a:rPr lang="en-US" smtClean="0"/>
              <a:t>10/22/23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25834-39A2-47D3-89FF-889A465B3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5010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2A086B-115F-4762-BD50-449B9549A6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07C3DFE-66E2-4AED-BC92-6647826A97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C7A1F2D-BD1E-453C-AB87-D79C716B07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C84BF08-5EC7-45AB-9179-FF907CEFF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A8847A0-2246-4472-BACE-59FB1E706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2031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F8F32D1-B8A7-486B-B909-A53713AC8F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5321E49-7494-477C-A252-6D5FAE54A0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852298-00EF-4392-B8DB-43AADC4D5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3112243-C92C-4228-BC66-A8FFDFF11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CB53ADA-26B5-46BA-A5C4-04D84BF8B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36440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5C367D-86E5-413E-B44C-D991447E3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B8D4F32-3F18-48BC-A073-91382F2D82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B912DA-F19E-416F-BCFE-C49FE962F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38BD0E4-0405-4B7B-8655-D22FEC59D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1C83EC4-383A-4B39-91B8-6C2476641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34277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5BC54A-E59D-4BFC-AFDD-A81A303348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2136736-0332-4130-9BF6-59DC979C14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81201D8-301E-4596-9892-09203A1F31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CACDCB3-E948-474D-B07F-B2807047F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E3A15F2-FCCC-4B36-BC80-26EAABFE5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5E9F267-C1F8-4417-918D-C424DBBF8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83048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12FBC91-5818-4546-AC6C-10B459432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01A27A6-A205-4B8E-A697-687CA6B3ED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B94D42D-58A8-4E82-8416-273C8C2773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C40E59D-8A5A-4DF1-814B-1A8670C651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50A96AC-6D72-4ADA-B8A2-D5EEBB935D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858107-98DB-4219-A8A4-3E27F741EF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BDAAE6E-D1CC-4AC2-9307-2DA5A589E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DF12621-C272-4B63-8993-762D0F534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82407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CDCDD30-9F9C-4C7D-93DE-E081EDB8B7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DEE973A-0897-487F-A706-23619DDD39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A39F680F-3FF6-49AB-A23B-8D9B44225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F6269BC-AF8D-44CC-88DC-A2241D76B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23802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327DE02-880A-4D8C-89BC-F3C577DA27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75F0DCC-82DC-46D4-8DA2-39D0AA4AC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AEEEFFD-1B21-44AF-98FC-8724221A3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8EC3432-4D49-33CA-79ED-8AC4A9AFC6C4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6" name="矩形 1">
              <a:extLst>
                <a:ext uri="{FF2B5EF4-FFF2-40B4-BE49-F238E27FC236}">
                  <a16:creationId xmlns:a16="http://schemas.microsoft.com/office/drawing/2014/main" id="{05ED3C52-B14E-C347-E31B-660D2C13425D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82D6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矩形: 圆角 11">
              <a:extLst>
                <a:ext uri="{FF2B5EF4-FFF2-40B4-BE49-F238E27FC236}">
                  <a16:creationId xmlns:a16="http://schemas.microsoft.com/office/drawing/2014/main" id="{D78214FC-9AD2-4BB4-0831-ADC30EF42317}"/>
                </a:ext>
              </a:extLst>
            </p:cNvPr>
            <p:cNvSpPr/>
            <p:nvPr/>
          </p:nvSpPr>
          <p:spPr>
            <a:xfrm>
              <a:off x="301451" y="391886"/>
              <a:ext cx="11523403" cy="6169688"/>
            </a:xfrm>
            <a:prstGeom prst="roundRect">
              <a:avLst>
                <a:gd name="adj" fmla="val 2892"/>
              </a:avLst>
            </a:prstGeom>
            <a:solidFill>
              <a:schemeClr val="bg1"/>
            </a:solidFill>
            <a:ln w="76200">
              <a:solidFill>
                <a:srgbClr val="00AB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8" name="TextBox 3">
            <a:extLst>
              <a:ext uri="{FF2B5EF4-FFF2-40B4-BE49-F238E27FC236}">
                <a16:creationId xmlns:a16="http://schemas.microsoft.com/office/drawing/2014/main" id="{89088A84-1C45-AB1D-EE2D-EC7310A3F39F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9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9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99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99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99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99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99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99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9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99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99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99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99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0FFF760-0B60-0EDE-AFFC-67DA70DEB95E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240140E-025D-C4AA-CB03-CD57539F78F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1557ED1-543E-5A04-F94A-72B8E68FC10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F867EF8-4025-8C2B-4252-64E6312E6F8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3BF98B6-BA87-F047-58BA-668DC14E8D4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175BA1FC-9CE9-96EB-FC0E-84E16A205353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+mj-ea"/>
                <a:cs typeface="+mj-cs"/>
              </a:rPr>
              <a:t>By </a:t>
            </a:r>
            <a:r>
              <a:rPr kumimoji="0" lang="en-US" sz="88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+mj-ea"/>
                <a:cs typeface="+mj-cs"/>
              </a:rPr>
              <a:t>Khánh</a:t>
            </a:r>
            <a:r>
              <a:rPr kumimoji="0" lang="en-US" sz="88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+mj-ea"/>
                <a:cs typeface="+mj-cs"/>
              </a:rPr>
              <a:t> </a:t>
            </a:r>
            <a:r>
              <a:rPr kumimoji="0" lang="en-US" sz="88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+mj-ea"/>
                <a:cs typeface="+mj-cs"/>
              </a:rPr>
              <a:t>Huyền</a:t>
            </a:r>
            <a:endParaRPr kumimoji="0" lang="en-US" sz="88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  <a:alpha val="41000"/>
                </a:srgbClr>
              </a:solidFill>
              <a:effectLst/>
              <a:uLnTx/>
              <a:uFillTx/>
              <a:latin typeface="SVN-Ready" panose="02040603050506020204" pitchFamily="18" charset="0"/>
              <a:ea typeface="+mj-ea"/>
              <a:cs typeface="+mj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7B68EEE-5426-D89B-2A0D-DB60E13E30D8}"/>
              </a:ext>
            </a:extLst>
          </p:cNvPr>
          <p:cNvSpPr txBox="1">
            <a:spLocks/>
          </p:cNvSpPr>
          <p:nvPr userDrawn="1"/>
        </p:nvSpPr>
        <p:spPr>
          <a:xfrm>
            <a:off x="-194494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561B39F-2EEF-FDCF-A3C6-1178D1B1734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9C64BF3-A14E-F299-9BE5-F41992F981E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2095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12AE0C-EF64-4ACD-8995-37D91EF6B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F49CF2C-D892-4874-A548-58A0C74F06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5BD171F-B931-4975-A5DE-8E6B3E280B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E207736-AD74-4530-9BB7-58E8296746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D8DC008-7D57-4A3D-904D-344CC960A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CBDEC32-3EBF-4DB5-AA7F-ABE287701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21209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66C3-1F84-4C1D-9863-D6B2229A93AB}" type="datetimeFigureOut">
              <a:rPr lang="en-US" smtClean="0"/>
              <a:t>10/22/23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25834-39A2-47D3-89FF-889A465B3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980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A32A4B9-DC6C-4CEC-B4EF-AE5B28585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2FA51AD-439C-44D6-B80B-C830C028DA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BE4F15B-BFBC-4EEE-959C-F1AAEFE59C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E98E00E-70A4-401E-8032-C3CD8BECC8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5BF2D7F-C362-4E9E-BD1F-79B4A497C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1B218B9-97A3-4FE0-83A0-FD7C01F60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02988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07A56A-39A0-449C-AB48-3EA99F0BC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7FD9AB5-EDE9-4D72-95CD-2B6C1E700F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B852CC-798F-4C2F-8972-12B36B72A9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1F22CD4-CB47-4590-AF62-86990852C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2A9F9F-072C-4341-9140-2ED31436C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03647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5085F01-DF2A-4FC0-8A69-82530B8530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40F7148-A32D-4571-979F-6FD9B75A54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D6D347-D97D-4D03-AF68-85A71165BF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312BE79-3906-40DA-97DA-710565114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406B15B-325D-4928-B505-D4DCC0DF6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74737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66C3-1F84-4C1D-9863-D6B2229A93AB}" type="datetimeFigureOut">
              <a:rPr lang="en-US" smtClean="0"/>
              <a:t>10/22/23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25834-39A2-47D3-89FF-889A465B3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6422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66C3-1F84-4C1D-9863-D6B2229A93AB}" type="datetimeFigureOut">
              <a:rPr lang="en-US" smtClean="0"/>
              <a:t>10/22/23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25834-39A2-47D3-89FF-889A465B3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7411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66C3-1F84-4C1D-9863-D6B2229A93AB}" type="datetimeFigureOut">
              <a:rPr lang="en-US" smtClean="0"/>
              <a:t>10/22/23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25834-39A2-47D3-89FF-889A465B3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6232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66C3-1F84-4C1D-9863-D6B2229A93AB}" type="datetimeFigureOut">
              <a:rPr lang="en-US" smtClean="0"/>
              <a:t>10/22/23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25834-39A2-47D3-89FF-889A465B3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5233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66C3-1F84-4C1D-9863-D6B2229A93AB}" type="datetimeFigureOut">
              <a:rPr lang="en-US" smtClean="0"/>
              <a:t>10/22/23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25834-39A2-47D3-89FF-889A465B3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8498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66C3-1F84-4C1D-9863-D6B2229A93AB}" type="datetimeFigureOut">
              <a:rPr lang="en-US" smtClean="0"/>
              <a:t>10/22/23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25834-39A2-47D3-89FF-889A465B3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5953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66C3-1F84-4C1D-9863-D6B2229A93AB}" type="datetimeFigureOut">
              <a:rPr lang="en-US" smtClean="0"/>
              <a:t>10/22/23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25834-39A2-47D3-89FF-889A465B3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6211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0C66C3-1F84-4C1D-9863-D6B2229A93AB}" type="datetimeFigureOut">
              <a:rPr lang="en-US" smtClean="0"/>
              <a:t>10/22/23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225834-39A2-47D3-89FF-889A465B3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633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4161FE6-15E5-4AAC-88A0-C9A3F4AE5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3D224DE-EDFD-4309-A916-9216BFA099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258136D-A688-47AF-8AE6-3A335DCD91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0284F10-9DA5-4BF5-8A25-1BCF6C6C30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C351749-CB64-4BEE-889F-D43BB657AC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66C66117-9D11-FD43-74E8-E58928210425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9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9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99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99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99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99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99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99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9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99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99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99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99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51C2218-C1B4-A69C-8180-FD390398970D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F2B8015-2787-9B02-D5CA-DF0E9FA588B1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C9D2EC5-2105-AF4D-1DE8-6D58705A152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8886C3B-A547-D8DC-2ED0-E7E0D06AAB8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3253040-48A0-15EE-C1C6-EAD12C07F0F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47B8C8E5-0580-C482-9125-1155C0C0775E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+mj-ea"/>
                <a:cs typeface="+mj-cs"/>
              </a:rPr>
              <a:t>By </a:t>
            </a:r>
            <a:r>
              <a:rPr kumimoji="0" lang="en-US" sz="88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+mj-ea"/>
                <a:cs typeface="+mj-cs"/>
              </a:rPr>
              <a:t>Khánh</a:t>
            </a:r>
            <a:r>
              <a:rPr kumimoji="0" lang="en-US" sz="88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+mj-ea"/>
                <a:cs typeface="+mj-cs"/>
              </a:rPr>
              <a:t> </a:t>
            </a:r>
            <a:r>
              <a:rPr kumimoji="0" lang="en-US" sz="88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+mj-ea"/>
                <a:cs typeface="+mj-cs"/>
              </a:rPr>
              <a:t>Huyền</a:t>
            </a:r>
            <a:endParaRPr kumimoji="0" lang="en-US" sz="88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  <a:alpha val="41000"/>
                </a:srgbClr>
              </a:solidFill>
              <a:effectLst/>
              <a:uLnTx/>
              <a:uFillTx/>
              <a:latin typeface="SVN-Ready" panose="02040603050506020204" pitchFamily="18" charset="0"/>
              <a:ea typeface="+mj-ea"/>
              <a:cs typeface="+mj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F945011-7962-2DA3-19F7-3FC53896C1B7}"/>
              </a:ext>
            </a:extLst>
          </p:cNvPr>
          <p:cNvSpPr txBox="1">
            <a:spLocks/>
          </p:cNvSpPr>
          <p:nvPr userDrawn="1"/>
        </p:nvSpPr>
        <p:spPr>
          <a:xfrm>
            <a:off x="-194494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69E39CF-9605-DC98-7111-642717D3DBA9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AA54203-1D57-13A6-2612-849CEDE1D016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407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11" Type="http://schemas.openxmlformats.org/officeDocument/2006/relationships/image" Target="../media/image13.png"/><Relationship Id="rId5" Type="http://schemas.openxmlformats.org/officeDocument/2006/relationships/image" Target="../media/image6.png"/><Relationship Id="rId10" Type="http://schemas.openxmlformats.org/officeDocument/2006/relationships/image" Target="../media/image12.png"/><Relationship Id="rId4" Type="http://schemas.openxmlformats.org/officeDocument/2006/relationships/image" Target="../media/image5.png"/><Relationship Id="rId9" Type="http://schemas.openxmlformats.org/officeDocument/2006/relationships/image" Target="../media/image11.png"/><Relationship Id="rId1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3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2.png"/><Relationship Id="rId7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png"/><Relationship Id="rId5" Type="http://schemas.openxmlformats.org/officeDocument/2006/relationships/image" Target="../media/image13.png"/><Relationship Id="rId10" Type="http://schemas.openxmlformats.org/officeDocument/2006/relationships/image" Target="../media/image26.png"/><Relationship Id="rId4" Type="http://schemas.openxmlformats.org/officeDocument/2006/relationships/image" Target="../media/image12.png"/><Relationship Id="rId9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7.png"/><Relationship Id="rId4" Type="http://schemas.openxmlformats.org/officeDocument/2006/relationships/hyperlink" Target="https://youtu.be/rPdVpxuYK0g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2.png"/><Relationship Id="rId7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png"/><Relationship Id="rId5" Type="http://schemas.openxmlformats.org/officeDocument/2006/relationships/image" Target="../media/image13.png"/><Relationship Id="rId10" Type="http://schemas.openxmlformats.org/officeDocument/2006/relationships/image" Target="../media/image28.png"/><Relationship Id="rId4" Type="http://schemas.openxmlformats.org/officeDocument/2006/relationships/image" Target="../media/image12.png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0A886ED-2023-4261-988B-C9FB4336F7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7CF01BE-C90B-46FB-8BA5-59BED7ABCB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3056" y="-951856"/>
            <a:ext cx="4652986" cy="446928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A4F123A-D858-4B4E-8C55-0DB05E794A7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DCD7CB4-948C-4CBB-8D1F-169AFFEFFB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90787" y="707577"/>
            <a:ext cx="3041685" cy="266536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A4CE381-514C-40D9-A682-B21BB5A6F2D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971" y="5171732"/>
            <a:ext cx="12192000" cy="167639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BCC017E-B16E-4F40-8B3B-236D342CF78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5428" y="6261517"/>
            <a:ext cx="2297087" cy="59648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41252A-9355-4088-B29F-5168C2C9287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60826" y="-178621"/>
            <a:ext cx="2653088" cy="240823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41EB5E3-5C76-40FD-9486-2039F633CDE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46099" y="3932928"/>
            <a:ext cx="2519941" cy="300732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E8B94F1-E31E-4FAC-8447-DE8B87B381F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2260" y="3932928"/>
            <a:ext cx="2715884" cy="317877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B1E17F3-7486-4FBC-8B08-62F955A07A2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8199" y="359227"/>
            <a:ext cx="1469571" cy="10776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A5F9435-BC49-4666-BBA6-C2252FF7B103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1943" y="-97972"/>
            <a:ext cx="1970314" cy="292849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8787E0A-BDA2-48DF-8721-58ACC29C04E6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82713" y="873420"/>
            <a:ext cx="2519942" cy="2071808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27C5AAB-683E-48D0-937B-F0B933D04064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2770" y="2677886"/>
            <a:ext cx="1187530" cy="870856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8A3DD0DB-A1D1-466E-AEA6-469459429663}"/>
              </a:ext>
            </a:extLst>
          </p:cNvPr>
          <p:cNvSpPr txBox="1">
            <a:spLocks/>
          </p:cNvSpPr>
          <p:nvPr/>
        </p:nvSpPr>
        <p:spPr>
          <a:xfrm>
            <a:off x="5529527" y="1834862"/>
            <a:ext cx="1534759" cy="716508"/>
          </a:xfrm>
          <a:prstGeom prst="roundRect">
            <a:avLst/>
          </a:prstGeom>
          <a:noFill/>
          <a:ln w="28575">
            <a:solidFill>
              <a:srgbClr val="00ABBA"/>
            </a:solidFill>
            <a:prstDash/>
          </a:ln>
        </p:spPr>
        <p:txBody>
          <a:bodyPr vert="horz" wrap="square" lIns="89535" tIns="46355" rIns="89535" bIns="46355" anchor="t">
            <a:spAutoFit/>
          </a:bodyPr>
          <a:lstStyle/>
          <a:p>
            <a:pPr marL="0" marR="0" lvl="0" indent="0" algn="ctr" defTabSz="508000" rtl="0" eaLnBrk="0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lt"/>
              </a:rPr>
              <a:t>TOÁN</a:t>
            </a:r>
            <a:endParaRPr kumimoji="0" lang="ko-KR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Vogue-ExtraBold" panose="020B0500000000000000" pitchFamily="34" charset="0"/>
              <a:ea typeface="맑은 고딕" panose="020B0503020000020004" pitchFamily="34" charset="-127"/>
              <a:cs typeface="Vogue-ExtraBold" panose="020B0500000000000000" pitchFamily="34" charset="0"/>
              <a:sym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E27C16B-97EA-675C-D563-E54844B2742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965"/>
            <a:ext cx="1406027" cy="140602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A16FF0E-1DC0-6704-2754-099D1F2759A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87020" y="2279274"/>
            <a:ext cx="9998307" cy="3078747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6A589CBD-C555-10F8-4D8E-F966C4029365}"/>
              </a:ext>
            </a:extLst>
          </p:cNvPr>
          <p:cNvSpPr txBox="1"/>
          <p:nvPr/>
        </p:nvSpPr>
        <p:spPr>
          <a:xfrm>
            <a:off x="4911191" y="4412962"/>
            <a:ext cx="40619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Tiết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2 – Trang 57</a:t>
            </a:r>
          </a:p>
        </p:txBody>
      </p:sp>
    </p:spTree>
    <p:extLst>
      <p:ext uri="{BB962C8B-B14F-4D97-AF65-F5344CB8AC3E}">
        <p14:creationId xmlns:p14="http://schemas.microsoft.com/office/powerpoint/2010/main" val="9401090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BDF2433-A090-F0BC-CAD1-F98CBE75D8F2}"/>
              </a:ext>
            </a:extLst>
          </p:cNvPr>
          <p:cNvSpPr txBox="1"/>
          <p:nvPr/>
        </p:nvSpPr>
        <p:spPr>
          <a:xfrm>
            <a:off x="700694" y="764770"/>
            <a:ext cx="10790612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Trong các câu dưới đây, câu nào đúng?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A. Phía sau cánh cửa mà Rô-bốt chọn chắc chắn có con bò cân nặng 20 kg.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B. Phía sau cánh cửa mà Rô-bốt chọn có thể có một con dê đen cân nặng 3 tạ.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C. Phía sau cánh cửa mà Rô-bốt chọn có thể có một con dê trắng cân nặng 60 kg.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FACD34D-8869-0E61-97A8-48CEB363E712}"/>
              </a:ext>
            </a:extLst>
          </p:cNvPr>
          <p:cNvSpPr/>
          <p:nvPr/>
        </p:nvSpPr>
        <p:spPr>
          <a:xfrm>
            <a:off x="562843" y="4106487"/>
            <a:ext cx="781395" cy="831273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91199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 descr="xác">
            <a:extLst>
              <a:ext uri="{FF2B5EF4-FFF2-40B4-BE49-F238E27FC236}">
                <a16:creationId xmlns:a16="http://schemas.microsoft.com/office/drawing/2014/main" id="{C6CDB8CF-AFD9-68EC-C442-BAB1FBDDB738}"/>
              </a:ext>
            </a:extLst>
          </p:cNvPr>
          <p:cNvSpPr txBox="1"/>
          <p:nvPr/>
        </p:nvSpPr>
        <p:spPr>
          <a:xfrm>
            <a:off x="792478" y="565266"/>
            <a:ext cx="1079130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	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Một chiếc xe chở được nhiều nhất 7 tạ hàng hoá. Biết trên xe đã có 300 kg na bở. Người ta muốn xếp thêm những thùng na dai lên xe, mỗi thùng cân nặng 5 kg. Hỏi trên chiếc xe đó có thể chở được thêm 90 thùng na dai hay không?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4FCF0FF9-F32B-21CD-8344-BDB3CE633776}"/>
              </a:ext>
            </a:extLst>
          </p:cNvPr>
          <p:cNvSpPr/>
          <p:nvPr/>
        </p:nvSpPr>
        <p:spPr>
          <a:xfrm>
            <a:off x="792478" y="565266"/>
            <a:ext cx="847898" cy="847898"/>
          </a:xfrm>
          <a:prstGeom prst="ellipse">
            <a:avLst/>
          </a:prstGeom>
          <a:solidFill>
            <a:srgbClr val="008A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4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5303" y="3731110"/>
            <a:ext cx="4556314" cy="23513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6536" y="3731110"/>
            <a:ext cx="4370271" cy="23513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837072" y="5670958"/>
            <a:ext cx="1356462" cy="646331"/>
          </a:xfrm>
          <a:prstGeom prst="rect">
            <a:avLst/>
          </a:prstGeom>
          <a:solidFill>
            <a:srgbClr val="00B050"/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Na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bở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20424" y="5670957"/>
            <a:ext cx="1436612" cy="646331"/>
          </a:xfrm>
          <a:prstGeom prst="rect">
            <a:avLst/>
          </a:prstGeom>
          <a:solidFill>
            <a:srgbClr val="00B050"/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Na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dai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76602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animBg="1"/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346" y="497905"/>
            <a:ext cx="2796183" cy="1806383"/>
          </a:xfrm>
          <a:prstGeom prst="rect">
            <a:avLst/>
          </a:prstGeom>
        </p:spPr>
      </p:pic>
      <p:sp>
        <p:nvSpPr>
          <p:cNvPr id="2" name="TextBox 1" descr="xác">
            <a:extLst>
              <a:ext uri="{FF2B5EF4-FFF2-40B4-BE49-F238E27FC236}">
                <a16:creationId xmlns:a16="http://schemas.microsoft.com/office/drawing/2014/main" id="{E5F846B9-AD76-4DEB-806C-3731F5B48F84}"/>
              </a:ext>
            </a:extLst>
          </p:cNvPr>
          <p:cNvSpPr txBox="1"/>
          <p:nvPr/>
        </p:nvSpPr>
        <p:spPr>
          <a:xfrm>
            <a:off x="5195454" y="571057"/>
            <a:ext cx="22666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Bài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giải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23F778-873D-70C1-B4DA-6BB74E0A2E95}"/>
              </a:ext>
            </a:extLst>
          </p:cNvPr>
          <p:cNvSpPr txBox="1"/>
          <p:nvPr/>
        </p:nvSpPr>
        <p:spPr>
          <a:xfrm>
            <a:off x="476596" y="1084384"/>
            <a:ext cx="11144597" cy="4975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90 thùng na dai cân nặng là: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90 × 5 = 450 (kg)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Kh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i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đó tổng khối lượng na dai và na bở cân nặng là: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300 + 450 = 750 (kg)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Đổi: 7 tạ = 700 kg, do 750 kg &gt; 700 kg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ên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chiếc xe đó không thể chở thêm 90 thùng na dai.</a:t>
            </a:r>
          </a:p>
        </p:txBody>
      </p:sp>
    </p:spTree>
    <p:extLst>
      <p:ext uri="{BB962C8B-B14F-4D97-AF65-F5344CB8AC3E}">
        <p14:creationId xmlns:p14="http://schemas.microsoft.com/office/powerpoint/2010/main" val="24663392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0A886ED-2023-4261-988B-C9FB4336F7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7CF01BE-C90B-46FB-8BA5-59BED7ABCB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3056" y="-951856"/>
            <a:ext cx="4652986" cy="446928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A4F123A-D858-4B4E-8C55-0DB05E794A7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667" y="97973"/>
            <a:ext cx="12192000" cy="685799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DCD7CB4-948C-4CBB-8D1F-169AFFEFFB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487" y="-178621"/>
            <a:ext cx="3041685" cy="266536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A4CE381-514C-40D9-A682-B21BB5A6F2D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971" y="5171732"/>
            <a:ext cx="12192000" cy="167639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BCC017E-B16E-4F40-8B3B-236D342CF78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5428" y="6261517"/>
            <a:ext cx="2297087" cy="59648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41EB5E3-5C76-40FD-9486-2039F633CDE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69799" y="4029293"/>
            <a:ext cx="2519941" cy="300732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E8B94F1-E31E-4FAC-8447-DE8B87B381F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2260" y="3932928"/>
            <a:ext cx="2715884" cy="317877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B1E17F3-7486-4FBC-8B08-62F955A07A2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8199" y="359227"/>
            <a:ext cx="1469571" cy="10776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A5F9435-BC49-4666-BBA6-C2252FF7B10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1943" y="-97972"/>
            <a:ext cx="1970314" cy="292849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8787E0A-BDA2-48DF-8721-58ACC29C04E6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82713" y="873420"/>
            <a:ext cx="2519942" cy="2071808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27C5AAB-683E-48D0-937B-F0B933D04064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2770" y="2677886"/>
            <a:ext cx="1187530" cy="87085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8435A1F-A0A4-72A7-8B09-B7F539385C03}"/>
              </a:ext>
            </a:extLst>
          </p:cNvPr>
          <p:cNvSpPr txBox="1"/>
          <p:nvPr/>
        </p:nvSpPr>
        <p:spPr>
          <a:xfrm>
            <a:off x="3377163" y="2817524"/>
            <a:ext cx="5907579" cy="2171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Hoàn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thành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bài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tập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</a:t>
            </a:r>
          </a:p>
          <a:p>
            <a:pPr marL="571500" marR="0" lvl="0" indent="-5715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Chuẩn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bị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bài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mới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F451E0E-8EA4-05A5-561E-D350BB03E97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758408" y="1675395"/>
            <a:ext cx="4871126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291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0A886ED-2023-4261-988B-C9FB4336F7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7CF01BE-C90B-46FB-8BA5-59BED7ABCB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3056" y="-951856"/>
            <a:ext cx="4652986" cy="446928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A4F123A-D858-4B4E-8C55-0DB05E794A7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DCD7CB4-948C-4CBB-8D1F-169AFFEFFB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487" y="-178621"/>
            <a:ext cx="3041685" cy="266536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A4CE381-514C-40D9-A682-B21BB5A6F2D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971" y="5171732"/>
            <a:ext cx="12192000" cy="167639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BCC017E-B16E-4F40-8B3B-236D342CF78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5428" y="6261517"/>
            <a:ext cx="2297087" cy="59648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41252A-9355-4088-B29F-5168C2C9287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60826" y="-178621"/>
            <a:ext cx="2653088" cy="240823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41EB5E3-5C76-40FD-9486-2039F633CDE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69799" y="4029293"/>
            <a:ext cx="2519941" cy="300732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E8B94F1-E31E-4FAC-8447-DE8B87B381F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2260" y="3932928"/>
            <a:ext cx="2715884" cy="317877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B1E17F3-7486-4FBC-8B08-62F955A07A2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8199" y="359227"/>
            <a:ext cx="1469571" cy="10776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A5F9435-BC49-4666-BBA6-C2252FF7B103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1943" y="-97972"/>
            <a:ext cx="1970314" cy="292849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8787E0A-BDA2-48DF-8721-58ACC29C04E6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82713" y="873420"/>
            <a:ext cx="2519942" cy="2071808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27C5AAB-683E-48D0-937B-F0B933D04064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2770" y="2677886"/>
            <a:ext cx="1187530" cy="870856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8A3DD0DB-A1D1-466E-AEA6-469459429663}"/>
              </a:ext>
            </a:extLst>
          </p:cNvPr>
          <p:cNvSpPr txBox="1">
            <a:spLocks/>
          </p:cNvSpPr>
          <p:nvPr/>
        </p:nvSpPr>
        <p:spPr>
          <a:xfrm>
            <a:off x="5559549" y="1584857"/>
            <a:ext cx="1534759" cy="716508"/>
          </a:xfrm>
          <a:prstGeom prst="roundRect">
            <a:avLst/>
          </a:prstGeom>
          <a:noFill/>
          <a:ln w="28575">
            <a:solidFill>
              <a:srgbClr val="00ABBA"/>
            </a:solidFill>
            <a:prstDash/>
          </a:ln>
        </p:spPr>
        <p:txBody>
          <a:bodyPr vert="horz" wrap="square" lIns="89535" tIns="46355" rIns="89535" bIns="46355" anchor="t">
            <a:spAutoFit/>
          </a:bodyPr>
          <a:lstStyle/>
          <a:p>
            <a:pPr marL="0" marR="0" lvl="0" indent="0" algn="ctr" defTabSz="508000" rtl="0" eaLnBrk="0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lt"/>
              </a:rPr>
              <a:t>TOÁN</a:t>
            </a:r>
            <a:endParaRPr kumimoji="0" lang="ko-KR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Vogue-ExtraBold" panose="020B0500000000000000" pitchFamily="34" charset="0"/>
              <a:ea typeface="맑은 고딕" panose="020B0503020000020004" pitchFamily="34" charset="-127"/>
              <a:cs typeface="Vogue-ExtraBold" panose="020B0500000000000000" pitchFamily="34" charset="0"/>
              <a:sym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451CC26-49F4-2EAE-FC9E-7D1CF7719D0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08814" y="2161405"/>
            <a:ext cx="8833870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7150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2FE8CEC1-2A20-4659-89C7-3ABAA7C35CF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AB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38A54781-1649-4F26-8C11-E7B479EDF062}"/>
              </a:ext>
            </a:extLst>
          </p:cNvPr>
          <p:cNvSpPr/>
          <p:nvPr/>
        </p:nvSpPr>
        <p:spPr>
          <a:xfrm>
            <a:off x="624417" y="404989"/>
            <a:ext cx="10943166" cy="6048022"/>
          </a:xfrm>
          <a:prstGeom prst="roundRect">
            <a:avLst>
              <a:gd name="adj" fmla="val 9438"/>
            </a:avLst>
          </a:prstGeom>
          <a:solidFill>
            <a:schemeClr val="bg1"/>
          </a:solidFill>
          <a:ln w="76200">
            <a:solidFill>
              <a:srgbClr val="82D6DD"/>
            </a:solidFill>
          </a:ln>
          <a:effectLst>
            <a:outerShdw blurRad="50800" dist="381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92号-新潮海报体" panose="00000500000000000000" pitchFamily="2" charset="-122"/>
              <a:ea typeface="字魂92号-新潮海报体" panose="00000500000000000000" pitchFamily="2" charset="-122"/>
              <a:cs typeface="+mn-cs"/>
            </a:endParaRPr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id="{AC893DF5-226C-4FE7-9D2C-5EED43BC861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8790" y="2769809"/>
            <a:ext cx="3822303" cy="4306663"/>
          </a:xfrm>
          <a:prstGeom prst="rect">
            <a:avLst/>
          </a:prstGeom>
          <a:effectLst>
            <a:outerShdw blurRad="50800" dist="38100" algn="l" rotWithShape="0">
              <a:prstClr val="black">
                <a:alpha val="20000"/>
              </a:prstClr>
            </a:outerShdw>
          </a:effectLst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5E84D00C-9A22-4F90-B407-0CB5BB7C4C8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62390">
            <a:off x="9919227" y="3769378"/>
            <a:ext cx="3050419" cy="3050419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C9245697-3CE4-4488-8045-A95D8463F0B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764457">
            <a:off x="96051" y="-180612"/>
            <a:ext cx="1521144" cy="1171202"/>
          </a:xfrm>
          <a:prstGeom prst="rect">
            <a:avLst/>
          </a:prstGeom>
        </p:spPr>
      </p:pic>
      <p:sp>
        <p:nvSpPr>
          <p:cNvPr id="5" name="TextBox 4" descr="xác">
            <a:extLst>
              <a:ext uri="{FF2B5EF4-FFF2-40B4-BE49-F238E27FC236}">
                <a16:creationId xmlns:a16="http://schemas.microsoft.com/office/drawing/2014/main" id="{6A9580BE-94DA-D10F-E026-6BA6D8982C16}"/>
              </a:ext>
            </a:extLst>
          </p:cNvPr>
          <p:cNvSpPr txBox="1"/>
          <p:nvPr/>
        </p:nvSpPr>
        <p:spPr>
          <a:xfrm>
            <a:off x="1995734" y="1923130"/>
            <a:ext cx="892052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Nhận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vị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khối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lượng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yến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tấn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quan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hệ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giữa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vị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với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ki –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lô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– gam.</a:t>
            </a: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Thực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việc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ước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lượng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quả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lường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trong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một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trường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hợp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giản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CBA9F3D-32F4-3D17-61D9-D3F0D79AA3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0852" y="352599"/>
            <a:ext cx="5450296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6242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0A886ED-2023-4261-988B-C9FB4336F7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7CF01BE-C90B-46FB-8BA5-59BED7ABCB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79" b="75686"/>
          <a:stretch/>
        </p:blipFill>
        <p:spPr>
          <a:xfrm>
            <a:off x="3230938" y="-910323"/>
            <a:ext cx="4652986" cy="272622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B1E17F3-7486-4FBC-8B08-62F955A07A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8199" y="359227"/>
            <a:ext cx="1469571" cy="10776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A5F9435-BC49-4666-BBA6-C2252FF7B10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1943" y="-97972"/>
            <a:ext cx="1970314" cy="292849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27C5AAB-683E-48D0-937B-F0B933D0406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2770" y="2677886"/>
            <a:ext cx="1187530" cy="870856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08FDBD42-9E12-4AAC-AEBA-0060A56E5EC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16104">
            <a:off x="9417043" y="94857"/>
            <a:ext cx="2165767" cy="2165767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57DA9833-551C-40D6-844C-EE8B6950A1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1609" y="-294721"/>
            <a:ext cx="1469571" cy="1077686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1701CC4E-D53C-4616-9596-712BD5A91F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0141" y="1025772"/>
            <a:ext cx="1469571" cy="1077686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810C63B2-C62E-4180-B415-55660C7F5C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3816" y="5369824"/>
            <a:ext cx="1469571" cy="107768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E3BD0552-1563-4209-AB0B-DCD78C3F7BB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411360">
            <a:off x="4362825" y="4316136"/>
            <a:ext cx="2080164" cy="27262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E00766-C090-FBBC-9343-5577C2D2D1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998" y="119742"/>
            <a:ext cx="593432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4697E16-6D08-C686-9F5F-01C852EBE04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2400" y="1134517"/>
            <a:ext cx="6486706" cy="482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5649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FAF1D87-27DF-F707-8EC8-3FC0B9951A28}"/>
              </a:ext>
            </a:extLst>
          </p:cNvPr>
          <p:cNvSpPr txBox="1"/>
          <p:nvPr/>
        </p:nvSpPr>
        <p:spPr>
          <a:xfrm>
            <a:off x="7910206" y="6534834"/>
            <a:ext cx="38156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  <a:hlinkClick r:id="rId4"/>
              </a:rPr>
              <a:t>https://youtu.be/rPdVpxuYK0g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6" name="y2mate.com - Tập 21 Là la lá  Chanh dâu tây và bài hát vận động nhanh chậm_v720P">
            <a:hlinkClick r:id="" action="ppaction://media"/>
            <a:extLst>
              <a:ext uri="{FF2B5EF4-FFF2-40B4-BE49-F238E27FC236}">
                <a16:creationId xmlns:a16="http://schemas.microsoft.com/office/drawing/2014/main" id="{3171F6FE-65B8-2987-66DE-050DA75003E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6823" y="453838"/>
            <a:ext cx="10578354" cy="5950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4453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3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0A886ED-2023-4261-988B-C9FB4336F7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7CF01BE-C90B-46FB-8BA5-59BED7ABCB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79" b="75686"/>
          <a:stretch/>
        </p:blipFill>
        <p:spPr>
          <a:xfrm>
            <a:off x="3230938" y="-910323"/>
            <a:ext cx="4652986" cy="272622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B1E17F3-7486-4FBC-8B08-62F955A07A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8199" y="359227"/>
            <a:ext cx="1469571" cy="10776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A5F9435-BC49-4666-BBA6-C2252FF7B10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1943" y="-97972"/>
            <a:ext cx="1970314" cy="292849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27C5AAB-683E-48D0-937B-F0B933D0406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2770" y="2677886"/>
            <a:ext cx="1187530" cy="870856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08FDBD42-9E12-4AAC-AEBA-0060A56E5EC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16104">
            <a:off x="9417043" y="94857"/>
            <a:ext cx="2165767" cy="2165767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57DA9833-551C-40D6-844C-EE8B6950A1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1609" y="-294721"/>
            <a:ext cx="1469571" cy="1077686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1701CC4E-D53C-4616-9596-712BD5A91F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0141" y="1025772"/>
            <a:ext cx="1469571" cy="1077686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810C63B2-C62E-4180-B415-55660C7F5C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3816" y="5369824"/>
            <a:ext cx="1469571" cy="107768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E3BD0552-1563-4209-AB0B-DCD78C3F7BB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411360">
            <a:off x="4362825" y="4316136"/>
            <a:ext cx="2080164" cy="27262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F02FE8-6E04-50CB-218D-3708DA2B520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039" y="311841"/>
            <a:ext cx="593432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3719418-6268-69C0-96DD-16BEDAF741D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4512" y="1393728"/>
            <a:ext cx="6078239" cy="482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3440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698EB407-9A91-0435-4608-C9E11AAD6FF5}"/>
              </a:ext>
            </a:extLst>
          </p:cNvPr>
          <p:cNvSpPr/>
          <p:nvPr/>
        </p:nvSpPr>
        <p:spPr>
          <a:xfrm>
            <a:off x="570807" y="565266"/>
            <a:ext cx="847898" cy="847898"/>
          </a:xfrm>
          <a:prstGeom prst="ellipse">
            <a:avLst/>
          </a:prstGeom>
          <a:solidFill>
            <a:srgbClr val="008A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3" name="TextBox 2" descr="xác">
            <a:extLst>
              <a:ext uri="{FF2B5EF4-FFF2-40B4-BE49-F238E27FC236}">
                <a16:creationId xmlns:a16="http://schemas.microsoft.com/office/drawing/2014/main" id="{EC98DB55-2CBA-7C8E-9E3A-B74DFE133B73}"/>
              </a:ext>
            </a:extLst>
          </p:cNvPr>
          <p:cNvSpPr txBox="1"/>
          <p:nvPr/>
        </p:nvSpPr>
        <p:spPr>
          <a:xfrm>
            <a:off x="1418705" y="565266"/>
            <a:ext cx="999189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	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Dựa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vào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thông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tin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vẽ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dưới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dây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hãy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xác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định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cân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nặng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mỗi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vật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Biết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rằng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cân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nặng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vật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: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1 300 kg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tấn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2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tấn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06F5E4-1AA1-8988-F28E-CCCF595939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8014" y="3119811"/>
            <a:ext cx="6735972" cy="3104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7936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9F75ECC-F548-1FDA-0551-354801558A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0301" y="1183433"/>
            <a:ext cx="9744257" cy="4491133"/>
          </a:xfrm>
          <a:prstGeom prst="rect">
            <a:avLst/>
          </a:prstGeom>
        </p:spPr>
      </p:pic>
      <p:sp>
        <p:nvSpPr>
          <p:cNvPr id="3" name="TextBox 2" descr="xác">
            <a:extLst>
              <a:ext uri="{FF2B5EF4-FFF2-40B4-BE49-F238E27FC236}">
                <a16:creationId xmlns:a16="http://schemas.microsoft.com/office/drawing/2014/main" id="{4802CA26-5A15-E8F2-95B2-58F859EE3F8C}"/>
              </a:ext>
            </a:extLst>
          </p:cNvPr>
          <p:cNvSpPr txBox="1"/>
          <p:nvPr/>
        </p:nvSpPr>
        <p:spPr>
          <a:xfrm>
            <a:off x="404553" y="482138"/>
            <a:ext cx="68607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Cân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nặng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của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mỗi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con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vật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:</a:t>
            </a:r>
          </a:p>
        </p:txBody>
      </p:sp>
      <p:sp>
        <p:nvSpPr>
          <p:cNvPr id="4" name="TextBox 3" descr="xác">
            <a:extLst>
              <a:ext uri="{FF2B5EF4-FFF2-40B4-BE49-F238E27FC236}">
                <a16:creationId xmlns:a16="http://schemas.microsoft.com/office/drawing/2014/main" id="{4B376718-F413-DBB0-171F-CEB4E6D89B47}"/>
              </a:ext>
            </a:extLst>
          </p:cNvPr>
          <p:cNvSpPr txBox="1"/>
          <p:nvPr/>
        </p:nvSpPr>
        <p:spPr>
          <a:xfrm>
            <a:off x="8593974" y="5667975"/>
            <a:ext cx="1587731" cy="707886"/>
          </a:xfrm>
          <a:prstGeom prst="rect">
            <a:avLst/>
          </a:prstGeom>
          <a:solidFill>
            <a:srgbClr val="B3FAFF"/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2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tấn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5" name="TextBox 4" descr="xác">
            <a:extLst>
              <a:ext uri="{FF2B5EF4-FFF2-40B4-BE49-F238E27FC236}">
                <a16:creationId xmlns:a16="http://schemas.microsoft.com/office/drawing/2014/main" id="{C50EBD20-2BDA-6D21-E2ED-55891BD3C0C5}"/>
              </a:ext>
            </a:extLst>
          </p:cNvPr>
          <p:cNvSpPr txBox="1"/>
          <p:nvPr/>
        </p:nvSpPr>
        <p:spPr>
          <a:xfrm>
            <a:off x="4922519" y="5674566"/>
            <a:ext cx="1587731" cy="707886"/>
          </a:xfrm>
          <a:prstGeom prst="rect">
            <a:avLst/>
          </a:prstGeom>
          <a:solidFill>
            <a:srgbClr val="B3FAFF"/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tấn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6" name="TextBox 5" descr="xác">
            <a:extLst>
              <a:ext uri="{FF2B5EF4-FFF2-40B4-BE49-F238E27FC236}">
                <a16:creationId xmlns:a16="http://schemas.microsoft.com/office/drawing/2014/main" id="{51640658-21B7-7A9B-2D7A-CA86F4AE4AF2}"/>
              </a:ext>
            </a:extLst>
          </p:cNvPr>
          <p:cNvSpPr txBox="1"/>
          <p:nvPr/>
        </p:nvSpPr>
        <p:spPr>
          <a:xfrm>
            <a:off x="1548227" y="5674566"/>
            <a:ext cx="2332430" cy="707886"/>
          </a:xfrm>
          <a:prstGeom prst="rect">
            <a:avLst/>
          </a:prstGeom>
          <a:solidFill>
            <a:srgbClr val="B3FAFF"/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1 300 kg</a:t>
            </a:r>
          </a:p>
        </p:txBody>
      </p:sp>
    </p:spTree>
    <p:extLst>
      <p:ext uri="{BB962C8B-B14F-4D97-AF65-F5344CB8AC3E}">
        <p14:creationId xmlns:p14="http://schemas.microsoft.com/office/powerpoint/2010/main" val="6620803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40FD436D-5BBB-F520-3762-7A9412A429BC}"/>
              </a:ext>
            </a:extLst>
          </p:cNvPr>
          <p:cNvSpPr/>
          <p:nvPr/>
        </p:nvSpPr>
        <p:spPr>
          <a:xfrm>
            <a:off x="570807" y="565266"/>
            <a:ext cx="847898" cy="847898"/>
          </a:xfrm>
          <a:prstGeom prst="ellipse">
            <a:avLst/>
          </a:prstGeom>
          <a:solidFill>
            <a:srgbClr val="008A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2</a:t>
            </a:r>
          </a:p>
        </p:txBody>
      </p:sp>
      <p:sp>
        <p:nvSpPr>
          <p:cNvPr id="3" name="TextBox 2" descr="xác">
            <a:extLst>
              <a:ext uri="{FF2B5EF4-FFF2-40B4-BE49-F238E27FC236}">
                <a16:creationId xmlns:a16="http://schemas.microsoft.com/office/drawing/2014/main" id="{80F65814-F400-85CE-8CAE-CA2D11F153D3}"/>
              </a:ext>
            </a:extLst>
          </p:cNvPr>
          <p:cNvSpPr txBox="1"/>
          <p:nvPr/>
        </p:nvSpPr>
        <p:spPr>
          <a:xfrm>
            <a:off x="1565564" y="582167"/>
            <a:ext cx="16431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?</a:t>
            </a:r>
          </a:p>
        </p:txBody>
      </p:sp>
      <p:sp>
        <p:nvSpPr>
          <p:cNvPr id="4" name="TextBox 3" descr="xác">
            <a:extLst>
              <a:ext uri="{FF2B5EF4-FFF2-40B4-BE49-F238E27FC236}">
                <a16:creationId xmlns:a16="http://schemas.microsoft.com/office/drawing/2014/main" id="{A9572BB5-2510-BD27-35CD-A833B6AA635A}"/>
              </a:ext>
            </a:extLst>
          </p:cNvPr>
          <p:cNvSpPr txBox="1"/>
          <p:nvPr/>
        </p:nvSpPr>
        <p:spPr>
          <a:xfrm>
            <a:off x="423949" y="1754537"/>
            <a:ext cx="51012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a) 4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yến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5 kg =  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45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 kg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38056E-870F-5CE9-A201-7274C40132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2915" y="1506067"/>
            <a:ext cx="1188823" cy="1457070"/>
          </a:xfrm>
          <a:prstGeom prst="rect">
            <a:avLst/>
          </a:prstGeom>
        </p:spPr>
      </p:pic>
      <p:sp>
        <p:nvSpPr>
          <p:cNvPr id="6" name="TextBox 5" descr="xác">
            <a:extLst>
              <a:ext uri="{FF2B5EF4-FFF2-40B4-BE49-F238E27FC236}">
                <a16:creationId xmlns:a16="http://schemas.microsoft.com/office/drawing/2014/main" id="{A7A4FE52-A53C-4D0C-69B5-6F650616D743}"/>
              </a:ext>
            </a:extLst>
          </p:cNvPr>
          <p:cNvSpPr txBox="1"/>
          <p:nvPr/>
        </p:nvSpPr>
        <p:spPr>
          <a:xfrm>
            <a:off x="6517178" y="1754537"/>
            <a:ext cx="51012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b) 5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tạ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5 kg =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505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 kg </a:t>
            </a:r>
          </a:p>
        </p:txBody>
      </p:sp>
      <p:sp>
        <p:nvSpPr>
          <p:cNvPr id="7" name="TextBox 6" descr="xác">
            <a:extLst>
              <a:ext uri="{FF2B5EF4-FFF2-40B4-BE49-F238E27FC236}">
                <a16:creationId xmlns:a16="http://schemas.microsoft.com/office/drawing/2014/main" id="{07924FE7-DDE5-6EE8-3A0C-A1D0737D980E}"/>
              </a:ext>
            </a:extLst>
          </p:cNvPr>
          <p:cNvSpPr txBox="1"/>
          <p:nvPr/>
        </p:nvSpPr>
        <p:spPr>
          <a:xfrm>
            <a:off x="423949" y="2742839"/>
            <a:ext cx="58757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c) 6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tấn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40 kg =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6 040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 kg </a:t>
            </a:r>
          </a:p>
        </p:txBody>
      </p:sp>
      <p:sp>
        <p:nvSpPr>
          <p:cNvPr id="8" name="TextBox 7" descr="xác">
            <a:extLst>
              <a:ext uri="{FF2B5EF4-FFF2-40B4-BE49-F238E27FC236}">
                <a16:creationId xmlns:a16="http://schemas.microsoft.com/office/drawing/2014/main" id="{33A9E985-28A2-A687-E9CF-2B8E673C02E2}"/>
              </a:ext>
            </a:extLst>
          </p:cNvPr>
          <p:cNvSpPr txBox="1"/>
          <p:nvPr/>
        </p:nvSpPr>
        <p:spPr>
          <a:xfrm>
            <a:off x="6381403" y="2742839"/>
            <a:ext cx="51012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b) 3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tạ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2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yến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=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32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 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yến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</a:p>
        </p:txBody>
      </p:sp>
      <p:sp>
        <p:nvSpPr>
          <p:cNvPr id="9" name="TextBox 8" descr="xác">
            <a:extLst>
              <a:ext uri="{FF2B5EF4-FFF2-40B4-BE49-F238E27FC236}">
                <a16:creationId xmlns:a16="http://schemas.microsoft.com/office/drawing/2014/main" id="{59320616-0681-80AD-A6D3-DDD50038E351}"/>
              </a:ext>
            </a:extLst>
          </p:cNvPr>
          <p:cNvSpPr txBox="1"/>
          <p:nvPr/>
        </p:nvSpPr>
        <p:spPr>
          <a:xfrm>
            <a:off x="483774" y="3686530"/>
            <a:ext cx="58757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e) 5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tấn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2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tạ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=    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52 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tạ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 </a:t>
            </a:r>
          </a:p>
        </p:txBody>
      </p:sp>
      <p:sp>
        <p:nvSpPr>
          <p:cNvPr id="10" name="TextBox 9" descr="xác">
            <a:extLst>
              <a:ext uri="{FF2B5EF4-FFF2-40B4-BE49-F238E27FC236}">
                <a16:creationId xmlns:a16="http://schemas.microsoft.com/office/drawing/2014/main" id="{7687E6F3-2408-455F-3A85-0AF3487EA852}"/>
              </a:ext>
            </a:extLst>
          </p:cNvPr>
          <p:cNvSpPr txBox="1"/>
          <p:nvPr/>
        </p:nvSpPr>
        <p:spPr>
          <a:xfrm>
            <a:off x="6096000" y="3686530"/>
            <a:ext cx="56720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g) 4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tấn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50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yến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=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450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yến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38088BB-7443-F589-C162-00857B97BE2C}"/>
              </a:ext>
            </a:extLst>
          </p:cNvPr>
          <p:cNvGrpSpPr/>
          <p:nvPr/>
        </p:nvGrpSpPr>
        <p:grpSpPr>
          <a:xfrm>
            <a:off x="3634657" y="2503721"/>
            <a:ext cx="1613648" cy="1457070"/>
            <a:chOff x="2463411" y="4489508"/>
            <a:chExt cx="1613648" cy="145707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8DC0C96-ABE4-3742-512A-CC42C34C26F4}"/>
                </a:ext>
              </a:extLst>
            </p:cNvPr>
            <p:cNvSpPr/>
            <p:nvPr/>
          </p:nvSpPr>
          <p:spPr>
            <a:xfrm>
              <a:off x="2463411" y="4654014"/>
              <a:ext cx="1613648" cy="8280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7F637E0-C4FA-ED64-AE10-8C4AEFF2F8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67962" y="4489508"/>
              <a:ext cx="1188823" cy="1457070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858030B0-271E-6AF8-BF53-14C9D72ECE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6046" y="2483072"/>
            <a:ext cx="1188823" cy="14570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A6FA071-C65D-F24D-0989-78C0684415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5294" y="3492023"/>
            <a:ext cx="1188823" cy="14570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B6EE447-FA0D-E8D2-7508-24EF69212C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6320" y="3454064"/>
            <a:ext cx="1188823" cy="145707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D18CCD7F-81A9-1961-149F-D800F8ED3FC1}"/>
              </a:ext>
            </a:extLst>
          </p:cNvPr>
          <p:cNvGrpSpPr/>
          <p:nvPr/>
        </p:nvGrpSpPr>
        <p:grpSpPr>
          <a:xfrm>
            <a:off x="9358176" y="1459627"/>
            <a:ext cx="1246692" cy="1457070"/>
            <a:chOff x="2944849" y="4535971"/>
            <a:chExt cx="1246692" cy="145707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5172CD6-5B36-896D-25B3-18ABF0951EF2}"/>
                </a:ext>
              </a:extLst>
            </p:cNvPr>
            <p:cNvSpPr/>
            <p:nvPr/>
          </p:nvSpPr>
          <p:spPr>
            <a:xfrm>
              <a:off x="2944849" y="4654014"/>
              <a:ext cx="1132209" cy="8280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FCE9EDC-C544-4D1E-2601-45D6C9F174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02718" y="4535971"/>
              <a:ext cx="1188823" cy="14570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777632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6" grpId="0"/>
      <p:bldP spid="7" grpId="0"/>
      <p:bldP spid="8" grpId="0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B26DE364-05F6-F2B2-A8C4-58FD180B1496}"/>
              </a:ext>
            </a:extLst>
          </p:cNvPr>
          <p:cNvSpPr/>
          <p:nvPr/>
        </p:nvSpPr>
        <p:spPr>
          <a:xfrm>
            <a:off x="570807" y="565266"/>
            <a:ext cx="847898" cy="847898"/>
          </a:xfrm>
          <a:prstGeom prst="ellipse">
            <a:avLst/>
          </a:prstGeom>
          <a:solidFill>
            <a:srgbClr val="008A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3</a:t>
            </a:r>
          </a:p>
        </p:txBody>
      </p:sp>
      <p:sp>
        <p:nvSpPr>
          <p:cNvPr id="3" name="TextBox 2" descr="xác">
            <a:extLst>
              <a:ext uri="{FF2B5EF4-FFF2-40B4-BE49-F238E27FC236}">
                <a16:creationId xmlns:a16="http://schemas.microsoft.com/office/drawing/2014/main" id="{3B9473C9-37FC-2B74-3FAD-3436520D060B}"/>
              </a:ext>
            </a:extLst>
          </p:cNvPr>
          <p:cNvSpPr txBox="1"/>
          <p:nvPr/>
        </p:nvSpPr>
        <p:spPr>
          <a:xfrm>
            <a:off x="1565563" y="582167"/>
            <a:ext cx="62151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Chọn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98CC9F-2C7E-9546-8C52-0E3C20D77BAC}"/>
              </a:ext>
            </a:extLst>
          </p:cNvPr>
          <p:cNvSpPr txBox="1"/>
          <p:nvPr/>
        </p:nvSpPr>
        <p:spPr>
          <a:xfrm>
            <a:off x="512409" y="1290053"/>
            <a:ext cx="1101713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Rô – bốt chọn một trong ba ô cửa.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Sau mỗi ô cửa là một trong ba con vật: con dê trắng cân nặng 6 yến, con dê đen cân nặng 30 kg, con bò cân nặng 2 tạ.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016748-959B-E4A1-213D-FA52306063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5564" y="2921268"/>
            <a:ext cx="8592590" cy="3554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1055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342</Words>
  <Application>Microsoft Macintosh PowerPoint</Application>
  <PresentationFormat>Widescreen</PresentationFormat>
  <Paragraphs>41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8" baseType="lpstr">
      <vt:lpstr>等线</vt:lpstr>
      <vt:lpstr>等线 Light</vt:lpstr>
      <vt:lpstr>#9Slide07 HoneyCream</vt:lpstr>
      <vt:lpstr>Arial</vt:lpstr>
      <vt:lpstr>Calibri</vt:lpstr>
      <vt:lpstr>Calibri Light</vt:lpstr>
      <vt:lpstr>Cambria</vt:lpstr>
      <vt:lpstr>SVN-Newton</vt:lpstr>
      <vt:lpstr>SVN-Ready</vt:lpstr>
      <vt:lpstr>Times New Roman</vt:lpstr>
      <vt:lpstr>Vogue-ExtraBold</vt:lpstr>
      <vt:lpstr>字魂92号-新潮海报体</vt:lpstr>
      <vt:lpstr>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Thị Hồng Linh</dc:creator>
  <cp:lastModifiedBy>Microsoft Office User</cp:lastModifiedBy>
  <cp:revision>4</cp:revision>
  <dcterms:created xsi:type="dcterms:W3CDTF">2023-09-15T01:49:07Z</dcterms:created>
  <dcterms:modified xsi:type="dcterms:W3CDTF">2023-10-22T01:03:35Z</dcterms:modified>
</cp:coreProperties>
</file>