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1" r:id="rId3"/>
    <p:sldId id="262" r:id="rId4"/>
    <p:sldId id="263" r:id="rId5"/>
    <p:sldId id="264" r:id="rId6"/>
    <p:sldId id="257" r:id="rId7"/>
    <p:sldId id="258" r:id="rId8"/>
    <p:sldId id="260" r:id="rId9"/>
    <p:sldId id="266" r:id="rId10"/>
    <p:sldId id="270" r:id="rId11"/>
    <p:sldId id="271" r:id="rId12"/>
    <p:sldId id="272" r:id="rId13"/>
    <p:sldId id="274" r:id="rId14"/>
    <p:sldId id="275" r:id="rId15"/>
    <p:sldId id="273" r:id="rId16"/>
    <p:sldId id="269" r:id="rId17"/>
    <p:sldId id="276" r:id="rId18"/>
    <p:sldId id="277" r:id="rId19"/>
    <p:sldId id="278" r:id="rId20"/>
    <p:sldId id="279" r:id="rId21"/>
    <p:sldId id="283" r:id="rId22"/>
    <p:sldId id="280" r:id="rId23"/>
    <p:sldId id="281" r:id="rId24"/>
    <p:sldId id="282" r:id="rId25"/>
    <p:sldId id="284" r:id="rId26"/>
    <p:sldId id="285" r:id="rId27"/>
    <p:sldId id="287" r:id="rId28"/>
    <p:sldId id="265" r:id="rId29"/>
    <p:sldId id="289" r:id="rId30"/>
    <p:sldId id="290" r:id="rId31"/>
    <p:sldId id="291" r:id="rId32"/>
    <p:sldId id="288" r:id="rId33"/>
    <p:sldId id="26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78616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">
            <a:extLst>
              <a:ext uri="{FF2B5EF4-FFF2-40B4-BE49-F238E27FC236}">
                <a16:creationId xmlns:a16="http://schemas.microsoft.com/office/drawing/2014/main" id="{E6B1CE13-3044-C145-8D6E-F4A1C34884B9}"/>
              </a:ext>
            </a:extLst>
          </p:cNvPr>
          <p:cNvSpPr/>
          <p:nvPr userDrawn="1"/>
        </p:nvSpPr>
        <p:spPr>
          <a:xfrm>
            <a:off x="313196" y="367236"/>
            <a:ext cx="11548246" cy="6175231"/>
          </a:xfrm>
          <a:prstGeom prst="roundRect">
            <a:avLst>
              <a:gd name="adj" fmla="val 10410"/>
            </a:avLst>
          </a:prstGeom>
          <a:solidFill>
            <a:schemeClr val="bg1"/>
          </a:soli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95281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14479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84C7C-A46B-4ADC-8938-E0AB5B895E1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9F9FA3-075B-4573-918E-0C35832C0EF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8950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04825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94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6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44.png"/><Relationship Id="rId5" Type="http://schemas.openxmlformats.org/officeDocument/2006/relationships/image" Target="../media/image24.png"/><Relationship Id="rId10" Type="http://schemas.openxmlformats.org/officeDocument/2006/relationships/image" Target="../media/image43.png"/><Relationship Id="rId4" Type="http://schemas.openxmlformats.org/officeDocument/2006/relationships/image" Target="../media/image23.pn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8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hyperlink" Target="https://vi.wikipedia.org/wiki/Cholesterol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iki/Lovastatin" TargetMode="External"/><Relationship Id="rId5" Type="http://schemas.openxmlformats.org/officeDocument/2006/relationships/hyperlink" Target="https://vi.wikipedia.org/wiki/Statin" TargetMode="External"/><Relationship Id="rId4" Type="http://schemas.openxmlformats.org/officeDocument/2006/relationships/hyperlink" Target="https://vi.wikipedia.org/w/index.php?title=N%E1%BA%A5m_d%C6%B0%E1%BB%A3c_li%E1%BB%87u&amp;action=edit&amp;redlink=1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6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6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408FF30-F11D-3549-9D0A-FCE1D5378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69" y="877395"/>
            <a:ext cx="9854638" cy="59806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599" y="2292347"/>
            <a:ext cx="4408319" cy="49664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635" y="1403701"/>
            <a:ext cx="6493212" cy="359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26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284814" y="372615"/>
            <a:ext cx="11557416" cy="829649"/>
            <a:chOff x="1147156" y="572516"/>
            <a:chExt cx="12988181" cy="410815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410815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572637"/>
              <a:ext cx="12988181" cy="320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1. Quan sát hình 9 và cho biết nấm thường sống ở đâu.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49188" y="1278892"/>
            <a:ext cx="4482058" cy="2724304"/>
            <a:chOff x="6556096" y="1336851"/>
            <a:chExt cx="4482058" cy="27243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5554" y="1336851"/>
              <a:ext cx="3923222" cy="221511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556096" y="3661045"/>
              <a:ext cx="44820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 mốc mọc trên bánh mì để lâu ngày.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8781" y="4057657"/>
            <a:ext cx="4068957" cy="2651317"/>
            <a:chOff x="1051681" y="4112118"/>
            <a:chExt cx="4068957" cy="265131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5701" y="4112118"/>
              <a:ext cx="3474328" cy="213231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51681" y="6301770"/>
              <a:ext cx="406895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 rơm mọc trên rơm rạ mục.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168647" y="4030046"/>
            <a:ext cx="3923222" cy="2662763"/>
            <a:chOff x="6775555" y="4088005"/>
            <a:chExt cx="3923222" cy="26627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75555" y="4088005"/>
              <a:ext cx="3923222" cy="204990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02859" y="6289103"/>
              <a:ext cx="366861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 mốc ở góc tường nhà.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7329" y="1278892"/>
            <a:ext cx="4411859" cy="2750096"/>
            <a:chOff x="880229" y="1333353"/>
            <a:chExt cx="4411859" cy="27500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5701" y="1333353"/>
              <a:ext cx="3464050" cy="216503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0229" y="3510375"/>
              <a:ext cx="4411859" cy="57307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62" y="4599062"/>
            <a:ext cx="3310268" cy="225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325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0006" y="2588077"/>
            <a:ext cx="4257963" cy="45706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7829" y="636814"/>
            <a:ext cx="11103428" cy="4338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 sống của nấm rất đa dạng, nấm có thể sống được nhiều nơi trên trái đất:</a:t>
            </a:r>
          </a:p>
          <a:p>
            <a:pPr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 Nấm tai mèo (mộc nhĩ) mọc trên gỗ mục.</a:t>
            </a:r>
          </a:p>
          <a:p>
            <a:pPr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Nấm mốc mọc trên bánh mì để lâu ngày.</a:t>
            </a:r>
          </a:p>
          <a:p>
            <a:pPr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Nấm rơm mọc trên rơm rạ mục.</a:t>
            </a:r>
          </a:p>
          <a:p>
            <a:pPr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Nấm mốc ở góc tường nhà.</a:t>
            </a:r>
          </a:p>
        </p:txBody>
      </p:sp>
    </p:spTree>
    <p:extLst>
      <p:ext uri="{BB962C8B-B14F-4D97-AF65-F5344CB8AC3E}">
        <p14:creationId xmlns:p14="http://schemas.microsoft.com/office/powerpoint/2010/main" val="3895133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243361"/>
            <a:ext cx="4408319" cy="4966453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EDBA7EFC-BD3E-9FB1-B44D-0CBFCB551E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" t="15783" r="5516" b="20016"/>
          <a:stretch/>
        </p:blipFill>
        <p:spPr>
          <a:xfrm flipH="1">
            <a:off x="3879663" y="225596"/>
            <a:ext cx="8227557" cy="56526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75806" y="2172042"/>
            <a:ext cx="56255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 còn có thể sống </a:t>
            </a:r>
            <a:endParaRPr lang="en-US" sz="40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những nơi nào </a:t>
            </a:r>
            <a:endParaRPr lang="en-US" sz="40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 và nhận xét về nơi sống của chúng.</a:t>
            </a:r>
            <a:endParaRPr lang="en-US" sz="72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065" y="536225"/>
            <a:ext cx="2739533" cy="69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7432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56398" y="561974"/>
            <a:ext cx="5254438" cy="5509201"/>
            <a:chOff x="756398" y="561974"/>
            <a:chExt cx="5254438" cy="55092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6398" y="561974"/>
              <a:ext cx="5254438" cy="48130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1277471" y="5486400"/>
              <a:ext cx="41551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trên xác ve sầu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41141" y="793377"/>
            <a:ext cx="4935071" cy="4416849"/>
            <a:chOff x="6441141" y="793377"/>
            <a:chExt cx="4935071" cy="441684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12386" r="13087"/>
            <a:stretch/>
          </p:blipFill>
          <p:spPr>
            <a:xfrm>
              <a:off x="6441141" y="793377"/>
              <a:ext cx="4935071" cy="372483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866530" y="4625451"/>
              <a:ext cx="24877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tràm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3334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022041" y="1102658"/>
            <a:ext cx="5690348" cy="4510980"/>
            <a:chOff x="6022041" y="1102658"/>
            <a:chExt cx="5690348" cy="45109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22041" y="1102658"/>
              <a:ext cx="5362181" cy="361053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858001" y="5028863"/>
              <a:ext cx="48543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mốc trên tủ gỗ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33717" y="1102658"/>
            <a:ext cx="5365376" cy="4510979"/>
            <a:chOff x="833717" y="1102658"/>
            <a:chExt cx="5365376" cy="45109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717" y="1102658"/>
              <a:ext cx="4814047" cy="361053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33717" y="5028862"/>
              <a:ext cx="53653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mốc trên quần áo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5249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243361"/>
            <a:ext cx="4408319" cy="4966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41" y="930826"/>
            <a:ext cx="3450635" cy="138391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570041" y="1003365"/>
            <a:ext cx="8850560" cy="6206449"/>
            <a:chOff x="3341440" y="1263554"/>
            <a:chExt cx="8850560" cy="5854635"/>
          </a:xfrm>
        </p:grpSpPr>
        <p:pic>
          <p:nvPicPr>
            <p:cNvPr id="5" name="图片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4" t="22654" r="3200" b="17463"/>
            <a:stretch/>
          </p:blipFill>
          <p:spPr>
            <a:xfrm>
              <a:off x="3341440" y="1263554"/>
              <a:ext cx="8850560" cy="585463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239117" y="1884375"/>
              <a:ext cx="6847984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nl-NL" sz="4400" b="1" dirty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Nấm có thể sống ở nhiều nơi khác nhau. Nấm sống nơi có độ ẩm cao, trên xác </a:t>
              </a:r>
              <a:r>
                <a:rPr lang="nl-NL" sz="4400" b="1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 vật, thực phẩm để lâu ngày...</a:t>
              </a:r>
              <a:endParaRPr lang="en-US" sz="44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0757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17" y="558800"/>
            <a:ext cx="9955483" cy="5972086"/>
          </a:xfrm>
          <a:prstGeom prst="rect">
            <a:avLst/>
          </a:prstGeom>
        </p:spPr>
      </p:pic>
      <p:pic>
        <p:nvPicPr>
          <p:cNvPr id="3" name="图片 21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73" y="600761"/>
            <a:ext cx="1925502" cy="1770833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6" name="图片 17" descr="图片包含 游戏机, 灯, 灯光&#10;&#10;描述已自动生成">
            <a:extLst>
              <a:ext uri="{FF2B5EF4-FFF2-40B4-BE49-F238E27FC236}">
                <a16:creationId xmlns:a16="http://schemas.microsoft.com/office/drawing/2014/main" id="{730F09BB-B46D-4577-AE20-54277DB718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96" y="1486178"/>
            <a:ext cx="1575208" cy="1575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84" r="99205">
                        <a14:foregroundMark x1="27841" y1="13879" x2="27841" y2="17212"/>
                        <a14:foregroundMark x1="38295" y1="19152" x2="38011" y2="22485"/>
                        <a14:foregroundMark x1="44034" y1="1697" x2="46080" y2="1697"/>
                        <a14:foregroundMark x1="64034" y1="11697" x2="68239" y2="16667"/>
                        <a14:foregroundMark x1="77614" y1="31939" x2="79148" y2="35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35" y="3448051"/>
            <a:ext cx="3637612" cy="3409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3661" y="1248669"/>
            <a:ext cx="4459593" cy="15875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5576" y="2205481"/>
            <a:ext cx="8553429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58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833717" y="386062"/>
            <a:ext cx="10443735" cy="829649"/>
            <a:chOff x="1147156" y="572516"/>
            <a:chExt cx="12988181" cy="410815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410815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572637"/>
              <a:ext cx="12988181" cy="320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Quan sát hình 10 và chỉ một số bộ phận của nấm.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33717" y="1357814"/>
            <a:ext cx="4543425" cy="5145705"/>
            <a:chOff x="833717" y="1357814"/>
            <a:chExt cx="4543425" cy="51457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828" y="1357814"/>
              <a:ext cx="2926583" cy="45720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33717" y="5887966"/>
              <a:ext cx="454342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20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 10: Một số bộ phận của nấm thông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(một loại nấm mũ)</a:t>
              </a: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4170947" y="2197768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36632" y="1804555"/>
            <a:ext cx="174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Mũ nấm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296652" y="3782563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62337" y="3389350"/>
            <a:ext cx="2318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Thân nấm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297989" y="5367358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63674" y="4974145"/>
            <a:ext cx="3006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Chân nấm</a:t>
            </a:r>
          </a:p>
        </p:txBody>
      </p:sp>
    </p:spTree>
    <p:extLst>
      <p:ext uri="{BB962C8B-B14F-4D97-AF65-F5344CB8AC3E}">
        <p14:creationId xmlns:p14="http://schemas.microsoft.com/office/powerpoint/2010/main" val="180361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2297689" y="1325490"/>
            <a:ext cx="7889048" cy="792068"/>
            <a:chOff x="892949" y="572516"/>
            <a:chExt cx="13242388" cy="354494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354494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892949" y="572516"/>
              <a:ext cx="12988181" cy="2892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Thảo luận nhóm và cho biết: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68" y="492334"/>
            <a:ext cx="2739533" cy="6982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6239" y="2252460"/>
            <a:ext cx="10924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 chọn một loại nấm khác thường gặp, vẽ và ghi chú các bộ phận của chúng.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7823" y="3637498"/>
            <a:ext cx="109246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nl-NL" sz="3600" b="1">
                <a:latin typeface="Cambria" panose="02040503050406030204" pitchFamily="18" charset="0"/>
                <a:ea typeface="Cambria" panose="02040503050406030204" pitchFamily="18" charset="0"/>
              </a:rPr>
              <a:t>Sưu tầm một số loại nấm khác và chia sẻ về hình dạng, màu sắc, một số bộ phận và nơi sống của chúng.</a:t>
            </a:r>
            <a:endParaRPr lang="en-US" sz="3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270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47537" y="2262941"/>
            <a:ext cx="4543425" cy="4256956"/>
            <a:chOff x="1347537" y="2262941"/>
            <a:chExt cx="4543425" cy="42569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3207" y="2262941"/>
              <a:ext cx="3921292" cy="392129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347537" y="6008988"/>
              <a:ext cx="4543425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đùi gà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68" y="492334"/>
            <a:ext cx="2739533" cy="698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268" y="1062612"/>
            <a:ext cx="10924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 chọn một loại nấm khác thường gặp, vẽ và ghi chú các bộ phận của chúng.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543504" y="3401891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09189" y="3008678"/>
            <a:ext cx="174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Mũ nấm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415167" y="4729664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80852" y="4336451"/>
            <a:ext cx="2318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Thân nấm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975346" y="5817426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141031" y="5424213"/>
            <a:ext cx="3006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Chân nấm</a:t>
            </a:r>
          </a:p>
        </p:txBody>
      </p:sp>
    </p:spTree>
    <p:extLst>
      <p:ext uri="{BB962C8B-B14F-4D97-AF65-F5344CB8AC3E}">
        <p14:creationId xmlns:p14="http://schemas.microsoft.com/office/powerpoint/2010/main" val="311188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1156607" y="699958"/>
            <a:ext cx="9914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1. </a:t>
            </a:r>
            <a:r>
              <a:rPr lang="en-US" sz="4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 có hình dạng thế nào?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223859" y="3176200"/>
              <a:ext cx="3750829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Khác nhau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529451" y="3131624"/>
              <a:ext cx="3750829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Giống nhau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447605" y="5193024"/>
              <a:ext cx="3750829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Cố định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0E9211-3C12-45E2-3A96-E20F54E84B00}"/>
              </a:ext>
            </a:extLst>
          </p:cNvPr>
          <p:cNvGrpSpPr/>
          <p:nvPr/>
        </p:nvGrpSpPr>
        <p:grpSpPr>
          <a:xfrm>
            <a:off x="6830721" y="4714800"/>
            <a:ext cx="4606909" cy="1129886"/>
            <a:chOff x="6830721" y="4714800"/>
            <a:chExt cx="4606909" cy="1129886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13FCE4-291E-4D2D-E8D5-2F1CD55EF9EA}"/>
                </a:ext>
              </a:extLst>
            </p:cNvPr>
            <p:cNvSpPr txBox="1"/>
            <p:nvPr/>
          </p:nvSpPr>
          <p:spPr>
            <a:xfrm>
              <a:off x="7242910" y="5008819"/>
              <a:ext cx="4194720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Khá giống nhau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406" y="-89073"/>
            <a:ext cx="1575857" cy="17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11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68" y="492334"/>
            <a:ext cx="2739533" cy="698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268" y="1190588"/>
            <a:ext cx="10924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 chọn một loại nấm khác thường gặp, vẽ và ghi chú các bộ phận của chúng.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3281" l="1875" r="943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268" y="2176183"/>
            <a:ext cx="4488121" cy="44881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00" b="99400" l="10000" r="90000">
                        <a14:foregroundMark x1="25571" y1="35400" x2="25714" y2="38200"/>
                        <a14:foregroundMark x1="32429" y1="46000" x2="34429" y2="49000"/>
                        <a14:foregroundMark x1="38000" y1="16200" x2="38000" y2="25800"/>
                        <a14:foregroundMark x1="50000" y1="18000" x2="48429" y2="26000"/>
                        <a14:foregroundMark x1="48857" y1="9800" x2="51000" y2="7200"/>
                        <a14:foregroundMark x1="59714" y1="12200" x2="64714" y2="17400"/>
                        <a14:foregroundMark x1="71714" y1="22400" x2="76286" y2="28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2765" y="2306122"/>
            <a:ext cx="5919537" cy="422824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3352801" y="3368842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106652" y="3368842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91670" y="2921676"/>
            <a:ext cx="174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Mũ nấm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917033" y="4951601"/>
            <a:ext cx="24688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240259" y="4951601"/>
            <a:ext cx="24688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24868" y="4504435"/>
            <a:ext cx="198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Thân nấm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983835" y="5949585"/>
            <a:ext cx="24688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07061" y="5949585"/>
            <a:ext cx="24688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491670" y="5502419"/>
            <a:ext cx="198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Chân nấm</a:t>
            </a:r>
          </a:p>
        </p:txBody>
      </p:sp>
    </p:spTree>
    <p:extLst>
      <p:ext uri="{BB962C8B-B14F-4D97-AF65-F5344CB8AC3E}">
        <p14:creationId xmlns:p14="http://schemas.microsoft.com/office/powerpoint/2010/main" val="3008071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68" y="492334"/>
            <a:ext cx="2739533" cy="698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268" y="1584107"/>
            <a:ext cx="56431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nl-NL" sz="3600" b="1">
                <a:latin typeface="Cambria" panose="02040503050406030204" pitchFamily="18" charset="0"/>
                <a:ea typeface="Cambria" panose="02040503050406030204" pitchFamily="18" charset="0"/>
              </a:rPr>
              <a:t>Sưu tầm một số loại nấm khác và chia sẻ về hình dạng, màu sắc, một số bộ phận và nơi sống của chúng.</a:t>
            </a:r>
            <a:endParaRPr lang="en-US" sz="3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91" y="1309938"/>
            <a:ext cx="4974767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8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016" y="500777"/>
            <a:ext cx="1092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loài nấm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40069" y="2231858"/>
            <a:ext cx="5239284" cy="3870794"/>
            <a:chOff x="740069" y="2231858"/>
            <a:chExt cx="5239284" cy="38707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0069" y="2231858"/>
              <a:ext cx="5239284" cy="307807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40069" y="5456321"/>
              <a:ext cx="49854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hương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288505" y="2103522"/>
            <a:ext cx="53099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Nấm hương 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(nấm đông cô):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có dạng như cái ô, đường kính 4–10 cm, màu nâu nhạt, khi chín chuyển thành nâu sậm.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Nấm hương chứa khá nhiều đạm và đặc biệt giàu khoáng chất, vitamin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4902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016" y="500777"/>
            <a:ext cx="1092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056" t="12480" r="9210"/>
          <a:stretch/>
        </p:blipFill>
        <p:spPr>
          <a:xfrm>
            <a:off x="802105" y="2245895"/>
            <a:ext cx="4592635" cy="33901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59116" y="2171254"/>
            <a:ext cx="56825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Nấm tuyết </a:t>
            </a:r>
            <a:r>
              <a:rPr lang="vi-VN" sz="3600">
                <a:latin typeface="Cambria" panose="02040503050406030204" pitchFamily="18" charset="0"/>
                <a:ea typeface="Cambria" panose="02040503050406030204" pitchFamily="18" charset="0"/>
              </a:rPr>
              <a:t>có màu trắng và hình dáng như bông tuyết, thường được sử dụng để chế biến các món ăn tăng thêm hương vị.</a:t>
            </a:r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907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016" y="500777"/>
            <a:ext cx="1092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loài nấm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25" y="1475874"/>
            <a:ext cx="4206514" cy="2808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537" y="1475874"/>
            <a:ext cx="4210644" cy="28084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016" y="4364552"/>
            <a:ext cx="111455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Nấm sò (nấm bào ngư):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Loài nấm này mọc trên các thân cây khô hoặc suy yếu, thành những tai nấm xen kẽ nhau như hình bậc thang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Nấm sò được xem là một 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  <a:hlinkClick r:id="rId4" tooltip="Nấm dược liệu (trang không tồn tại)"/>
              </a:rPr>
              <a:t>nấm dược liệu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 do nó có chứa các 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  <a:hlinkClick r:id="rId5" tooltip="Statin"/>
              </a:rPr>
              <a:t>statin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 như 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  <a:hlinkClick r:id="rId6" tooltip="Lovastatin"/>
              </a:rPr>
              <a:t>lovastatin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 có tác dụng giảm </a:t>
            </a:r>
            <a:r>
              <a:rPr lang="vi-VN" sz="3200" u="sng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cholesterol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233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7016" y="500777"/>
            <a:ext cx="1092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loài nấm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18" y="1147109"/>
            <a:ext cx="5158682" cy="3224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94947" y="1388284"/>
            <a:ext cx="59034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chi: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thường sống hoại sinh ở những thân cây gỗ mục, sống lâu năm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T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rong quá trình sinh trưởng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đến giai đoạn nhất định sẽ hóa gỗ, chứ không mềm như những loại nấm khác. 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075" y="4307117"/>
            <a:ext cx="1143091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i="1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500" i="1">
                <a:latin typeface="Cambria" panose="02040503050406030204" pitchFamily="18" charset="0"/>
                <a:ea typeface="Cambria" panose="02040503050406030204" pitchFamily="18" charset="0"/>
              </a:rPr>
              <a:t>Cuống nấm</a:t>
            </a:r>
            <a:r>
              <a:rPr lang="vi-VN" sz="2500">
                <a:latin typeface="Cambria" panose="02040503050406030204" pitchFamily="18" charset="0"/>
                <a:ea typeface="Cambria" panose="02040503050406030204" pitchFamily="18" charset="0"/>
              </a:rPr>
              <a:t> có thể dài hoặc ngắn, cắm lệch sang một phía phần mũ, trong khi những loại nấm khác thường cắm ở giữa. Có hình trụ tròn hoặc dẹt, có thể phân nhánh hoặc không. Màu cuống khác nhau tùy theo loài, thay đổi từ nâu, đỏ, đỏ cam đến đỏ vàng. </a:t>
            </a:r>
          </a:p>
          <a:p>
            <a:pPr algn="just"/>
            <a:r>
              <a:rPr lang="vi-VN" sz="2500" i="1">
                <a:latin typeface="Cambria" panose="02040503050406030204" pitchFamily="18" charset="0"/>
                <a:ea typeface="Cambria" panose="02040503050406030204" pitchFamily="18" charset="0"/>
              </a:rPr>
              <a:t>- Phần mũ nấm (tai nấm)</a:t>
            </a:r>
            <a:r>
              <a:rPr lang="vi-VN" sz="2500" b="1" i="1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500">
                <a:latin typeface="Cambria" panose="02040503050406030204" pitchFamily="18" charset="0"/>
                <a:ea typeface="Cambria" panose="02040503050406030204" pitchFamily="18" charset="0"/>
              </a:rPr>
              <a:t>có dạng hình thận, hình tròn hoặc hình quạt. Mặt trên mũ rất bóng giống như được sơn một lớp sơn bóng, và có nhiều vân đồng tâm. </a:t>
            </a:r>
          </a:p>
        </p:txBody>
      </p:sp>
    </p:spTree>
    <p:extLst>
      <p:ext uri="{BB962C8B-B14F-4D97-AF65-F5344CB8AC3E}">
        <p14:creationId xmlns:p14="http://schemas.microsoft.com/office/powerpoint/2010/main" val="2745166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17149"/>
            <a:ext cx="4794069" cy="623229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5053264" y="352158"/>
            <a:ext cx="5694947" cy="3208421"/>
          </a:xfrm>
          <a:prstGeom prst="wedgeEllipseCallout">
            <a:avLst>
              <a:gd name="adj1" fmla="val -68157"/>
              <a:gd name="adj2" fmla="val 51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 có lợi ích gì?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053264" y="3317277"/>
            <a:ext cx="6720025" cy="3083523"/>
            <a:chOff x="6321518" y="-408969"/>
            <a:chExt cx="6720025" cy="3556765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A69768E7-4E4D-4574-997B-B0CD1A368361}"/>
                </a:ext>
              </a:extLst>
            </p:cNvPr>
            <p:cNvGrpSpPr/>
            <p:nvPr/>
          </p:nvGrpSpPr>
          <p:grpSpPr>
            <a:xfrm>
              <a:off x="6321518" y="-408969"/>
              <a:ext cx="6720025" cy="3556765"/>
              <a:chOff x="1456667" y="1220601"/>
              <a:chExt cx="6380174" cy="2552261"/>
            </a:xfrm>
          </p:grpSpPr>
          <p:sp>
            <p:nvSpPr>
              <p:cNvPr id="7" name="任意多边形 228">
                <a:extLst>
                  <a:ext uri="{FF2B5EF4-FFF2-40B4-BE49-F238E27FC236}">
                    <a16:creationId xmlns:a16="http://schemas.microsoft.com/office/drawing/2014/main" id="{1F113F49-2464-E35D-2716-A5A4BD80B2B5}"/>
                  </a:ext>
                </a:extLst>
              </p:cNvPr>
              <p:cNvSpPr/>
              <p:nvPr/>
            </p:nvSpPr>
            <p:spPr>
              <a:xfrm>
                <a:off x="1761112" y="1903752"/>
                <a:ext cx="6075729" cy="1869110"/>
              </a:xfrm>
              <a:custGeom>
                <a:avLst/>
                <a:gdLst>
                  <a:gd name="rtl" fmla="*/ 30400 w 2432000"/>
                  <a:gd name="rtt" fmla="*/ 30400 h 359055"/>
                  <a:gd name="rtr" fmla="*/ 2401600 w 2432000"/>
                  <a:gd name="rtb" fmla="*/ 328655 h 359055"/>
                </a:gdLst>
                <a:ahLst/>
                <a:cxnLst/>
                <a:rect l="rtl" t="rtt" r="rtr" b="rtb"/>
                <a:pathLst>
                  <a:path w="2432000" h="359055">
                    <a:moveTo>
                      <a:pt x="179527" y="359055"/>
                    </a:moveTo>
                    <a:lnTo>
                      <a:pt x="2252473" y="359055"/>
                    </a:lnTo>
                    <a:cubicBezTo>
                      <a:pt x="2351622" y="359055"/>
                      <a:pt x="2432000" y="278681"/>
                      <a:pt x="2432000" y="179527"/>
                    </a:cubicBezTo>
                    <a:cubicBezTo>
                      <a:pt x="2432000" y="80375"/>
                      <a:pt x="2351622" y="0"/>
                      <a:pt x="2252473" y="0"/>
                    </a:cubicBezTo>
                    <a:lnTo>
                      <a:pt x="179527" y="0"/>
                    </a:lnTo>
                    <a:cubicBezTo>
                      <a:pt x="80375" y="0"/>
                      <a:pt x="0" y="80375"/>
                      <a:pt x="0" y="179527"/>
                    </a:cubicBezTo>
                    <a:cubicBezTo>
                      <a:pt x="0" y="278681"/>
                      <a:pt x="80375" y="359055"/>
                      <a:pt x="179527" y="35905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1AC17">
                      <a:shade val="30000"/>
                      <a:satMod val="115000"/>
                    </a:srgbClr>
                  </a:gs>
                  <a:gs pos="50000">
                    <a:srgbClr val="31AC17">
                      <a:shade val="67500"/>
                      <a:satMod val="115000"/>
                    </a:srgbClr>
                  </a:gs>
                  <a:gs pos="100000">
                    <a:srgbClr val="31AC17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dirty="0">
                  <a:solidFill>
                    <a:schemeClr val="lt1"/>
                  </a:solidFill>
                  <a:latin typeface="标小智龙珠体" panose="02020500000000000000" pitchFamily="18" charset="-122"/>
                  <a:ea typeface="标小智龙珠体" panose="02020500000000000000" pitchFamily="18" charset="-122"/>
                  <a:sym typeface="+mn-lt"/>
                </a:endParaRPr>
              </a:p>
            </p:txBody>
          </p:sp>
          <p:pic>
            <p:nvPicPr>
              <p:cNvPr id="8" name="图片 11">
                <a:extLst>
                  <a:ext uri="{FF2B5EF4-FFF2-40B4-BE49-F238E27FC236}">
                    <a16:creationId xmlns:a16="http://schemas.microsoft.com/office/drawing/2014/main" id="{4FE6AAF3-A101-7C4F-D452-5BB69E5746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6667" y="1220601"/>
                <a:ext cx="1366301" cy="136630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7504104" y="751411"/>
              <a:ext cx="516847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Làm thức ăn</a:t>
              </a:r>
            </a:p>
            <a:p>
              <a:pPr algn="just"/>
              <a:r>
                <a:rPr lang="en-US" sz="5400" b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Làm thuốc</a:t>
              </a:r>
              <a:endParaRPr lang="en-US" sz="88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8799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981" y="494092"/>
            <a:ext cx="3450635" cy="1383912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29390" y="2258074"/>
            <a:ext cx="11025496" cy="4599926"/>
            <a:chOff x="169315" y="533626"/>
            <a:chExt cx="14793873" cy="147682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69315" y="533626"/>
              <a:ext cx="14793873" cy="138030"/>
            </a:xfrm>
            <a:prstGeom prst="flowChartAlternateProcess">
              <a:avLst/>
            </a:prstGeom>
            <a:solidFill>
              <a:schemeClr val="bg1">
                <a:alpha val="96000"/>
              </a:schemeClr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509159" y="540006"/>
              <a:ext cx="14159376" cy="1413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Nấm thường có 3 bộ phận: mũ nấm, thân nấm và chân nấm.</a:t>
              </a:r>
              <a:endPara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nl-NL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Nấm đóng vai trò quan trọng trong việc phân hủy biến xác động vật, thực vật sau khi chúng chết thành chất khoáng trong đất.</a:t>
              </a:r>
              <a:endPara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nl-NL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Nấm có thể làm thức ăn cho người.</a:t>
              </a:r>
              <a:endPara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743" y="-81278"/>
            <a:ext cx="2438400" cy="274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70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7200" y="417165"/>
            <a:ext cx="4387515" cy="1200329"/>
            <a:chOff x="555643" y="417165"/>
            <a:chExt cx="4289072" cy="1200329"/>
          </a:xfrm>
        </p:grpSpPr>
        <p:sp>
          <p:nvSpPr>
            <p:cNvPr id="3" name="Rounded Rectangle 2"/>
            <p:cNvSpPr/>
            <p:nvPr/>
          </p:nvSpPr>
          <p:spPr>
            <a:xfrm>
              <a:off x="818147" y="462462"/>
              <a:ext cx="3946358" cy="1155032"/>
            </a:xfrm>
            <a:prstGeom prst="roundRect">
              <a:avLst/>
            </a:pr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55643" y="417165"/>
              <a:ext cx="42890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Fourth Thin" panose="00000300000000000000" pitchFamily="2" charset="0"/>
                </a:rPr>
                <a:t>Em</a:t>
              </a:r>
              <a:r>
                <a:rPr lang="en-US" sz="72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Fourth Thin" panose="00000300000000000000" pitchFamily="2" charset="0"/>
                </a:rPr>
                <a:t> </a:t>
              </a:r>
              <a:r>
                <a:rPr lang="en-US" sz="72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Fourth Thin" panose="00000300000000000000" pitchFamily="2" charset="0"/>
                </a:rPr>
                <a:t>đã</a:t>
              </a:r>
              <a:r>
                <a:rPr lang="en-US" sz="72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Fourth Thin" panose="00000300000000000000" pitchFamily="2" charset="0"/>
                </a:rPr>
                <a:t> </a:t>
              </a:r>
              <a:r>
                <a:rPr lang="en-US" sz="72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Fourth Thin" panose="00000300000000000000" pitchFamily="2" charset="0"/>
                </a:rPr>
                <a:t>học</a:t>
              </a:r>
              <a:endParaRPr 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Thin" panose="00000300000000000000" pitchFamily="2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F6F49AC-3F83-46CA-AC9E-5A46576F40A2}"/>
              </a:ext>
            </a:extLst>
          </p:cNvPr>
          <p:cNvSpPr txBox="1"/>
          <p:nvPr/>
        </p:nvSpPr>
        <p:spPr>
          <a:xfrm>
            <a:off x="702456" y="1911364"/>
            <a:ext cx="1087994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Nấm rất đa dạng. Nấm có hình dạng, kích thước, màu sắc và nơi sống rất khác nhau (đất ẩm, rơm rạ mục, thức ăn, hoa quả,…)</a:t>
            </a:r>
          </a:p>
          <a:p>
            <a:pPr algn="just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Nấm mũ thường có một số bộ phận như mũ nấm, thân nấm và chân nấm.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2720" y="4427621"/>
            <a:ext cx="2469280" cy="265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87408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408FF30-F11D-3549-9D0A-FCE1D5378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11" y="545247"/>
            <a:ext cx="10401941" cy="63127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5241" y="3657600"/>
            <a:ext cx="3246400" cy="3484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5877" y="2616515"/>
            <a:ext cx="8169197" cy="208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877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422617" y="461920"/>
            <a:ext cx="10437204" cy="1659528"/>
            <a:chOff x="851139" y="569707"/>
            <a:chExt cx="10437204" cy="1659528"/>
          </a:xfrm>
        </p:grpSpPr>
        <p:sp>
          <p:nvSpPr>
            <p:cNvPr id="2" name="Rectangle: Rounded Corners 9">
              <a:extLst>
                <a:ext uri="{FF2B5EF4-FFF2-40B4-BE49-F238E27FC236}">
                  <a16:creationId xmlns:a16="http://schemas.microsoft.com/office/drawing/2014/main" id="{B0BED9AB-0B49-36B2-82A6-8B12CF08A8DD}"/>
                </a:ext>
              </a:extLst>
            </p:cNvPr>
            <p:cNvSpPr/>
            <p:nvPr/>
          </p:nvSpPr>
          <p:spPr>
            <a:xfrm>
              <a:off x="851139" y="569707"/>
              <a:ext cx="10437204" cy="1659528"/>
            </a:xfrm>
            <a:prstGeom prst="roundRect">
              <a:avLst>
                <a:gd name="adj" fmla="val 50000"/>
              </a:avLst>
            </a:prstGeom>
            <a:solidFill>
              <a:srgbClr val="E6F5D7"/>
            </a:solidFill>
            <a:ln w="38100">
              <a:solidFill>
                <a:srgbClr val="1179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A1B0FDC-092C-EA16-0F63-9500F0D797AD}"/>
                </a:ext>
              </a:extLst>
            </p:cNvPr>
            <p:cNvSpPr txBox="1"/>
            <p:nvPr/>
          </p:nvSpPr>
          <p:spPr>
            <a:xfrm>
              <a:off x="1254357" y="718346"/>
              <a:ext cx="991470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2. </a:t>
              </a:r>
              <a:r>
                <a:rPr lang="vi-VN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Tùy theo độ tuổi, trạng thái sinh lí và môi trường sống mà nấm có</a:t>
              </a: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D42021-D925-7FEF-91CF-7CDDBE1FC743}"/>
              </a:ext>
            </a:extLst>
          </p:cNvPr>
          <p:cNvGrpSpPr/>
          <p:nvPr/>
        </p:nvGrpSpPr>
        <p:grpSpPr>
          <a:xfrm>
            <a:off x="7029327" y="4667041"/>
            <a:ext cx="4779654" cy="1129886"/>
            <a:chOff x="6830721" y="2864057"/>
            <a:chExt cx="4779654" cy="1129886"/>
          </a:xfrm>
        </p:grpSpPr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8A0B609F-7F6B-63C5-2928-24015C99CA63}"/>
                </a:ext>
              </a:extLst>
            </p:cNvPr>
            <p:cNvSpPr/>
            <p:nvPr/>
          </p:nvSpPr>
          <p:spPr>
            <a:xfrm>
              <a:off x="6830721" y="2864057"/>
              <a:ext cx="4779654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C9E1ECB-6F7A-7221-F6D1-15882BC04055}"/>
                </a:ext>
              </a:extLst>
            </p:cNvPr>
            <p:cNvSpPr txBox="1"/>
            <p:nvPr/>
          </p:nvSpPr>
          <p:spPr>
            <a:xfrm>
              <a:off x="7192794" y="3008116"/>
              <a:ext cx="4417581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Hình dạng, kích thước, màu sắc không cố định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F79B80B-DD0B-9D9B-3F7F-07A944A5FDDD}"/>
              </a:ext>
            </a:extLst>
          </p:cNvPr>
          <p:cNvGrpSpPr/>
          <p:nvPr/>
        </p:nvGrpSpPr>
        <p:grpSpPr>
          <a:xfrm>
            <a:off x="981375" y="2864057"/>
            <a:ext cx="4900384" cy="1129886"/>
            <a:chOff x="981375" y="2864057"/>
            <a:chExt cx="4900384" cy="1129886"/>
          </a:xfrm>
        </p:grpSpPr>
        <p:sp>
          <p:nvSpPr>
            <p:cNvPr id="8" name="Rectangle: Rounded Corners 20">
              <a:extLst>
                <a:ext uri="{FF2B5EF4-FFF2-40B4-BE49-F238E27FC236}">
                  <a16:creationId xmlns:a16="http://schemas.microsoft.com/office/drawing/2014/main" id="{6B76F1E5-78CD-2B01-6A0E-379A409EDE10}"/>
                </a:ext>
              </a:extLst>
            </p:cNvPr>
            <p:cNvSpPr/>
            <p:nvPr/>
          </p:nvSpPr>
          <p:spPr>
            <a:xfrm>
              <a:off x="981375" y="2864057"/>
              <a:ext cx="4900384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BB7C07-BFB4-3E24-3D59-7241503372C9}"/>
                </a:ext>
              </a:extLst>
            </p:cNvPr>
            <p:cNvSpPr txBox="1"/>
            <p:nvPr/>
          </p:nvSpPr>
          <p:spPr>
            <a:xfrm>
              <a:off x="1343575" y="3025654"/>
              <a:ext cx="4429772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Hình dạng, kích thước, màu sắc cố định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FAE3F9-8161-E45C-D2D8-58DBCFE6904C}"/>
              </a:ext>
            </a:extLst>
          </p:cNvPr>
          <p:cNvGrpSpPr/>
          <p:nvPr/>
        </p:nvGrpSpPr>
        <p:grpSpPr>
          <a:xfrm>
            <a:off x="872690" y="4714800"/>
            <a:ext cx="4862557" cy="1129886"/>
            <a:chOff x="981375" y="4872764"/>
            <a:chExt cx="4537107" cy="1129886"/>
          </a:xfrm>
        </p:grpSpPr>
        <p:sp>
          <p:nvSpPr>
            <p:cNvPr id="11" name="Rectangle: Rounded Corners 25">
              <a:extLst>
                <a:ext uri="{FF2B5EF4-FFF2-40B4-BE49-F238E27FC236}">
                  <a16:creationId xmlns:a16="http://schemas.microsoft.com/office/drawing/2014/main" id="{DF2A091A-1A0C-2EF6-E004-7CFFDEF7B5F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7AE0EC-ABE5-B6D1-F04F-18AF539F360A}"/>
                </a:ext>
              </a:extLst>
            </p:cNvPr>
            <p:cNvSpPr txBox="1"/>
            <p:nvPr/>
          </p:nvSpPr>
          <p:spPr>
            <a:xfrm>
              <a:off x="1434741" y="5027062"/>
              <a:ext cx="3750829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Kích thước, màu sắc không cố định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B6557A-200F-9875-84C7-171A3368F85A}"/>
              </a:ext>
            </a:extLst>
          </p:cNvPr>
          <p:cNvGrpSpPr/>
          <p:nvPr/>
        </p:nvGrpSpPr>
        <p:grpSpPr>
          <a:xfrm>
            <a:off x="6909508" y="2892856"/>
            <a:ext cx="4899473" cy="1129886"/>
            <a:chOff x="6830721" y="4714800"/>
            <a:chExt cx="4537107" cy="1129886"/>
          </a:xfrm>
        </p:grpSpPr>
        <p:sp>
          <p:nvSpPr>
            <p:cNvPr id="14" name="Rectangle: Rounded Corners 31">
              <a:extLst>
                <a:ext uri="{FF2B5EF4-FFF2-40B4-BE49-F238E27FC236}">
                  <a16:creationId xmlns:a16="http://schemas.microsoft.com/office/drawing/2014/main" id="{BC16345D-F261-9FBC-EF3A-F5E8F3D9856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DAB5B1-DF8E-DFD8-A924-61A521E06E64}"/>
                </a:ext>
              </a:extLst>
            </p:cNvPr>
            <p:cNvSpPr txBox="1"/>
            <p:nvPr/>
          </p:nvSpPr>
          <p:spPr>
            <a:xfrm>
              <a:off x="7223859" y="4859565"/>
              <a:ext cx="3750829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Hình dạng, kích thước cố định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1D85C25-2CF2-0D0A-9FF9-D5BC6AD3B0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F74026-3A62-11AE-0F68-EACD6980CA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73A3B4-1B79-5283-C89C-644C9DF917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C76C2F-486C-1523-AFED-408E91507D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CF5B55-24F1-2091-099F-EA1FC6D090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26013" y="4871052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1391AF-0809-2BD9-E472-9852306E0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AFB42E-9994-7EA7-E30F-6AFE511733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A9213C-1940-67BB-A0C8-6E5792DC55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40601" y="229063"/>
            <a:ext cx="1588294" cy="170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99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1345446" y="365908"/>
            <a:ext cx="95838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1. </a:t>
            </a:r>
            <a:r>
              <a:rPr lang="en-US" sz="4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 ít được tìm thấy nhất ở nơi nào sau đây?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223859" y="3176200"/>
              <a:ext cx="3750829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Lá cây xanh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529451" y="3131624"/>
              <a:ext cx="3750829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Gỗ mục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447605" y="5193024"/>
              <a:ext cx="3750829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Lá cây mục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0E9211-3C12-45E2-3A96-E20F54E84B00}"/>
              </a:ext>
            </a:extLst>
          </p:cNvPr>
          <p:cNvGrpSpPr/>
          <p:nvPr/>
        </p:nvGrpSpPr>
        <p:grpSpPr>
          <a:xfrm>
            <a:off x="6830721" y="4714800"/>
            <a:ext cx="4591382" cy="1147224"/>
            <a:chOff x="6830721" y="4714800"/>
            <a:chExt cx="4591382" cy="1147224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13FCE4-291E-4D2D-E8D5-2F1CD55EF9EA}"/>
                </a:ext>
              </a:extLst>
            </p:cNvPr>
            <p:cNvSpPr txBox="1"/>
            <p:nvPr/>
          </p:nvSpPr>
          <p:spPr>
            <a:xfrm>
              <a:off x="7227383" y="4784806"/>
              <a:ext cx="41947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000" b="1">
                  <a:latin typeface="Cambria" panose="02040503050406030204" pitchFamily="18" charset="0"/>
                </a:rPr>
                <a:t>Thức ăn để lâu ngày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406" y="-89073"/>
            <a:ext cx="1575857" cy="17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05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2617" y="461920"/>
            <a:ext cx="10437204" cy="1659528"/>
            <a:chOff x="851139" y="569707"/>
            <a:chExt cx="10437204" cy="1659528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id="{B0BED9AB-0B49-36B2-82A6-8B12CF08A8DD}"/>
                </a:ext>
              </a:extLst>
            </p:cNvPr>
            <p:cNvSpPr/>
            <p:nvPr/>
          </p:nvSpPr>
          <p:spPr>
            <a:xfrm>
              <a:off x="851139" y="569707"/>
              <a:ext cx="10437204" cy="1659528"/>
            </a:xfrm>
            <a:prstGeom prst="roundRect">
              <a:avLst>
                <a:gd name="adj" fmla="val 50000"/>
              </a:avLst>
            </a:prstGeom>
            <a:solidFill>
              <a:srgbClr val="E6F5D7"/>
            </a:solidFill>
            <a:ln w="38100">
              <a:solidFill>
                <a:srgbClr val="1179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A1B0FDC-092C-EA16-0F63-9500F0D797AD}"/>
                </a:ext>
              </a:extLst>
            </p:cNvPr>
            <p:cNvSpPr txBox="1"/>
            <p:nvPr/>
          </p:nvSpPr>
          <p:spPr>
            <a:xfrm>
              <a:off x="1254357" y="718346"/>
              <a:ext cx="991470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2. </a:t>
              </a:r>
              <a:r>
                <a:rPr lang="nl-NL" sz="3800" b="1">
                  <a:latin typeface="Cambria" panose="02040503050406030204" pitchFamily="18" charset="0"/>
                  <a:ea typeface="Cambria" panose="02040503050406030204" pitchFamily="18" charset="0"/>
                </a:rPr>
                <a:t>Thành phần nào sau đây không phải là bộ phận cấu tạo của nấm mũ?</a:t>
              </a:r>
              <a:endParaRPr lang="en-US" sz="38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4D42021-D925-7FEF-91CF-7CDDBE1FC743}"/>
              </a:ext>
            </a:extLst>
          </p:cNvPr>
          <p:cNvGrpSpPr/>
          <p:nvPr/>
        </p:nvGrpSpPr>
        <p:grpSpPr>
          <a:xfrm>
            <a:off x="7012051" y="4667041"/>
            <a:ext cx="4796930" cy="1129886"/>
            <a:chOff x="6813445" y="2864057"/>
            <a:chExt cx="4796930" cy="1129886"/>
          </a:xfrm>
        </p:grpSpPr>
        <p:sp>
          <p:nvSpPr>
            <p:cNvPr id="6" name="Rectangle: Rounded Corners 16">
              <a:extLst>
                <a:ext uri="{FF2B5EF4-FFF2-40B4-BE49-F238E27FC236}">
                  <a16:creationId xmlns:a16="http://schemas.microsoft.com/office/drawing/2014/main" id="{8A0B609F-7F6B-63C5-2928-24015C99CA63}"/>
                </a:ext>
              </a:extLst>
            </p:cNvPr>
            <p:cNvSpPr/>
            <p:nvPr/>
          </p:nvSpPr>
          <p:spPr>
            <a:xfrm>
              <a:off x="6830721" y="2864057"/>
              <a:ext cx="4779654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C9E1ECB-6F7A-7221-F6D1-15882BC04055}"/>
                </a:ext>
              </a:extLst>
            </p:cNvPr>
            <p:cNvSpPr txBox="1"/>
            <p:nvPr/>
          </p:nvSpPr>
          <p:spPr>
            <a:xfrm>
              <a:off x="6813445" y="3213846"/>
              <a:ext cx="441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Vảy nấm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F79B80B-DD0B-9D9B-3F7F-07A944A5FDDD}"/>
              </a:ext>
            </a:extLst>
          </p:cNvPr>
          <p:cNvGrpSpPr/>
          <p:nvPr/>
        </p:nvGrpSpPr>
        <p:grpSpPr>
          <a:xfrm>
            <a:off x="981375" y="2864057"/>
            <a:ext cx="4900384" cy="1129886"/>
            <a:chOff x="981375" y="2864057"/>
            <a:chExt cx="4900384" cy="1129886"/>
          </a:xfrm>
        </p:grpSpPr>
        <p:sp>
          <p:nvSpPr>
            <p:cNvPr id="9" name="Rectangle: Rounded Corners 20">
              <a:extLst>
                <a:ext uri="{FF2B5EF4-FFF2-40B4-BE49-F238E27FC236}">
                  <a16:creationId xmlns:a16="http://schemas.microsoft.com/office/drawing/2014/main" id="{6B76F1E5-78CD-2B01-6A0E-379A409EDE10}"/>
                </a:ext>
              </a:extLst>
            </p:cNvPr>
            <p:cNvSpPr/>
            <p:nvPr/>
          </p:nvSpPr>
          <p:spPr>
            <a:xfrm>
              <a:off x="981375" y="2864057"/>
              <a:ext cx="4900384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BB7C07-BFB4-3E24-3D59-7241503372C9}"/>
                </a:ext>
              </a:extLst>
            </p:cNvPr>
            <p:cNvSpPr txBox="1"/>
            <p:nvPr/>
          </p:nvSpPr>
          <p:spPr>
            <a:xfrm>
              <a:off x="1131308" y="3136612"/>
              <a:ext cx="442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Mũ nấm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FAE3F9-8161-E45C-D2D8-58DBCFE6904C}"/>
              </a:ext>
            </a:extLst>
          </p:cNvPr>
          <p:cNvGrpSpPr/>
          <p:nvPr/>
        </p:nvGrpSpPr>
        <p:grpSpPr>
          <a:xfrm>
            <a:off x="872690" y="4714800"/>
            <a:ext cx="4862557" cy="1129886"/>
            <a:chOff x="981375" y="4872764"/>
            <a:chExt cx="4537107" cy="1129886"/>
          </a:xfrm>
        </p:grpSpPr>
        <p:sp>
          <p:nvSpPr>
            <p:cNvPr id="12" name="Rectangle: Rounded Corners 25">
              <a:extLst>
                <a:ext uri="{FF2B5EF4-FFF2-40B4-BE49-F238E27FC236}">
                  <a16:creationId xmlns:a16="http://schemas.microsoft.com/office/drawing/2014/main" id="{DF2A091A-1A0C-2EF6-E004-7CFFDEF7B5F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7AE0EC-ABE5-B6D1-F04F-18AF539F360A}"/>
                </a:ext>
              </a:extLst>
            </p:cNvPr>
            <p:cNvSpPr txBox="1"/>
            <p:nvPr/>
          </p:nvSpPr>
          <p:spPr>
            <a:xfrm>
              <a:off x="1290813" y="5224037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Chân nấm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B6557A-200F-9875-84C7-171A3368F85A}"/>
              </a:ext>
            </a:extLst>
          </p:cNvPr>
          <p:cNvGrpSpPr/>
          <p:nvPr/>
        </p:nvGrpSpPr>
        <p:grpSpPr>
          <a:xfrm>
            <a:off x="6909508" y="2892856"/>
            <a:ext cx="4899473" cy="1129886"/>
            <a:chOff x="6830721" y="4714800"/>
            <a:chExt cx="4537107" cy="1129886"/>
          </a:xfrm>
        </p:grpSpPr>
        <p:sp>
          <p:nvSpPr>
            <p:cNvPr id="15" name="Rectangle: Rounded Corners 31">
              <a:extLst>
                <a:ext uri="{FF2B5EF4-FFF2-40B4-BE49-F238E27FC236}">
                  <a16:creationId xmlns:a16="http://schemas.microsoft.com/office/drawing/2014/main" id="{BC16345D-F261-9FBC-EF3A-F5E8F3D9856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DAB5B1-DF8E-DFD8-A924-61A521E06E64}"/>
                </a:ext>
              </a:extLst>
            </p:cNvPr>
            <p:cNvSpPr txBox="1"/>
            <p:nvPr/>
          </p:nvSpPr>
          <p:spPr>
            <a:xfrm>
              <a:off x="7204413" y="5003327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Thân nấm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1D85C25-2CF2-0D0A-9FF9-D5BC6AD3B0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F74026-3A62-11AE-0F68-EACD6980CA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73A3B4-1B79-5283-C89C-644C9DF917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C76C2F-486C-1523-AFED-408E91507D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CF5B55-24F1-2091-099F-EA1FC6D090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26013" y="4871052"/>
            <a:ext cx="953350" cy="8575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1391AF-0809-2BD9-E472-9852306E0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2AFB42E-9994-7EA7-E30F-6AFE511733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A9213C-1940-67BB-A0C8-6E5792DC55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40601" y="229063"/>
            <a:ext cx="1588294" cy="170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88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F97DCF83-F608-7CA8-F92D-88BB1F716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1139047" y="496607"/>
            <a:ext cx="10213977" cy="5766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088" y="1002261"/>
            <a:ext cx="4292246" cy="1951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2730342" y="2658867"/>
            <a:ext cx="705823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US" sz="4800" b="1" i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- Chia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mọi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algn="just" rtl="0"/>
            <a:r>
              <a:rPr lang="en-US" sz="4800" b="1">
                <a:solidFill>
                  <a:srgbClr val="0070C0"/>
                </a:solidFill>
                <a:latin typeface="Cambria" panose="02040503050406030204" pitchFamily="18" charset="0"/>
              </a:rPr>
              <a:t>- Chuẩn bị bài tiếp theo.</a:t>
            </a:r>
            <a:endParaRPr lang="vi-VN" sz="4800" b="1" i="0" dirty="0">
              <a:solidFill>
                <a:srgbClr val="0070C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77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17" y="558800"/>
            <a:ext cx="9955483" cy="5972086"/>
          </a:xfrm>
          <a:prstGeom prst="rect">
            <a:avLst/>
          </a:prstGeom>
        </p:spPr>
      </p:pic>
      <p:pic>
        <p:nvPicPr>
          <p:cNvPr id="3" name="图片 21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59" y="600762"/>
            <a:ext cx="1925502" cy="1770833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6" name="图片 17" descr="图片包含 游戏机, 灯, 灯光&#10;&#10;描述已自动生成">
            <a:extLst>
              <a:ext uri="{FF2B5EF4-FFF2-40B4-BE49-F238E27FC236}">
                <a16:creationId xmlns:a16="http://schemas.microsoft.com/office/drawing/2014/main" id="{730F09BB-B46D-4577-AE20-54277DB718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96" y="1486178"/>
            <a:ext cx="1575208" cy="1575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6762" y="2020278"/>
            <a:ext cx="8010265" cy="38530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3677" y="2571749"/>
            <a:ext cx="4257963" cy="457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87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132" y="1228374"/>
            <a:ext cx="3082904" cy="308290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209925" y="419211"/>
            <a:ext cx="8862587" cy="904737"/>
            <a:chOff x="2541494" y="325887"/>
            <a:chExt cx="8862587" cy="904737"/>
          </a:xfrm>
        </p:grpSpPr>
        <p:sp>
          <p:nvSpPr>
            <p:cNvPr id="2" name="Rectangle: Rounded Corners 9">
              <a:extLst>
                <a:ext uri="{FF2B5EF4-FFF2-40B4-BE49-F238E27FC236}">
                  <a16:creationId xmlns:a16="http://schemas.microsoft.com/office/drawing/2014/main" id="{B0BED9AB-0B49-36B2-82A6-8B12CF08A8DD}"/>
                </a:ext>
              </a:extLst>
            </p:cNvPr>
            <p:cNvSpPr/>
            <p:nvPr/>
          </p:nvSpPr>
          <p:spPr>
            <a:xfrm>
              <a:off x="2541494" y="325887"/>
              <a:ext cx="8862587" cy="904737"/>
            </a:xfrm>
            <a:prstGeom prst="roundRect">
              <a:avLst>
                <a:gd name="adj" fmla="val 50000"/>
              </a:avLst>
            </a:prstGeom>
            <a:solidFill>
              <a:srgbClr val="E6F5D7"/>
            </a:solidFill>
            <a:ln w="38100">
              <a:solidFill>
                <a:srgbClr val="1179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A1B0FDC-092C-EA16-0F63-9500F0D797AD}"/>
                </a:ext>
              </a:extLst>
            </p:cNvPr>
            <p:cNvSpPr txBox="1"/>
            <p:nvPr/>
          </p:nvSpPr>
          <p:spPr>
            <a:xfrm>
              <a:off x="2541494" y="348738"/>
              <a:ext cx="88625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3. </a:t>
              </a:r>
              <a:r>
                <a: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 gọi của nấm sau là: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9A9B34F-BB9F-2AAA-B780-46EFE55D5A4A}"/>
              </a:ext>
            </a:extLst>
          </p:cNvPr>
          <p:cNvGrpSpPr/>
          <p:nvPr/>
        </p:nvGrpSpPr>
        <p:grpSpPr>
          <a:xfrm>
            <a:off x="927417" y="5430275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5B809B-E308-92A6-56C8-C5702881D670}"/>
                </a:ext>
              </a:extLst>
            </p:cNvPr>
            <p:cNvSpPr txBox="1"/>
            <p:nvPr/>
          </p:nvSpPr>
          <p:spPr>
            <a:xfrm>
              <a:off x="7328024" y="3044279"/>
              <a:ext cx="37508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kim châm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19528F8-C83B-20E7-2C42-5639B92EA9CE}"/>
              </a:ext>
            </a:extLst>
          </p:cNvPr>
          <p:cNvGrpSpPr/>
          <p:nvPr/>
        </p:nvGrpSpPr>
        <p:grpSpPr>
          <a:xfrm>
            <a:off x="981375" y="3922156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0">
              <a:extLst>
                <a:ext uri="{FF2B5EF4-FFF2-40B4-BE49-F238E27FC236}">
                  <a16:creationId xmlns:a16="http://schemas.microsoft.com/office/drawing/2014/main" id="{402427EF-C8BA-756B-9021-6694BBA5E37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507DE5-6187-AA47-C2A9-B9D9665FF452}"/>
                </a:ext>
              </a:extLst>
            </p:cNvPr>
            <p:cNvSpPr txBox="1"/>
            <p:nvPr/>
          </p:nvSpPr>
          <p:spPr>
            <a:xfrm>
              <a:off x="1392687" y="3005943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hương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C459A0-DE21-D281-358B-D1A0A1977867}"/>
              </a:ext>
            </a:extLst>
          </p:cNvPr>
          <p:cNvGrpSpPr/>
          <p:nvPr/>
        </p:nvGrpSpPr>
        <p:grpSpPr>
          <a:xfrm>
            <a:off x="6830721" y="388382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5">
              <a:extLst>
                <a:ext uri="{FF2B5EF4-FFF2-40B4-BE49-F238E27FC236}">
                  <a16:creationId xmlns:a16="http://schemas.microsoft.com/office/drawing/2014/main" id="{B0B98890-06D0-6D25-B71E-3AFE8CB6C7C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A74728-41C7-309F-0FC5-76249A150B84}"/>
                </a:ext>
              </a:extLst>
            </p:cNvPr>
            <p:cNvSpPr txBox="1"/>
            <p:nvPr/>
          </p:nvSpPr>
          <p:spPr>
            <a:xfrm>
              <a:off x="1202027" y="5027809"/>
              <a:ext cx="41565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rơm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FCD99E-212C-9471-AFBE-1D3A94D42579}"/>
              </a:ext>
            </a:extLst>
          </p:cNvPr>
          <p:cNvGrpSpPr/>
          <p:nvPr/>
        </p:nvGrpSpPr>
        <p:grpSpPr>
          <a:xfrm>
            <a:off x="6830721" y="5459387"/>
            <a:ext cx="4550170" cy="1129886"/>
            <a:chOff x="6830721" y="4714800"/>
            <a:chExt cx="4550170" cy="1129886"/>
          </a:xfrm>
        </p:grpSpPr>
        <p:sp>
          <p:nvSpPr>
            <p:cNvPr id="14" name="Rectangle: Rounded Corners 31">
              <a:extLst>
                <a:ext uri="{FF2B5EF4-FFF2-40B4-BE49-F238E27FC236}">
                  <a16:creationId xmlns:a16="http://schemas.microsoft.com/office/drawing/2014/main" id="{0D3D2E4D-F0F7-F795-21D5-36A853C40B7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1DB269-E4CA-073E-1775-79108803AB9B}"/>
                </a:ext>
              </a:extLst>
            </p:cNvPr>
            <p:cNvSpPr txBox="1"/>
            <p:nvPr/>
          </p:nvSpPr>
          <p:spPr>
            <a:xfrm>
              <a:off x="7201555" y="4887447"/>
              <a:ext cx="41793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Mộc nhĩ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F016824-A5CD-0E82-D166-A977E8903E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3931633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D77150-5504-985F-0F21-69A4A83449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21006" y="5248744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D1C2C6-A727-BEF5-84B5-43A44A51E1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5343561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94567D-B88E-8BEE-D955-E814F9ACEA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3975354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17E6BF-4ADA-C40C-8CEF-467C7AECC3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024103" y="5634286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BC37AE-8FC9-DF5D-CE75-0302633011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3975354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C8B9D82-629C-6E22-C6C1-906D36944B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02202" y="401438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EEEABC-42E1-9E4E-6694-1844CDB3F1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5576098"/>
            <a:ext cx="891076" cy="8964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2" b="100000" l="0" r="99585">
                        <a14:foregroundMark x1="36835" y1="6909" x2="33932" y2="10788"/>
                        <a14:foregroundMark x1="12232" y1="32788" x2="6842" y2="36909"/>
                        <a14:foregroundMark x1="36144" y1="20424" x2="44851" y2="32788"/>
                        <a14:foregroundMark x1="43262" y1="10606" x2="63649" y2="22000"/>
                        <a14:foregroundMark x1="52453" y1="1818" x2="55149" y2="1030"/>
                        <a14:foregroundMark x1="61437" y1="6121" x2="70767" y2="12788"/>
                        <a14:foregroundMark x1="75743" y1="19636" x2="77954" y2="21818"/>
                        <a14:foregroundMark x1="84243" y1="27091" x2="88666" y2="33758"/>
                        <a14:foregroundMark x1="41949" y1="11576" x2="42847" y2="14909"/>
                        <a14:foregroundMark x1="39046" y1="54727" x2="56945" y2="54727"/>
                        <a14:foregroundMark x1="46441" y1="67091" x2="51555" y2="6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6" y="0"/>
            <a:ext cx="1757635" cy="200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76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175" y="1272071"/>
            <a:ext cx="4581237" cy="286327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191870" y="325887"/>
            <a:ext cx="9212211" cy="904737"/>
            <a:chOff x="966878" y="325887"/>
            <a:chExt cx="10437204" cy="904737"/>
          </a:xfrm>
        </p:grpSpPr>
        <p:sp>
          <p:nvSpPr>
            <p:cNvPr id="2" name="Rectangle: Rounded Corners 9">
              <a:extLst>
                <a:ext uri="{FF2B5EF4-FFF2-40B4-BE49-F238E27FC236}">
                  <a16:creationId xmlns:a16="http://schemas.microsoft.com/office/drawing/2014/main" id="{B0BED9AB-0B49-36B2-82A6-8B12CF08A8DD}"/>
                </a:ext>
              </a:extLst>
            </p:cNvPr>
            <p:cNvSpPr/>
            <p:nvPr/>
          </p:nvSpPr>
          <p:spPr>
            <a:xfrm>
              <a:off x="966878" y="325887"/>
              <a:ext cx="10437204" cy="904737"/>
            </a:xfrm>
            <a:prstGeom prst="roundRect">
              <a:avLst>
                <a:gd name="adj" fmla="val 50000"/>
              </a:avLst>
            </a:prstGeom>
            <a:solidFill>
              <a:srgbClr val="E6F5D7"/>
            </a:solidFill>
            <a:ln w="38100">
              <a:solidFill>
                <a:srgbClr val="1179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A1B0FDC-092C-EA16-0F63-9500F0D797AD}"/>
                </a:ext>
              </a:extLst>
            </p:cNvPr>
            <p:cNvSpPr txBox="1"/>
            <p:nvPr/>
          </p:nvSpPr>
          <p:spPr>
            <a:xfrm>
              <a:off x="1163904" y="367585"/>
              <a:ext cx="99147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3. </a:t>
              </a:r>
              <a:r>
                <a: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 gọi của nấm sau là: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9A9B34F-BB9F-2AAA-B780-46EFE55D5A4A}"/>
              </a:ext>
            </a:extLst>
          </p:cNvPr>
          <p:cNvGrpSpPr/>
          <p:nvPr/>
        </p:nvGrpSpPr>
        <p:grpSpPr>
          <a:xfrm>
            <a:off x="927417" y="5430275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5B809B-E308-92A6-56C8-C5702881D670}"/>
                </a:ext>
              </a:extLst>
            </p:cNvPr>
            <p:cNvSpPr txBox="1"/>
            <p:nvPr/>
          </p:nvSpPr>
          <p:spPr>
            <a:xfrm>
              <a:off x="7328024" y="3044279"/>
              <a:ext cx="37508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tai mèo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19528F8-C83B-20E7-2C42-5639B92EA9CE}"/>
              </a:ext>
            </a:extLst>
          </p:cNvPr>
          <p:cNvGrpSpPr/>
          <p:nvPr/>
        </p:nvGrpSpPr>
        <p:grpSpPr>
          <a:xfrm>
            <a:off x="981375" y="3922156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0">
              <a:extLst>
                <a:ext uri="{FF2B5EF4-FFF2-40B4-BE49-F238E27FC236}">
                  <a16:creationId xmlns:a16="http://schemas.microsoft.com/office/drawing/2014/main" id="{402427EF-C8BA-756B-9021-6694BBA5E37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507DE5-6187-AA47-C2A9-B9D9665FF452}"/>
                </a:ext>
              </a:extLst>
            </p:cNvPr>
            <p:cNvSpPr txBox="1"/>
            <p:nvPr/>
          </p:nvSpPr>
          <p:spPr>
            <a:xfrm>
              <a:off x="1392687" y="3005943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hương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C459A0-DE21-D281-358B-D1A0A1977867}"/>
              </a:ext>
            </a:extLst>
          </p:cNvPr>
          <p:cNvGrpSpPr/>
          <p:nvPr/>
        </p:nvGrpSpPr>
        <p:grpSpPr>
          <a:xfrm>
            <a:off x="6830721" y="388382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5">
              <a:extLst>
                <a:ext uri="{FF2B5EF4-FFF2-40B4-BE49-F238E27FC236}">
                  <a16:creationId xmlns:a16="http://schemas.microsoft.com/office/drawing/2014/main" id="{B0B98890-06D0-6D25-B71E-3AFE8CB6C7C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A74728-41C7-309F-0FC5-76249A150B84}"/>
                </a:ext>
              </a:extLst>
            </p:cNvPr>
            <p:cNvSpPr txBox="1"/>
            <p:nvPr/>
          </p:nvSpPr>
          <p:spPr>
            <a:xfrm>
              <a:off x="1202027" y="5027809"/>
              <a:ext cx="41565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rơm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FCD99E-212C-9471-AFBE-1D3A94D42579}"/>
              </a:ext>
            </a:extLst>
          </p:cNvPr>
          <p:cNvGrpSpPr/>
          <p:nvPr/>
        </p:nvGrpSpPr>
        <p:grpSpPr>
          <a:xfrm>
            <a:off x="6830721" y="5459387"/>
            <a:ext cx="4550170" cy="1129886"/>
            <a:chOff x="6830721" y="4714800"/>
            <a:chExt cx="4550170" cy="1129886"/>
          </a:xfrm>
        </p:grpSpPr>
        <p:sp>
          <p:nvSpPr>
            <p:cNvPr id="14" name="Rectangle: Rounded Corners 31">
              <a:extLst>
                <a:ext uri="{FF2B5EF4-FFF2-40B4-BE49-F238E27FC236}">
                  <a16:creationId xmlns:a16="http://schemas.microsoft.com/office/drawing/2014/main" id="{0D3D2E4D-F0F7-F795-21D5-36A853C40B7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1DB269-E4CA-073E-1775-79108803AB9B}"/>
                </a:ext>
              </a:extLst>
            </p:cNvPr>
            <p:cNvSpPr txBox="1"/>
            <p:nvPr/>
          </p:nvSpPr>
          <p:spPr>
            <a:xfrm>
              <a:off x="7201555" y="4887447"/>
              <a:ext cx="41793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mỡ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F016824-A5CD-0E82-D166-A977E8903E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3931633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D77150-5504-985F-0F21-69A4A83449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21006" y="5248744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D1C2C6-A727-BEF5-84B5-43A44A51E1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5343561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94567D-B88E-8BEE-D955-E814F9ACEA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3975354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17E6BF-4ADA-C40C-8CEF-467C7AECC3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024103" y="5634286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BC37AE-8FC9-DF5D-CE75-0302633011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3975354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C8B9D82-629C-6E22-C6C1-906D36944B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02202" y="401438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EEEABC-42E1-9E4E-6694-1844CDB3F1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5576098"/>
            <a:ext cx="891076" cy="8964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2" b="100000" l="0" r="99585">
                        <a14:foregroundMark x1="36835" y1="6909" x2="33932" y2="10788"/>
                        <a14:foregroundMark x1="12232" y1="32788" x2="6842" y2="36909"/>
                        <a14:foregroundMark x1="36144" y1="20424" x2="44851" y2="32788"/>
                        <a14:foregroundMark x1="43262" y1="10606" x2="63649" y2="22000"/>
                        <a14:foregroundMark x1="52453" y1="1818" x2="55149" y2="1030"/>
                        <a14:foregroundMark x1="61437" y1="6121" x2="70767" y2="12788"/>
                        <a14:foregroundMark x1="75743" y1="19636" x2="77954" y2="21818"/>
                        <a14:foregroundMark x1="84243" y1="27091" x2="88666" y2="33758"/>
                        <a14:foregroundMark x1="41949" y1="11576" x2="42847" y2="14909"/>
                        <a14:foregroundMark x1="39046" y1="54727" x2="56945" y2="54727"/>
                        <a14:foregroundMark x1="46441" y1="67091" x2="51555" y2="6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6" y="0"/>
            <a:ext cx="1757635" cy="200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91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408FF30-F11D-3549-9D0A-FCE1D5378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82" y="337536"/>
            <a:ext cx="10744200" cy="65204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100000" l="0" r="99585">
                        <a14:foregroundMark x1="36835" y1="6909" x2="33932" y2="10788"/>
                        <a14:foregroundMark x1="12232" y1="32788" x2="6842" y2="36909"/>
                        <a14:foregroundMark x1="36144" y1="20424" x2="44851" y2="32788"/>
                        <a14:foregroundMark x1="43262" y1="10606" x2="63649" y2="22000"/>
                        <a14:foregroundMark x1="52453" y1="1818" x2="55149" y2="1030"/>
                        <a14:foregroundMark x1="61437" y1="6121" x2="70767" y2="12788"/>
                        <a14:foregroundMark x1="75743" y1="19636" x2="77954" y2="21818"/>
                        <a14:foregroundMark x1="84243" y1="27091" x2="88666" y2="33758"/>
                        <a14:foregroundMark x1="41949" y1="11576" x2="42847" y2="14909"/>
                        <a14:foregroundMark x1="39046" y1="54727" x2="56945" y2="54727"/>
                        <a14:foregroundMark x1="46441" y1="67091" x2="51555" y2="6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8895" y="2817371"/>
            <a:ext cx="3471647" cy="3958438"/>
          </a:xfrm>
          <a:prstGeom prst="rect">
            <a:avLst/>
          </a:prstGeom>
        </p:spPr>
      </p:pic>
      <p:pic>
        <p:nvPicPr>
          <p:cNvPr id="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608" y="987637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1023" y="1215246"/>
            <a:ext cx="8043696" cy="53020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31798" y="0"/>
            <a:ext cx="7681626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56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97DCF83-F608-7CA8-F92D-88BB1F716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-229392" y="0"/>
            <a:ext cx="12421392" cy="70130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7681" y="1784390"/>
            <a:ext cx="898724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qua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191" y="376577"/>
            <a:ext cx="7580321" cy="158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55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408FF30-F11D-3549-9D0A-FCE1D5378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11" y="545247"/>
            <a:ext cx="10401941" cy="6312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687" t="9775" r="31542" b="23183"/>
          <a:stretch/>
        </p:blipFill>
        <p:spPr>
          <a:xfrm>
            <a:off x="4900109" y="1950921"/>
            <a:ext cx="2097741" cy="17194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3678" y="2571750"/>
            <a:ext cx="4257963" cy="45706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3677" y="2571749"/>
            <a:ext cx="4257963" cy="4570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3230" y="3576654"/>
            <a:ext cx="7423426" cy="247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75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17" y="558800"/>
            <a:ext cx="9955483" cy="5972086"/>
          </a:xfrm>
          <a:prstGeom prst="rect">
            <a:avLst/>
          </a:prstGeom>
        </p:spPr>
      </p:pic>
      <p:pic>
        <p:nvPicPr>
          <p:cNvPr id="3" name="图片 21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73" y="600761"/>
            <a:ext cx="1925502" cy="1770833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6" name="图片 17" descr="图片包含 游戏机, 灯, 灯光&#10;&#10;描述已自动生成">
            <a:extLst>
              <a:ext uri="{FF2B5EF4-FFF2-40B4-BE49-F238E27FC236}">
                <a16:creationId xmlns:a16="http://schemas.microsoft.com/office/drawing/2014/main" id="{730F09BB-B46D-4577-AE20-54277DB718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96" y="1486178"/>
            <a:ext cx="1575208" cy="1575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84" r="99205">
                        <a14:foregroundMark x1="27841" y1="13879" x2="27841" y2="17212"/>
                        <a14:foregroundMark x1="38295" y1="19152" x2="38011" y2="22485"/>
                        <a14:foregroundMark x1="44034" y1="1697" x2="46080" y2="1697"/>
                        <a14:foregroundMark x1="64034" y1="11697" x2="68239" y2="16667"/>
                        <a14:foregroundMark x1="77614" y1="31939" x2="79148" y2="35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35" y="3448051"/>
            <a:ext cx="3637612" cy="3409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4915" y="1413729"/>
            <a:ext cx="3370106" cy="9388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6371" y="2270968"/>
            <a:ext cx="9662997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66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</TotalTime>
  <Words>1011</Words>
  <Application>Microsoft Office PowerPoint</Application>
  <PresentationFormat>Widescreen</PresentationFormat>
  <Paragraphs>92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#9Slide05 Fourth Thin</vt:lpstr>
      <vt:lpstr>#9Slide07 HoneyCream</vt:lpstr>
      <vt:lpstr>Arial</vt:lpstr>
      <vt:lpstr>Calibri</vt:lpstr>
      <vt:lpstr>Cambria</vt:lpstr>
      <vt:lpstr>Times New Roman</vt:lpstr>
      <vt:lpstr>标小智龙珠体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ADMIN</cp:lastModifiedBy>
  <cp:revision>48</cp:revision>
  <dcterms:created xsi:type="dcterms:W3CDTF">2023-12-08T14:30:33Z</dcterms:created>
  <dcterms:modified xsi:type="dcterms:W3CDTF">2024-01-26T08:18:56Z</dcterms:modified>
</cp:coreProperties>
</file>