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5" r:id="rId3"/>
    <p:sldMasterId id="2147483667" r:id="rId4"/>
    <p:sldMasterId id="2147483669" r:id="rId5"/>
    <p:sldMasterId id="2147483671" r:id="rId6"/>
    <p:sldMasterId id="2147483673" r:id="rId7"/>
    <p:sldMasterId id="2147483675" r:id="rId8"/>
  </p:sldMasterIdLst>
  <p:notesMasterIdLst>
    <p:notesMasterId r:id="rId32"/>
  </p:notesMasterIdLst>
  <p:sldIdLst>
    <p:sldId id="256" r:id="rId9"/>
    <p:sldId id="280" r:id="rId10"/>
    <p:sldId id="296" r:id="rId11"/>
    <p:sldId id="297" r:id="rId12"/>
    <p:sldId id="257" r:id="rId13"/>
    <p:sldId id="258" r:id="rId14"/>
    <p:sldId id="259" r:id="rId15"/>
    <p:sldId id="281" r:id="rId16"/>
    <p:sldId id="295" r:id="rId17"/>
    <p:sldId id="293" r:id="rId18"/>
    <p:sldId id="260" r:id="rId19"/>
    <p:sldId id="282" r:id="rId20"/>
    <p:sldId id="283" r:id="rId21"/>
    <p:sldId id="294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31" autoAdjust="0"/>
    <p:restoredTop sz="87189" autoAdjust="0"/>
  </p:normalViewPr>
  <p:slideViewPr>
    <p:cSldViewPr snapToGrid="0">
      <p:cViewPr varScale="1">
        <p:scale>
          <a:sx n="63" d="100"/>
          <a:sy n="63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6087-2246-4FB2-BB72-12FF24D6566D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DF0A1-30E7-4EEB-AF5A-55FD823F7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1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con </a:t>
            </a:r>
            <a:r>
              <a:rPr lang="en-US" dirty="0" err="1"/>
              <a:t>thuyền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911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5 con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Khi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5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hỉ</a:t>
            </a:r>
            <a:r>
              <a:rPr lang="en-US" dirty="0"/>
              <a:t>, </a:t>
            </a:r>
            <a:r>
              <a:rPr lang="en-US" dirty="0" err="1"/>
              <a:t>cick</a:t>
            </a:r>
            <a:r>
              <a:rPr lang="en-US" dirty="0"/>
              <a:t> next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07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60401"/>
      </p:ext>
    </p:extLst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50218127"/>
      </p:ext>
    </p:extLst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27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19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25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47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57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70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80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facebook.com/groups/629898828017053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8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07F15-FFDF-F670-A558-19134513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0B25B-77EC-3CA3-F4C2-366B61DA1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E5B7-630C-F2BF-145B-1C55E93D1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8F8A2-5AC0-9291-E180-C55A4BE7E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C9A54-1DD2-DAFC-D711-660327463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1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07F15-FFDF-F670-A558-19134513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0B25B-77EC-3CA3-F4C2-366B61DA1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E5B7-630C-F2BF-145B-1C55E93D1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8F8A2-5AC0-9291-E180-C55A4BE7E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C9A54-1DD2-DAFC-D711-660327463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5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25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84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12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96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64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3.xml"/><Relationship Id="rId7" Type="http://schemas.openxmlformats.org/officeDocument/2006/relationships/slide" Target="slide16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slide" Target="slide20.xml"/><Relationship Id="rId18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slide" Target="slide17.xml"/><Relationship Id="rId12" Type="http://schemas.openxmlformats.org/officeDocument/2006/relationships/image" Target="../media/image36.png"/><Relationship Id="rId17" Type="http://schemas.openxmlformats.org/officeDocument/2006/relationships/slide" Target="slide22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slide" Target="slide19.xml"/><Relationship Id="rId5" Type="http://schemas.openxmlformats.org/officeDocument/2006/relationships/image" Target="../media/image32.png"/><Relationship Id="rId15" Type="http://schemas.openxmlformats.org/officeDocument/2006/relationships/slide" Target="slide21.xml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slide" Target="slide18.xml"/><Relationship Id="rId1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2.wav"/><Relationship Id="rId7" Type="http://schemas.openxmlformats.org/officeDocument/2006/relationships/slide" Target="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40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audio" Target="../media/audio2.wav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43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40.png"/><Relationship Id="rId5" Type="http://schemas.openxmlformats.org/officeDocument/2006/relationships/image" Target="../media/image29.png"/><Relationship Id="rId4" Type="http://schemas.openxmlformats.org/officeDocument/2006/relationships/audio" Target="../media/audio2.wav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2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0.png"/><Relationship Id="rId5" Type="http://schemas.openxmlformats.org/officeDocument/2006/relationships/image" Target="../media/image29.png"/><Relationship Id="rId4" Type="http://schemas.openxmlformats.org/officeDocument/2006/relationships/audio" Target="../media/audio2.wav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2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40.png"/><Relationship Id="rId5" Type="http://schemas.openxmlformats.org/officeDocument/2006/relationships/image" Target="../media/image29.png"/><Relationship Id="rId4" Type="http://schemas.openxmlformats.org/officeDocument/2006/relationships/audio" Target="../media/audio2.wav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9.png"/><Relationship Id="rId5" Type="http://schemas.openxmlformats.org/officeDocument/2006/relationships/audio" Target="../media/audio2.wav"/><Relationship Id="rId10" Type="http://schemas.openxmlformats.org/officeDocument/2006/relationships/image" Target="../media/image46.png"/><Relationship Id="rId4" Type="http://schemas.openxmlformats.org/officeDocument/2006/relationships/audio" Target="../media/audio1.wav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99B1A7-B4C7-4A27-A274-1D4D4BC07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72"/>
          <a:stretch/>
        </p:blipFill>
        <p:spPr>
          <a:xfrm>
            <a:off x="0" y="0"/>
            <a:ext cx="3032567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7FD0FE2-12B4-4FF4-89AA-05D34B7835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9" t="6092" r="28183"/>
          <a:stretch/>
        </p:blipFill>
        <p:spPr>
          <a:xfrm flipH="1">
            <a:off x="2057399" y="1464052"/>
            <a:ext cx="3009491" cy="5980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010" y="-201692"/>
            <a:ext cx="1951989" cy="1951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7929" y="200591"/>
            <a:ext cx="8608298" cy="66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4635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062B54D-AD29-47FC-9039-E6185F686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22" y="1075439"/>
            <a:ext cx="5096021" cy="467135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59A50DE-241A-4700-95BD-F6A95504D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54" y="-12544"/>
            <a:ext cx="2862803" cy="28628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49DFEF-8182-48EF-B3E9-E567E3929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90041" y="4035224"/>
            <a:ext cx="2862803" cy="28628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7610" y="1418857"/>
            <a:ext cx="4865030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6972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69" name="文本框 81">
            <a:extLst>
              <a:ext uri="{FF2B5EF4-FFF2-40B4-BE49-F238E27FC236}">
                <a16:creationId xmlns:a16="http://schemas.microsoft.com/office/drawing/2014/main" id="{2E4B8493-0708-4C71-A906-8E58DBAA0562}"/>
              </a:ext>
            </a:extLst>
          </p:cNvPr>
          <p:cNvSpPr txBox="1"/>
          <p:nvPr/>
        </p:nvSpPr>
        <p:spPr>
          <a:xfrm>
            <a:off x="2620281" y="647024"/>
            <a:ext cx="868098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Hoàn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thành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bảng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sau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(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theo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mẫu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).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275718"/>
              </p:ext>
            </p:extLst>
          </p:nvPr>
        </p:nvGraphicFramePr>
        <p:xfrm>
          <a:off x="836580" y="1598076"/>
          <a:ext cx="1071988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7148">
                  <a:extLst>
                    <a:ext uri="{9D8B030D-6E8A-4147-A177-3AD203B41FA5}">
                      <a16:colId xmlns:a16="http://schemas.microsoft.com/office/drawing/2014/main" val="226006245"/>
                    </a:ext>
                  </a:extLst>
                </a:gridCol>
                <a:gridCol w="2402732">
                  <a:extLst>
                    <a:ext uri="{9D8B030D-6E8A-4147-A177-3AD203B41FA5}">
                      <a16:colId xmlns:a16="http://schemas.microsoft.com/office/drawing/2014/main" val="1126991168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/>
                        <a:t>Đọc</a:t>
                      </a:r>
                      <a:endParaRPr lang="en-US" sz="4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/>
                        <a:t>Viết</a:t>
                      </a:r>
                      <a:endParaRPr lang="en-US" sz="4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5548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4000" dirty="0"/>
                        <a:t>Hai </a:t>
                      </a:r>
                      <a:r>
                        <a:rPr lang="en-US" sz="4000" dirty="0" err="1"/>
                        <a:t>mươi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tư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đề</a:t>
                      </a:r>
                      <a:r>
                        <a:rPr lang="en-US" sz="4000" baseline="0" dirty="0"/>
                        <a:t>-xi-</a:t>
                      </a:r>
                      <a:r>
                        <a:rPr lang="en-US" sz="4000" baseline="0" dirty="0" err="1"/>
                        <a:t>mét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vuông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24 dm</a:t>
                      </a:r>
                      <a:r>
                        <a:rPr lang="en-US" sz="4000" baseline="30000" dirty="0"/>
                        <a:t>2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544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4000" dirty="0"/>
                        <a:t>Ba </a:t>
                      </a:r>
                      <a:r>
                        <a:rPr lang="en-US" sz="4000" dirty="0" err="1"/>
                        <a:t>trăm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bốn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mươi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đề</a:t>
                      </a:r>
                      <a:r>
                        <a:rPr lang="en-US" sz="4000" baseline="0" dirty="0"/>
                        <a:t>-xi-</a:t>
                      </a:r>
                      <a:r>
                        <a:rPr lang="en-US" sz="4000" baseline="0" dirty="0" err="1"/>
                        <a:t>mét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vuông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57983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/>
                        <a:t>1 005 dm</a:t>
                      </a:r>
                      <a:r>
                        <a:rPr lang="en-US" sz="4000" baseline="30000" dirty="0"/>
                        <a:t>2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54276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4000" dirty="0" err="1"/>
                        <a:t>Năm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nghìn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đề</a:t>
                      </a:r>
                      <a:r>
                        <a:rPr lang="en-US" sz="4000" baseline="0" dirty="0"/>
                        <a:t>-xi-</a:t>
                      </a:r>
                      <a:r>
                        <a:rPr lang="en-US" sz="4000" baseline="0" dirty="0" err="1"/>
                        <a:t>mét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vuông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26931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91" y="13337"/>
            <a:ext cx="2737341" cy="9632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204678" y="3354840"/>
            <a:ext cx="1982132" cy="60127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340 dm</a:t>
            </a:r>
            <a:r>
              <a:rPr lang="en-US" sz="4000" b="1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6308" y="4168721"/>
            <a:ext cx="8212455" cy="60127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Một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nghìn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không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trăm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linh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năm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đề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-xi-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mét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vuông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75497" y="5005299"/>
            <a:ext cx="2315152" cy="60127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5 000 dm</a:t>
            </a:r>
            <a:r>
              <a:rPr lang="en-US" sz="4000" b="1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745726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69" name="文本框 81">
            <a:extLst>
              <a:ext uri="{FF2B5EF4-FFF2-40B4-BE49-F238E27FC236}">
                <a16:creationId xmlns:a16="http://schemas.microsoft.com/office/drawing/2014/main" id="{2E4B8493-0708-4C71-A906-8E58DBAA0562}"/>
              </a:ext>
            </a:extLst>
          </p:cNvPr>
          <p:cNvSpPr txBox="1"/>
          <p:nvPr/>
        </p:nvSpPr>
        <p:spPr>
          <a:xfrm>
            <a:off x="2766550" y="342900"/>
            <a:ext cx="210118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Số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?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740" y="1329046"/>
            <a:ext cx="109367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US" sz="4400" dirty="0"/>
              <a:t> 3 dm</a:t>
            </a:r>
            <a:r>
              <a:rPr lang="en-US" sz="4400" baseline="30000" dirty="0"/>
              <a:t>2</a:t>
            </a:r>
            <a:r>
              <a:rPr lang="en-US" sz="4400" dirty="0"/>
              <a:t> = 		cm</a:t>
            </a:r>
            <a:r>
              <a:rPr lang="en-US" sz="4400" baseline="30000" dirty="0"/>
              <a:t>2		</a:t>
            </a:r>
            <a:r>
              <a:rPr lang="en-US" sz="4400" dirty="0"/>
              <a:t>300 cm</a:t>
            </a:r>
            <a:r>
              <a:rPr lang="en-US" sz="4400" baseline="30000" dirty="0"/>
              <a:t>2</a:t>
            </a:r>
            <a:r>
              <a:rPr lang="en-US" sz="4400" dirty="0"/>
              <a:t> = 		dm</a:t>
            </a:r>
            <a:r>
              <a:rPr lang="en-US" sz="4400" baseline="30000" dirty="0"/>
              <a:t>2</a:t>
            </a:r>
          </a:p>
          <a:p>
            <a:pPr>
              <a:lnSpc>
                <a:spcPct val="200000"/>
              </a:lnSpc>
            </a:pPr>
            <a:r>
              <a:rPr lang="en-US" sz="4400" dirty="0"/>
              <a:t>b) 6 dm</a:t>
            </a:r>
            <a:r>
              <a:rPr lang="en-US" sz="4400" baseline="30000" dirty="0"/>
              <a:t>2</a:t>
            </a:r>
            <a:r>
              <a:rPr lang="en-US" sz="4400" dirty="0"/>
              <a:t> = 		cm</a:t>
            </a:r>
            <a:r>
              <a:rPr lang="en-US" sz="4400" baseline="30000" dirty="0"/>
              <a:t>2</a:t>
            </a:r>
            <a:r>
              <a:rPr lang="en-US" sz="4400" dirty="0"/>
              <a:t>		600 cm</a:t>
            </a:r>
            <a:r>
              <a:rPr lang="en-US" sz="4400" baseline="30000" dirty="0"/>
              <a:t>2</a:t>
            </a:r>
            <a:r>
              <a:rPr lang="en-US" sz="4400" dirty="0"/>
              <a:t> = 		dm</a:t>
            </a:r>
            <a:r>
              <a:rPr lang="en-US" sz="4400" baseline="30000" dirty="0"/>
              <a:t>2</a:t>
            </a:r>
            <a:endParaRPr lang="en-US" sz="4400" dirty="0"/>
          </a:p>
          <a:p>
            <a:pPr>
              <a:lnSpc>
                <a:spcPct val="200000"/>
              </a:lnSpc>
            </a:pPr>
            <a:r>
              <a:rPr lang="en-US" sz="4400" dirty="0"/>
              <a:t>    6 dm</a:t>
            </a:r>
            <a:r>
              <a:rPr lang="en-US" sz="4400" baseline="30000" dirty="0"/>
              <a:t>2</a:t>
            </a:r>
            <a:r>
              <a:rPr lang="en-US" sz="4400" dirty="0"/>
              <a:t> 50cm</a:t>
            </a:r>
            <a:r>
              <a:rPr lang="en-US" sz="4400" baseline="30000" dirty="0"/>
              <a:t>2</a:t>
            </a:r>
            <a:r>
              <a:rPr lang="en-US" sz="4400" dirty="0"/>
              <a:t> = 		cm</a:t>
            </a:r>
            <a:r>
              <a:rPr lang="en-US" sz="4400" baseline="30000" dirty="0"/>
              <a:t>2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329170" y="1688122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29170" y="3083110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83331" y="1688122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783331" y="3083110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89219" y="4360925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ysClr val="windowText" lastClr="000000"/>
                </a:solidFill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67" y="63497"/>
            <a:ext cx="2737341" cy="96325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329170" y="1691052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ysClr val="windowText" lastClr="000000"/>
                </a:solidFill>
              </a:rPr>
              <a:t>300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29169" y="3083110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ysClr val="windowText" lastClr="000000"/>
                </a:solidFill>
              </a:rPr>
              <a:t>600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83331" y="1693276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783331" y="3077956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89219" y="4360925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ysClr val="windowText" lastClr="000000"/>
                </a:solidFill>
              </a:rPr>
              <a:t>650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942191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4" grpId="0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ap="rnd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69" name="文本框 81">
            <a:extLst>
              <a:ext uri="{FF2B5EF4-FFF2-40B4-BE49-F238E27FC236}">
                <a16:creationId xmlns:a16="http://schemas.microsoft.com/office/drawing/2014/main" id="{2E4B8493-0708-4C71-A906-8E58DBAA0562}"/>
              </a:ext>
            </a:extLst>
          </p:cNvPr>
          <p:cNvSpPr txBox="1"/>
          <p:nvPr/>
        </p:nvSpPr>
        <p:spPr>
          <a:xfrm>
            <a:off x="1551394" y="694805"/>
            <a:ext cx="989134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Quan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sát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hình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vẽ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rồi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chọn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câu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trả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lời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đúng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740" y="3848309"/>
            <a:ext cx="10936766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UcPeriod"/>
            </a:pP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 </a:t>
            </a:r>
            <a:r>
              <a:rPr lang="en-US" sz="3600" dirty="0" err="1"/>
              <a:t>lớn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r>
              <a:rPr lang="en-US" sz="3600" dirty="0"/>
              <a:t>.</a:t>
            </a:r>
          </a:p>
          <a:p>
            <a:pPr marL="742950" indent="-742950">
              <a:lnSpc>
                <a:spcPct val="150000"/>
              </a:lnSpc>
              <a:buFontTx/>
              <a:buAutoNum type="alphaUcPeriod"/>
            </a:pP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 </a:t>
            </a:r>
            <a:r>
              <a:rPr lang="en-US" sz="3600" dirty="0" err="1"/>
              <a:t>bằng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r>
              <a:rPr lang="en-US" sz="3600" dirty="0"/>
              <a:t>.</a:t>
            </a:r>
          </a:p>
          <a:p>
            <a:pPr marL="742950" indent="-742950">
              <a:lnSpc>
                <a:spcPct val="150000"/>
              </a:lnSpc>
              <a:buFontTx/>
              <a:buAutoNum type="alphaUcPeriod"/>
            </a:pP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 </a:t>
            </a:r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r>
              <a:rPr lang="en-US" sz="36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4033" y="1612348"/>
            <a:ext cx="1828800" cy="18288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79470" y="2979791"/>
            <a:ext cx="7315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文本框 81">
            <a:extLst>
              <a:ext uri="{FF2B5EF4-FFF2-40B4-BE49-F238E27FC236}">
                <a16:creationId xmlns:a16="http://schemas.microsoft.com/office/drawing/2014/main" id="{2E4B8493-0708-4C71-A906-8E58DBAA0562}"/>
              </a:ext>
            </a:extLst>
          </p:cNvPr>
          <p:cNvSpPr txBox="1"/>
          <p:nvPr/>
        </p:nvSpPr>
        <p:spPr>
          <a:xfrm>
            <a:off x="1214033" y="3361535"/>
            <a:ext cx="17743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2 </a:t>
            </a:r>
            <a:r>
              <a:rPr kumimoji="0" lang="en-US" altLang="zh-CN" sz="32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dm</a:t>
            </a:r>
            <a:endParaRPr kumimoji="0" lang="zh-CN" altLang="en-US" sz="32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sp>
        <p:nvSpPr>
          <p:cNvPr id="20" name="文本框 81">
            <a:extLst>
              <a:ext uri="{FF2B5EF4-FFF2-40B4-BE49-F238E27FC236}">
                <a16:creationId xmlns:a16="http://schemas.microsoft.com/office/drawing/2014/main" id="{2E4B8493-0708-4C71-A906-8E58DBAA0562}"/>
              </a:ext>
            </a:extLst>
          </p:cNvPr>
          <p:cNvSpPr txBox="1"/>
          <p:nvPr/>
        </p:nvSpPr>
        <p:spPr>
          <a:xfrm>
            <a:off x="6333147" y="3327322"/>
            <a:ext cx="17743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80 cm</a:t>
            </a:r>
            <a:endParaRPr kumimoji="0" lang="zh-CN" altLang="en-US" sz="32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sp>
        <p:nvSpPr>
          <p:cNvPr id="21" name="文本框 81">
            <a:extLst>
              <a:ext uri="{FF2B5EF4-FFF2-40B4-BE49-F238E27FC236}">
                <a16:creationId xmlns:a16="http://schemas.microsoft.com/office/drawing/2014/main" id="{2E4B8493-0708-4C71-A906-8E58DBAA0562}"/>
              </a:ext>
            </a:extLst>
          </p:cNvPr>
          <p:cNvSpPr txBox="1"/>
          <p:nvPr/>
        </p:nvSpPr>
        <p:spPr>
          <a:xfrm>
            <a:off x="10331821" y="2916003"/>
            <a:ext cx="17743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5 cm</a:t>
            </a:r>
            <a:endParaRPr kumimoji="0" lang="zh-CN" altLang="en-US" sz="32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481754" y="1612348"/>
            <a:ext cx="4352192" cy="840706"/>
          </a:xfrm>
          <a:prstGeom prst="wedgeRectCallout">
            <a:avLst>
              <a:gd name="adj1" fmla="val -58005"/>
              <a:gd name="adj2" fmla="val -250"/>
            </a:avLst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ysClr val="windowText" lastClr="000000"/>
                </a:solidFill>
              </a:rPr>
              <a:t>Diện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tích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hình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vuông</a:t>
            </a:r>
            <a:r>
              <a:rPr lang="en-US" sz="2800" dirty="0">
                <a:solidFill>
                  <a:sysClr val="windowText" lastClr="000000"/>
                </a:solidFill>
              </a:rPr>
              <a:t>: </a:t>
            </a:r>
          </a:p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 x 2 = 4 dm</a:t>
            </a:r>
            <a:r>
              <a:rPr lang="en-US" sz="2800" baseline="30000" dirty="0">
                <a:solidFill>
                  <a:sysClr val="windowText" lastClr="000000"/>
                </a:solidFill>
              </a:rPr>
              <a:t>2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540195" y="2281078"/>
            <a:ext cx="1113971" cy="411727"/>
          </a:xfrm>
          <a:prstGeom prst="round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4 dm</a:t>
            </a:r>
            <a:r>
              <a:rPr lang="en-US" sz="2800" baseline="30000" dirty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2</a:t>
            </a:r>
            <a:endParaRPr lang="en-US" sz="2800" dirty="0"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6649916" y="1721214"/>
            <a:ext cx="4352192" cy="840706"/>
          </a:xfrm>
          <a:prstGeom prst="wedgeRectCallout">
            <a:avLst>
              <a:gd name="adj1" fmla="val -35177"/>
              <a:gd name="adj2" fmla="val 84462"/>
            </a:avLst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ysClr val="windowText" lastClr="000000"/>
                </a:solidFill>
              </a:rPr>
              <a:t>Diện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tích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hình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chữ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nhật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</a:rPr>
              <a:t>: </a:t>
            </a:r>
          </a:p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80 x 5 = 400 cm</a:t>
            </a:r>
            <a:r>
              <a:rPr lang="en-US" sz="2800" baseline="30000" dirty="0">
                <a:solidFill>
                  <a:sysClr val="windowText" lastClr="000000"/>
                </a:solidFill>
              </a:rPr>
              <a:t>2 </a:t>
            </a:r>
            <a:r>
              <a:rPr lang="en-US" sz="2800" dirty="0">
                <a:solidFill>
                  <a:sysClr val="windowText" lastClr="000000"/>
                </a:solidFill>
              </a:rPr>
              <a:t> = 4 dm</a:t>
            </a:r>
            <a:r>
              <a:rPr lang="en-US" sz="2800" baseline="30000" dirty="0">
                <a:solidFill>
                  <a:sysClr val="windowText" lastClr="000000"/>
                </a:solidFill>
              </a:rPr>
              <a:t>2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326509" y="3002526"/>
            <a:ext cx="1113971" cy="411727"/>
          </a:xfrm>
          <a:prstGeom prst="round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4 dm</a:t>
            </a:r>
            <a:r>
              <a:rPr lang="en-US" sz="2800" baseline="30000" dirty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2</a:t>
            </a:r>
            <a:endParaRPr lang="en-US" sz="2800" dirty="0"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712052" y="4903880"/>
            <a:ext cx="640450" cy="57290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24" y="-4744"/>
            <a:ext cx="2737341" cy="9632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114328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4" grpId="0"/>
      <p:bldP spid="3" grpId="0" animBg="1"/>
      <p:bldP spid="18" grpId="0" animBg="1"/>
      <p:bldP spid="19" grpId="0"/>
      <p:bldP spid="20" grpId="0"/>
      <p:bldP spid="21" grpId="0"/>
      <p:bldP spid="5" grpId="0" animBg="1"/>
      <p:bldP spid="5" grpId="1" animBg="1"/>
      <p:bldP spid="22" grpId="0"/>
      <p:bldP spid="23" grpId="0" animBg="1"/>
      <p:bldP spid="23" grpId="1" animBg="1"/>
      <p:bldP spid="24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062B54D-AD29-47FC-9039-E6185F686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22" y="1075439"/>
            <a:ext cx="5096021" cy="467135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59A50DE-241A-4700-95BD-F6A95504D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54" y="-12544"/>
            <a:ext cx="2862803" cy="28628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49DFEF-8182-48EF-B3E9-E567E3929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90041" y="4035224"/>
            <a:ext cx="2862803" cy="28628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237" y="1240751"/>
            <a:ext cx="4865030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7181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E10B0F5-EAB8-EF11-D701-A321C41EFA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A4187F1-D503-7AD4-285D-F3253FC0B4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455AC22-5A63-4481-A313-888602C0B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729325" cy="885754"/>
            </a:xfrm>
            <a:prstGeom prst="rect">
              <a:avLst/>
            </a:prstGeom>
          </p:spPr>
        </p:pic>
      </p:grpSp>
      <p:grpSp>
        <p:nvGrpSpPr>
          <p:cNvPr id="6" name="组合 12">
            <a:extLst>
              <a:ext uri="{FF2B5EF4-FFF2-40B4-BE49-F238E27FC236}">
                <a16:creationId xmlns:a16="http://schemas.microsoft.com/office/drawing/2014/main" id="{D5D16095-D829-A889-7CEB-974998E1ED0F}"/>
              </a:ext>
            </a:extLst>
          </p:cNvPr>
          <p:cNvGrpSpPr/>
          <p:nvPr/>
        </p:nvGrpSpPr>
        <p:grpSpPr>
          <a:xfrm>
            <a:off x="207540" y="1982450"/>
            <a:ext cx="11155404" cy="1446550"/>
            <a:chOff x="2081344" y="2215357"/>
            <a:chExt cx="8039152" cy="45583545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057E440A-B486-0B8F-9067-3AE2A8E95C7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45057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8" name="PA-文本框 54">
              <a:extLst>
                <a:ext uri="{FF2B5EF4-FFF2-40B4-BE49-F238E27FC236}">
                  <a16:creationId xmlns:a16="http://schemas.microsoft.com/office/drawing/2014/main" id="{C8211590-38B3-3EE8-C11D-D69C9C83C42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90130" y="2215357"/>
              <a:ext cx="8030366" cy="4558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" name="Picture 3">
            <a:hlinkClick r:id="rId7" action="ppaction://hlinksldjump"/>
            <a:extLst>
              <a:ext uri="{FF2B5EF4-FFF2-40B4-BE49-F238E27FC236}">
                <a16:creationId xmlns:a16="http://schemas.microsoft.com/office/drawing/2014/main" id="{B7FA5989-364C-001D-E999-D55106D4B3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2295" y="3680334"/>
            <a:ext cx="26580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1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469FDF4-3479-64F9-43D6-57AA656CCED1}"/>
              </a:ext>
            </a:extLst>
          </p:cNvPr>
          <p:cNvGrpSpPr/>
          <p:nvPr/>
        </p:nvGrpSpPr>
        <p:grpSpPr>
          <a:xfrm>
            <a:off x="0" y="-54916"/>
            <a:ext cx="12192000" cy="6912916"/>
            <a:chOff x="0" y="-54916"/>
            <a:chExt cx="12192000" cy="69129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6C24050-FC43-7162-4722-993F96F4F2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504" r="24528" b="43"/>
            <a:stretch/>
          </p:blipFill>
          <p:spPr>
            <a:xfrm>
              <a:off x="0" y="-1"/>
              <a:ext cx="12192000" cy="685800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9534F44-D332-77C4-589C-8DB7E0EFA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15884" y="-54916"/>
              <a:ext cx="868472" cy="105474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968D568-B960-C9A3-A2D7-0C3F8E851B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441880" y="321275"/>
            <a:ext cx="3462855" cy="2323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DDBE3-EE90-8407-9655-A68735FE31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4114800" y="94733"/>
            <a:ext cx="2730843" cy="2776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5EB97-CB8F-A087-95F1-62D6E86927F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210065" y="3789406"/>
            <a:ext cx="3249827" cy="2318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D19A99-3C7B-8696-B35B-639AD987AD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4114800" y="3707027"/>
            <a:ext cx="3118021" cy="2084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67AAEE-A09B-F2AE-CFEB-17BB9D1C90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5" t="65886" r="7647" b="-1021"/>
          <a:stretch/>
        </p:blipFill>
        <p:spPr>
          <a:xfrm>
            <a:off x="7384190" y="2980881"/>
            <a:ext cx="3249827" cy="2409567"/>
          </a:xfrm>
          <a:prstGeom prst="rect">
            <a:avLst/>
          </a:prstGeom>
        </p:spPr>
      </p:pic>
      <p:pic>
        <p:nvPicPr>
          <p:cNvPr id="2" name="Picture 1">
            <a:hlinkClick r:id="rId7" action="ppaction://hlinksldjump"/>
            <a:extLst>
              <a:ext uri="{FF2B5EF4-FFF2-40B4-BE49-F238E27FC236}">
                <a16:creationId xmlns:a16="http://schemas.microsoft.com/office/drawing/2014/main" id="{BC896769-1754-C469-EC6A-BA12B18CC6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553" y="1482809"/>
            <a:ext cx="1072989" cy="1286367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  <a:extLst>
              <a:ext uri="{FF2B5EF4-FFF2-40B4-BE49-F238E27FC236}">
                <a16:creationId xmlns:a16="http://schemas.microsoft.com/office/drawing/2014/main" id="{70C8335E-6C33-CF58-120E-1A039233F3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9549" y="1997044"/>
            <a:ext cx="1072989" cy="1286367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  <a:extLst>
              <a:ext uri="{FF2B5EF4-FFF2-40B4-BE49-F238E27FC236}">
                <a16:creationId xmlns:a16="http://schemas.microsoft.com/office/drawing/2014/main" id="{2459B7B2-D1A1-EE94-D8D1-EAC86016D5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0594" y="5148017"/>
            <a:ext cx="1072989" cy="1286367"/>
          </a:xfrm>
          <a:prstGeom prst="rect">
            <a:avLst/>
          </a:prstGeom>
        </p:spPr>
      </p:pic>
      <p:pic>
        <p:nvPicPr>
          <p:cNvPr id="5" name="Picture 4">
            <a:hlinkClick r:id="rId13" action="ppaction://hlinksldjump"/>
            <a:extLst>
              <a:ext uri="{FF2B5EF4-FFF2-40B4-BE49-F238E27FC236}">
                <a16:creationId xmlns:a16="http://schemas.microsoft.com/office/drawing/2014/main" id="{B3287FDE-BE03-FA08-3FE8-02992D5072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46560" y="5038233"/>
            <a:ext cx="1072989" cy="1286367"/>
          </a:xfrm>
          <a:prstGeom prst="rect">
            <a:avLst/>
          </a:prstGeom>
        </p:spPr>
      </p:pic>
      <p:pic>
        <p:nvPicPr>
          <p:cNvPr id="7" name="Picture 6">
            <a:hlinkClick r:id="rId15" action="ppaction://hlinksldjump"/>
            <a:extLst>
              <a:ext uri="{FF2B5EF4-FFF2-40B4-BE49-F238E27FC236}">
                <a16:creationId xmlns:a16="http://schemas.microsoft.com/office/drawing/2014/main" id="{5367F541-4D18-89EF-8EBC-97C8D314680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13961" y="4594199"/>
            <a:ext cx="1072989" cy="1286367"/>
          </a:xfrm>
          <a:prstGeom prst="rect">
            <a:avLst/>
          </a:prstGeom>
        </p:spPr>
      </p:pic>
      <p:pic>
        <p:nvPicPr>
          <p:cNvPr id="15" name="Picture 14">
            <a:hlinkClick r:id="rId17" action="ppaction://hlinksldjump"/>
            <a:extLst>
              <a:ext uri="{FF2B5EF4-FFF2-40B4-BE49-F238E27FC236}">
                <a16:creationId xmlns:a16="http://schemas.microsoft.com/office/drawing/2014/main" id="{F14D3786-DAFD-7A60-00B2-6F6A796F275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51363" y="5736285"/>
            <a:ext cx="1859441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0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AD31E3-E4D0-69CB-66F2-6CBE70D9A3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15632" y="28611"/>
            <a:ext cx="12192000" cy="6858000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C7DB5AB-AD27-2504-DB31-04F81931BD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147870" y="4540794"/>
            <a:ext cx="3462855" cy="2323071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7185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lvl="0" algn="ctr">
              <a:defRPr/>
            </a:pPr>
            <a:r>
              <a:rPr kumimoji="0" lang="vi-VN" altLang="zh-CN" b="0" i="0" u="sng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Câu hỏ</a:t>
            </a:r>
            <a:r>
              <a:rPr kumimoji="0" lang="en-US" altLang="zh-CN" b="0" i="0" u="sng" strike="noStrike" kern="1200" cap="none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i</a:t>
            </a:r>
            <a:r>
              <a:rPr kumimoji="0" lang="vi-VN" altLang="zh-CN" b="0" i="0" u="sng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:</a:t>
            </a:r>
            <a:r>
              <a:rPr kumimoji="0" lang="en-US" altLang="zh-CN" b="0" i="0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lang="vi-VN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nghìn chín trăm năm mươi tư đề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xi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mét vuông viết là:</a:t>
            </a:r>
            <a:endParaRPr kumimoji="0" lang="zh-CN" altLang="en-US" b="1" i="0" u="none" strike="noStrike" kern="1200" cap="none" spc="-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8"/>
            <a:ext cx="4292321" cy="1170582"/>
            <a:chOff x="1092954" y="2371436"/>
            <a:chExt cx="4611922" cy="117058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6"/>
              <a:ext cx="4248331" cy="1132616"/>
              <a:chOff x="1108416" y="4554145"/>
              <a:chExt cx="5124211" cy="1371634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006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4800" b="1" kern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Avo" panose="02040603050506020204" pitchFamily="18" charset="0"/>
                    <a:ea typeface="微软雅黑" pitchFamily="34" charset="-122"/>
                  </a:rPr>
                  <a:t>1 955 dm</a:t>
                </a:r>
                <a:r>
                  <a:rPr lang="en-US" altLang="en-US" sz="4800" b="1" kern="0" baseline="3000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Avo" panose="02040603050506020204" pitchFamily="18" charset="0"/>
                    <a:ea typeface="微软雅黑" pitchFamily="34" charset="-122"/>
                  </a:rPr>
                  <a:t>2</a:t>
                </a:r>
                <a:endParaRPr kumimoji="0" lang="en-US" altLang="en-US" sz="48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2E74B4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03766"/>
            <a:chOff x="6092322" y="2271847"/>
            <a:chExt cx="4568775" cy="120376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3"/>
              <a:ext cx="4297561" cy="1093600"/>
              <a:chOff x="1122602" y="2520411"/>
              <a:chExt cx="5016486" cy="130679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992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1 956 dm</a:t>
                </a:r>
                <a:r>
                  <a:rPr kumimoji="0" lang="en-US" altLang="en-US" sz="4800" b="1" i="0" u="none" strike="noStrike" kern="0" cap="none" spc="0" normalizeH="0" baseline="3000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48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32397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738957" y="3902174"/>
            <a:ext cx="4281016" cy="1277243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992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1 954 dm</a:t>
                </a:r>
                <a:r>
                  <a:rPr kumimoji="0" lang="en-US" altLang="en-US" sz="4800" b="1" i="0" u="none" strike="noStrike" kern="0" cap="none" spc="0" normalizeH="0" baseline="3000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48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99C31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04B91E-C966-FAA0-205E-21E4066C7D7E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C609F4C-11DC-2885-EA6F-536C7A9DC490}"/>
                </a:ext>
              </a:extLst>
            </p:cNvPr>
            <p:cNvGrpSpPr/>
            <p:nvPr/>
          </p:nvGrpSpPr>
          <p:grpSpPr>
            <a:xfrm>
              <a:off x="6414405" y="4021003"/>
              <a:ext cx="4297560" cy="1173694"/>
              <a:chOff x="1122603" y="2520411"/>
              <a:chExt cx="5016485" cy="140249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76F74C2-BC45-2C7C-9BA4-85CFA23EE3D6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DF237B8-5D1D-F23B-6507-AE20398A0508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3C778A5-5107-981D-1734-542BEAF87D8A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Rectangle 33">
                <a:extLst>
                  <a:ext uri="{FF2B5EF4-FFF2-40B4-BE49-F238E27FC236}">
                    <a16:creationId xmlns:a16="http://schemas.microsoft.com/office/drawing/2014/main" id="{7F7D599F-6531-E282-2743-A05978DA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8810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1 957 dm</a:t>
                </a:r>
                <a:r>
                  <a:rPr kumimoji="0" lang="en-US" altLang="en-US" sz="4800" b="1" i="0" u="none" strike="noStrike" kern="0" cap="none" spc="0" normalizeH="0" baseline="3000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48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3D7F56F-1952-241B-FD2B-5342E57A1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5" name="Picture 4">
            <a:hlinkClick r:id="rId7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15A3FD-52F4-35D5-3757-E32287D7A8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907" y="5725744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6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AD31E3-E4D0-69CB-66F2-6CBE70D9A3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F006EF8-DE78-837B-500C-470A375DC3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289116" y="4121913"/>
            <a:ext cx="2730843" cy="27761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5E6CBA-6554-7865-9895-96BE8999B8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816" y="5892766"/>
            <a:ext cx="1072989" cy="1286367"/>
          </a:xfrm>
          <a:prstGeom prst="rect">
            <a:avLst/>
          </a:prstGeom>
        </p:spPr>
      </p:pic>
      <p:sp>
        <p:nvSpPr>
          <p:cNvPr id="45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718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lvl="0" algn="ctr">
              <a:defRPr/>
            </a:pPr>
            <a:r>
              <a:rPr kumimoji="0" lang="vi-VN" altLang="zh-CN" sz="3600" b="0" i="0" u="sng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Câu hỏ</a:t>
            </a:r>
            <a:r>
              <a:rPr kumimoji="0" lang="en-US" altLang="zh-CN" sz="3600" b="0" i="0" u="sng" strike="noStrike" kern="1200" cap="none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i</a:t>
            </a:r>
            <a:r>
              <a:rPr kumimoji="0" lang="vi-VN" altLang="zh-CN" sz="3600" b="0" i="0" u="sng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:</a:t>
            </a:r>
            <a:r>
              <a:rPr kumimoji="0" lang="en-US" altLang="zh-CN" sz="3600" b="0" i="0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Cho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hình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vuông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ABCD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có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AB = 6 dm.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Hỏi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diện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tích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hình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vuông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ABCD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bằng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bao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nhiêu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đề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-xi-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mét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vuông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?</a:t>
            </a:r>
            <a:endParaRPr kumimoji="0" lang="zh-CN" altLang="en-US" sz="3600" b="1" i="0" u="none" strike="noStrike" kern="1200" cap="none" spc="-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9"/>
            <a:ext cx="4292321" cy="1205445"/>
            <a:chOff x="1092954" y="2371437"/>
            <a:chExt cx="4611922" cy="120544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7"/>
              <a:ext cx="4248331" cy="1205445"/>
              <a:chOff x="1108416" y="4554145"/>
              <a:chExt cx="5124211" cy="1459832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53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341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6600" b="1" kern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Avo" panose="02040603050506020204" pitchFamily="18" charset="0"/>
                    <a:ea typeface="微软雅黑" pitchFamily="34" charset="-122"/>
                  </a:rPr>
                  <a:t>24 dm</a:t>
                </a:r>
                <a:r>
                  <a:rPr lang="en-US" altLang="en-US" sz="6600" b="1" kern="0" baseline="3000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Avo" panose="02040603050506020204" pitchFamily="18" charset="0"/>
                    <a:ea typeface="微软雅黑" pitchFamily="34" charset="-122"/>
                  </a:rPr>
                  <a:t>2</a:t>
                </a:r>
                <a:endParaRPr kumimoji="0" lang="en-US" altLang="en-US" sz="66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2E74B4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+mn-cs"/>
                </a:endParaRPr>
              </a:p>
            </p:txBody>
          </p:sp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29507"/>
            <a:chOff x="6092322" y="2271847"/>
            <a:chExt cx="4568775" cy="1229507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2"/>
              <a:ext cx="4297561" cy="1119342"/>
              <a:chOff x="1122602" y="2520411"/>
              <a:chExt cx="5016486" cy="1337553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60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9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1323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32 dm</a:t>
                </a:r>
                <a:r>
                  <a:rPr kumimoji="0" lang="en-US" altLang="en-US" sz="6600" b="1" i="0" u="none" strike="noStrike" kern="0" cap="none" spc="0" normalizeH="0" baseline="3000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32397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738957" y="3902174"/>
            <a:ext cx="4281016" cy="1277243"/>
            <a:chOff x="990071" y="3965496"/>
            <a:chExt cx="4714805" cy="1277243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67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1323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36 dm</a:t>
                </a:r>
                <a:r>
                  <a:rPr kumimoji="0" lang="en-US" altLang="en-US" sz="6600" b="1" i="0" u="none" strike="noStrike" kern="0" cap="none" spc="0" normalizeH="0" baseline="3000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99C31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004B91E-C966-FAA0-205E-21E4066C7D7E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C609F4C-11DC-2885-EA6F-536C7A9DC490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1173693"/>
              <a:chOff x="1122603" y="2520411"/>
              <a:chExt cx="5016485" cy="1402498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176F74C2-BC45-2C7C-9BA4-85CFA23EE3D6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74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DF237B8-5D1D-F23B-6507-AE20398A0508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3C778A5-5107-981D-1734-542BEAF87D8A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3" name="Rectangle 33">
                <a:extLst>
                  <a:ext uri="{FF2B5EF4-FFF2-40B4-BE49-F238E27FC236}">
                    <a16:creationId xmlns:a16="http://schemas.microsoft.com/office/drawing/2014/main" id="{7F7D599F-6531-E282-2743-A05978DA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11747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40 dm</a:t>
                </a:r>
                <a:r>
                  <a:rPr kumimoji="0" lang="en-US" altLang="en-US" sz="6600" b="1" i="0" u="none" strike="noStrike" kern="0" cap="none" spc="0" normalizeH="0" baseline="3000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E3D7F56F-1952-241B-FD2B-5342E57A1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76" name="Picture 75">
            <a:hlinkClick r:id="rId8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4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AD31E3-E4D0-69CB-66F2-6CBE70D9A3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9"/>
            <a:ext cx="4292321" cy="1205445"/>
            <a:chOff x="1092954" y="2371437"/>
            <a:chExt cx="4611922" cy="120544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7"/>
              <a:ext cx="4248331" cy="1205445"/>
              <a:chOff x="1108416" y="4554145"/>
              <a:chExt cx="5124211" cy="145983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341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+mn-cs"/>
                  </a:rPr>
                  <a:t>56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29507"/>
            <a:chOff x="6092322" y="2271847"/>
            <a:chExt cx="4568775" cy="122950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2"/>
              <a:ext cx="4297561" cy="1119342"/>
              <a:chOff x="1122602" y="2520411"/>
              <a:chExt cx="5016486" cy="1337553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1323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</a:t>
                </a:r>
                <a:r>
                  <a:rPr kumimoji="0" lang="en-US" altLang="en-US" sz="6600" b="1" i="0" u="none" strike="noStrike" kern="0" cap="none" spc="0" normalizeH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 600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32397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814983" y="4018492"/>
            <a:ext cx="4281016" cy="1277243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1323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560</a:t>
                </a: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45265" y="507376"/>
            <a:ext cx="898127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Câu hỏi: </a:t>
            </a:r>
            <a:endParaRPr kumimoji="0" lang="en-US" altLang="zh-CN" sz="4800" b="0" i="0" u="none" strike="noStrike" kern="1200" cap="none" spc="-300" normalizeH="0" baseline="0" noProof="0" dirty="0">
              <a:ln>
                <a:noFill/>
              </a:ln>
              <a:solidFill>
                <a:srgbClr val="E35F5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思源黑体 CN" panose="020B0500000000000000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0" spc="-300" dirty="0">
                <a:solidFill>
                  <a:prstClr val="black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56 dm</a:t>
            </a:r>
            <a:r>
              <a:rPr lang="en-US" altLang="zh-CN" sz="5400" b="0" spc="-300" baseline="30000" dirty="0">
                <a:solidFill>
                  <a:prstClr val="black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2</a:t>
            </a:r>
            <a:r>
              <a:rPr lang="en-US" altLang="zh-CN" sz="5400" b="0" spc="-300" dirty="0">
                <a:solidFill>
                  <a:prstClr val="black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 = … cm</a:t>
            </a:r>
            <a:r>
              <a:rPr lang="en-US" altLang="zh-CN" sz="5400" b="0" spc="-300" baseline="30000" dirty="0">
                <a:solidFill>
                  <a:prstClr val="black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2</a:t>
            </a:r>
            <a:endParaRPr kumimoji="0" lang="vi-VN" altLang="zh-CN" sz="54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788AAB2-B89E-1A28-C24D-BC6F99F200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172600" y="4437400"/>
            <a:ext cx="3249827" cy="23189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518005C-98A4-18A8-0614-4E14E8EB00A6}"/>
              </a:ext>
            </a:extLst>
          </p:cNvPr>
          <p:cNvGrpSpPr/>
          <p:nvPr/>
        </p:nvGrpSpPr>
        <p:grpSpPr>
          <a:xfrm>
            <a:off x="722535" y="5822543"/>
            <a:ext cx="775186" cy="830997"/>
            <a:chOff x="1125534" y="667455"/>
            <a:chExt cx="775186" cy="830997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D533EEF2-D9BE-2FD4-B9ED-8B4F6D704001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PA-文本框 54">
              <a:extLst>
                <a:ext uri="{FF2B5EF4-FFF2-40B4-BE49-F238E27FC236}">
                  <a16:creationId xmlns:a16="http://schemas.microsoft.com/office/drawing/2014/main" id="{354D1126-795D-C4DA-4C50-45BB20ABE15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AC75495-DEAB-8A53-1F5E-31E81DCB6E5F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E9D62FE-0E30-6170-D76D-46D023E139CB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1173693"/>
              <a:chOff x="1122603" y="2520411"/>
              <a:chExt cx="5016485" cy="1402498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59D51BD5-C928-C41B-3FA5-9847B3D1A2BB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4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538747E-B8EA-B6EA-A347-FC8B3516045E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BD4AEF7B-0EFF-7728-E81F-1EE45D144FA8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3" name="Rectangle 33">
                <a:extLst>
                  <a:ext uri="{FF2B5EF4-FFF2-40B4-BE49-F238E27FC236}">
                    <a16:creationId xmlns:a16="http://schemas.microsoft.com/office/drawing/2014/main" id="{1E291EE3-75F0-7074-2148-6C246C9CA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11747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56 000</a:t>
                </a:r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7A24766-8CF1-06DD-8E10-AB88DD0FB9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46" name="Picture 45">
            <a:hlinkClick r:id="rId8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8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99B1A7-B4C7-4A27-A274-1D4D4BC07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72"/>
          <a:stretch/>
        </p:blipFill>
        <p:spPr>
          <a:xfrm>
            <a:off x="0" y="0"/>
            <a:ext cx="3032567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AE048A-7457-4291-9302-028B24BD8A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39" y="0"/>
            <a:ext cx="2862803" cy="286280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FA13476-84BF-409C-BAE4-69CE7FF3F2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86481" y="4027701"/>
            <a:ext cx="2862803" cy="2862803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D126E09E-6238-4B5A-B398-572CBDBB99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12" y="1310054"/>
            <a:ext cx="6163489" cy="60789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5171" y="1431401"/>
            <a:ext cx="4858933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1399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AD31E3-E4D0-69CB-66F2-6CBE70D9A3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54375" y="184949"/>
            <a:ext cx="853119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lvl="0" algn="ctr">
              <a:defRPr/>
            </a:pP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Câu hỏi: </a:t>
            </a:r>
            <a:endParaRPr kumimoji="0" lang="en-US" altLang="zh-CN" sz="4800" b="0" i="0" u="none" strike="noStrike" kern="1200" cap="none" spc="-300" normalizeH="0" baseline="0" noProof="0" dirty="0">
              <a:ln>
                <a:noFill/>
              </a:ln>
              <a:solidFill>
                <a:srgbClr val="E35F5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思源黑体 CN" panose="020B0500000000000000" pitchFamily="34" charset="-122"/>
            </a:endParaRPr>
          </a:p>
          <a:p>
            <a:pPr lvl="0" algn="ctr">
              <a:defRPr/>
            </a:pP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ctr">
              <a:defRPr/>
            </a:pP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3 070 cm</a:t>
            </a:r>
            <a:r>
              <a:rPr lang="en-US" b="0" baseline="300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....... 30 dm</a:t>
            </a:r>
            <a:r>
              <a:rPr lang="en-US" b="0" baseline="300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+ 70 cm</a:t>
            </a:r>
            <a:r>
              <a:rPr lang="en-US" b="0" baseline="300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zh-CN" altLang="en-US" sz="4800" b="1" i="0" u="none" strike="noStrike" kern="1200" cap="none" spc="-30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9"/>
            <a:ext cx="4292321" cy="1205445"/>
            <a:chOff x="1092954" y="2371437"/>
            <a:chExt cx="4611922" cy="120544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7"/>
              <a:ext cx="4248331" cy="1205445"/>
              <a:chOff x="1108416" y="4554145"/>
              <a:chExt cx="5124211" cy="145983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341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+mn-cs"/>
                  </a:rPr>
                  <a:t>&lt;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29507"/>
            <a:chOff x="6092322" y="2271847"/>
            <a:chExt cx="4568775" cy="122950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2"/>
              <a:ext cx="4297561" cy="1119342"/>
              <a:chOff x="1122602" y="2520411"/>
              <a:chExt cx="5016486" cy="1337553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1323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&gt;</a:t>
                </a: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738957" y="3902174"/>
            <a:ext cx="4281016" cy="1277243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1323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=</a:t>
                </a: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04B91E-C966-FAA0-205E-21E4066C7D7E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C609F4C-11DC-2885-EA6F-536C7A9DC490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1173693"/>
              <a:chOff x="1122603" y="2520411"/>
              <a:chExt cx="5016485" cy="140249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76F74C2-BC45-2C7C-9BA4-85CFA23EE3D6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DF237B8-5D1D-F23B-6507-AE20398A0508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43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3C778A5-5107-981D-1734-542BEAF87D8A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41" name="Rectangle 33">
                <a:extLst>
                  <a:ext uri="{FF2B5EF4-FFF2-40B4-BE49-F238E27FC236}">
                    <a16:creationId xmlns:a16="http://schemas.microsoft.com/office/drawing/2014/main" id="{7F7D599F-6531-E282-2743-A05978DA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11747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3D7F56F-1952-241B-FD2B-5342E57A1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7D38093-E4F0-E628-718A-2343271687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93439" y="4496737"/>
            <a:ext cx="3118021" cy="208417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64FE1B0-7794-F9BC-5FE0-7D7EDE6E5079}"/>
              </a:ext>
            </a:extLst>
          </p:cNvPr>
          <p:cNvGrpSpPr/>
          <p:nvPr/>
        </p:nvGrpSpPr>
        <p:grpSpPr>
          <a:xfrm>
            <a:off x="406182" y="6067069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4958E5B5-86E7-6F43-1B55-49EBC85B4882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id="{B94A9C07-8612-8B71-E1EE-D9988F65C84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50" name="Picture 49">
            <a:hlinkClick r:id="rId8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AD31E3-E4D0-69CB-66F2-6CBE70D9A3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Câu hỏi: 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C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họn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lang="en-US" b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dm</a:t>
            </a:r>
            <a:r>
              <a:rPr lang="en-US" b="0" baseline="300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+ 9 cm</a:t>
            </a:r>
            <a:r>
              <a:rPr lang="en-US" b="0" baseline="300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....... cm</a:t>
            </a:r>
            <a:r>
              <a:rPr lang="en-US" b="0" baseline="300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b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8"/>
            <a:ext cx="4292321" cy="1170582"/>
            <a:chOff x="1092954" y="2371436"/>
            <a:chExt cx="4611922" cy="117058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6"/>
              <a:ext cx="4248331" cy="1132616"/>
              <a:chOff x="1108416" y="4554145"/>
              <a:chExt cx="5124211" cy="1371634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118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1" i="0" u="none" strike="noStrike" kern="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+mn-cs"/>
                  </a:rPr>
                  <a:t>59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03763"/>
            <a:chOff x="6092322" y="2271847"/>
            <a:chExt cx="4568775" cy="120376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1"/>
              <a:ext cx="4297561" cy="1093599"/>
              <a:chOff x="1122602" y="2520411"/>
              <a:chExt cx="5016486" cy="130679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1103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590</a:t>
                </a: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738957" y="3902174"/>
            <a:ext cx="4281016" cy="1277243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0652" y="2676697"/>
                <a:ext cx="4716433" cy="1103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5 900</a:t>
                </a: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04B91E-C966-FAA0-205E-21E4066C7D7E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C609F4C-11DC-2885-EA6F-536C7A9DC490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1173693"/>
              <a:chOff x="1122603" y="2520411"/>
              <a:chExt cx="5016485" cy="140249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76F74C2-BC45-2C7C-9BA4-85CFA23EE3D6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DF237B8-5D1D-F23B-6507-AE20398A0508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43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3C778A5-5107-981D-1734-542BEAF87D8A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41" name="Rectangle 33">
                <a:extLst>
                  <a:ext uri="{FF2B5EF4-FFF2-40B4-BE49-F238E27FC236}">
                    <a16:creationId xmlns:a16="http://schemas.microsoft.com/office/drawing/2014/main" id="{7F7D599F-6531-E282-2743-A05978DA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10768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0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509</a:t>
                </a: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3D7F56F-1952-241B-FD2B-5342E57A1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48BC7C9B-DA62-CEDD-7C7A-4A675E99BF2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5" t="65886" r="7647" b="-1021"/>
          <a:stretch/>
        </p:blipFill>
        <p:spPr>
          <a:xfrm>
            <a:off x="-77068" y="4381761"/>
            <a:ext cx="3249827" cy="2409567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2C825F4D-49A3-A1A8-26AD-57A3C04954BB}"/>
              </a:ext>
            </a:extLst>
          </p:cNvPr>
          <p:cNvGrpSpPr/>
          <p:nvPr/>
        </p:nvGrpSpPr>
        <p:grpSpPr>
          <a:xfrm>
            <a:off x="334942" y="5993667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EC774D3F-BC1E-9D15-794F-346CE2D6C1F7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id="{19500255-C2D4-A2C8-EF40-AE268315526B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5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50" name="Picture 49">
            <a:hlinkClick r:id="rId8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5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80E695-DB3D-E7FF-7211-CA08F0540D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-6350" y="1829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7461EC-3DDF-97FC-0755-B31586BFB4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-8798918" y="3429000"/>
            <a:ext cx="3462855" cy="232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E51385-918B-354C-76A8-E1F5091E292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3672851" y="4414001"/>
            <a:ext cx="2370241" cy="240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39B1E-29A1-A071-CAC7-744DD7A6914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3550491" y="8321040"/>
            <a:ext cx="2808112" cy="18770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05AA3C-4F1E-26C9-967B-FBAE56FF72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5" t="65886" r="7647" b="-1021"/>
          <a:stretch/>
        </p:blipFill>
        <p:spPr>
          <a:xfrm>
            <a:off x="-1302610" y="7004241"/>
            <a:ext cx="3249827" cy="24095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43355B-C0AC-6D1C-F9B8-A82701E0CA0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b="65601"/>
          <a:stretch/>
        </p:blipFill>
        <p:spPr>
          <a:xfrm>
            <a:off x="-9150750" y="6553961"/>
            <a:ext cx="4952129" cy="3310126"/>
          </a:xfrm>
          <a:prstGeom prst="rect">
            <a:avLst/>
          </a:prstGeom>
        </p:spPr>
      </p:pic>
      <p:grpSp>
        <p:nvGrpSpPr>
          <p:cNvPr id="15" name="组合 12">
            <a:extLst>
              <a:ext uri="{FF2B5EF4-FFF2-40B4-BE49-F238E27FC236}">
                <a16:creationId xmlns:a16="http://schemas.microsoft.com/office/drawing/2014/main" id="{8470AD2B-CBFE-44AB-4364-B7E9F5FBDD1A}"/>
              </a:ext>
            </a:extLst>
          </p:cNvPr>
          <p:cNvGrpSpPr/>
          <p:nvPr/>
        </p:nvGrpSpPr>
        <p:grpSpPr>
          <a:xfrm>
            <a:off x="522742" y="1986222"/>
            <a:ext cx="11146515" cy="2576253"/>
            <a:chOff x="2078964" y="1673038"/>
            <a:chExt cx="8032746" cy="81182638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16" name="PA-文本框 54">
              <a:extLst>
                <a:ext uri="{FF2B5EF4-FFF2-40B4-BE49-F238E27FC236}">
                  <a16:creationId xmlns:a16="http://schemas.microsoft.com/office/drawing/2014/main" id="{E55A02B3-32E3-60F8-6945-F27177076FA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9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17" name="PA-文本框 54">
              <a:extLst>
                <a:ext uri="{FF2B5EF4-FFF2-40B4-BE49-F238E27FC236}">
                  <a16:creationId xmlns:a16="http://schemas.microsoft.com/office/drawing/2014/main" id="{144FF45D-1489-3BBD-B313-C9D308334F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78964" y="1673038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196461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91875 -0.3458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-1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80573 -0.5150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6" y="-2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79062 -0.808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4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57045 -0.35139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16" y="-17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7724 -0.4463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-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99B1A7-B4C7-4A27-A274-1D4D4BC07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72"/>
          <a:stretch/>
        </p:blipFill>
        <p:spPr>
          <a:xfrm>
            <a:off x="0" y="0"/>
            <a:ext cx="3032567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7FD0FE2-12B4-4FF4-89AA-05D34B7835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9" t="6092" r="28183"/>
          <a:stretch/>
        </p:blipFill>
        <p:spPr>
          <a:xfrm flipH="1">
            <a:off x="2762177" y="1082235"/>
            <a:ext cx="2743201" cy="545108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AE048A-7457-4291-9302-028B24BD8A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39" y="0"/>
            <a:ext cx="2862803" cy="286280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FA13476-84BF-409C-BAE4-69CE7FF3F2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86481" y="4027701"/>
            <a:ext cx="2862803" cy="2862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886" y="1478904"/>
            <a:ext cx="4188315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03323"/>
      </p:ext>
    </p:extLst>
  </p:cSld>
  <p:clrMapOvr>
    <a:masterClrMapping/>
  </p:clrMapOvr>
  <p:transition spd="slow"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71809C-39CD-40A1-A859-3AF6A0CCC4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3507068-CC56-455C-8DA9-DCBE6B710F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19388B4E-2D65-4D96-A153-24478A48D41D}"/>
              </a:ext>
            </a:extLst>
          </p:cNvPr>
          <p:cNvSpPr/>
          <p:nvPr/>
        </p:nvSpPr>
        <p:spPr>
          <a:xfrm>
            <a:off x="607707" y="457200"/>
            <a:ext cx="10976586" cy="6172200"/>
          </a:xfrm>
          <a:prstGeom prst="roundRect">
            <a:avLst>
              <a:gd name="adj" fmla="val 170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062" y="550599"/>
            <a:ext cx="8333954" cy="7803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2066" y="1523989"/>
            <a:ext cx="9663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34 kg : 3 + 7 </a:t>
            </a:r>
            <a:r>
              <a:rPr lang="en-US" sz="36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14 kg : 6 = ......... kg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2066" y="3081883"/>
            <a:ext cx="9753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&gt; , &lt; , =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36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35 kg  ..... 835 kg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2066" y="4639777"/>
            <a:ext cx="103500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vi-VN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 số thích hợp vào ô trống: </a:t>
            </a:r>
            <a:endParaRPr lang="en-US" sz="3600" i="1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bao gạo giống nhau cân được 235kg. Vậy 8 bao gạo như vậy nặng .......... kg?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2365" y="2594186"/>
            <a:ext cx="10270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2 034 kg : 3 + 714 kg : 6 = 678 kg + 119 kg = 797 kg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82079" y="2035723"/>
            <a:ext cx="1030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00225" y="4172709"/>
            <a:ext cx="4511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3600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600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35 kg = 8 035 kg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0" y="3598082"/>
            <a:ext cx="1030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1008" y="5747772"/>
            <a:ext cx="4511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235 : 5 x 8 = 376 kg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84413" y="5681472"/>
            <a:ext cx="109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376</a:t>
            </a:r>
          </a:p>
        </p:txBody>
      </p:sp>
    </p:spTree>
    <p:extLst>
      <p:ext uri="{BB962C8B-B14F-4D97-AF65-F5344CB8AC3E}">
        <p14:creationId xmlns:p14="http://schemas.microsoft.com/office/powerpoint/2010/main" val="378432373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99B1A7-B4C7-4A27-A274-1D4D4BC07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72"/>
          <a:stretch/>
        </p:blipFill>
        <p:spPr>
          <a:xfrm>
            <a:off x="0" y="0"/>
            <a:ext cx="3032567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7FD0FE2-12B4-4FF4-89AA-05D34B7835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9" t="6092" r="28183"/>
          <a:stretch/>
        </p:blipFill>
        <p:spPr>
          <a:xfrm flipH="1">
            <a:off x="2057399" y="1464052"/>
            <a:ext cx="3009491" cy="5980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010" y="-201692"/>
            <a:ext cx="1951989" cy="19519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27" y="5767484"/>
            <a:ext cx="932769" cy="957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2311" y="139572"/>
            <a:ext cx="7968163" cy="66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62594"/>
      </p:ext>
    </p:extLst>
  </p:cSld>
  <p:clrMapOvr>
    <a:masterClrMapping/>
  </p:clrMapOvr>
  <p:transition spd="slow" advClick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71809C-39CD-40A1-A859-3AF6A0CCC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3507068-CC56-455C-8DA9-DCBE6B710F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19388B4E-2D65-4D96-A153-24478A48D41D}"/>
              </a:ext>
            </a:extLst>
          </p:cNvPr>
          <p:cNvSpPr/>
          <p:nvPr/>
        </p:nvSpPr>
        <p:spPr>
          <a:xfrm>
            <a:off x="607707" y="457200"/>
            <a:ext cx="10976586" cy="6172200"/>
          </a:xfrm>
          <a:prstGeom prst="roundRect">
            <a:avLst>
              <a:gd name="adj" fmla="val 170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53257" y="1606600"/>
                <a:ext cx="9885484" cy="4134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vi-VN" sz="3200" b="1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Năng lực đặc thù:</a:t>
                </a:r>
                <a:endParaRPr lang="en-US" sz="3200" b="1" kern="1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vi-VN" sz="3200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- Nhận biết được đơn vị đo diện tích đề-xi-mét vuông, biết kí hiệu của đề-xi-mét vuông: dm</a:t>
                </a:r>
                <a:r>
                  <a:rPr lang="vi-VN" sz="3200" kern="100" baseline="30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vi-VN" sz="3200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3200" kern="1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vi-VN" sz="3200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- Biết đổi và tính toán với các số đo diện tích (cm</a:t>
                </a:r>
                <a:r>
                  <a:rPr lang="vi-VN" sz="3200" kern="100" baseline="30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vi-VN" sz="3200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:r>
                  <a:rPr lang="en-US" sz="3200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3200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dm</a:t>
                </a:r>
                <a:r>
                  <a:rPr lang="vi-VN" sz="3200" kern="100" baseline="30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vi-VN" sz="3200" i="1" kern="1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endParaRPr lang="en-US" sz="3200" kern="1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7200" indent="-457200" algn="just"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vi-VN" sz="3200" b="1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Năng lực chung: </a:t>
                </a:r>
                <a:endParaRPr lang="en-US" sz="3200" b="1" kern="1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3200" b="1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- </a:t>
                </a:r>
                <a:r>
                  <a:rPr lang="vi-VN" sz="3200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Năng lực tư duy, giải quyết vấn đề, giao tiếp hợp tác.</a:t>
                </a:r>
                <a:endParaRPr lang="en-US" sz="3200" kern="1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7200" indent="-457200" algn="just">
                  <a:buFont typeface="Wingdings" panose="05000000000000000000" pitchFamily="2" charset="2"/>
                  <a:buChar char="§"/>
                </a:pPr>
                <a:r>
                  <a:rPr lang="vi-VN" sz="3200" b="1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Phẩm chất: </a:t>
                </a:r>
                <a:endParaRPr lang="en-US" sz="3200" b="1" kern="1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n-US" sz="3200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- </a:t>
                </a:r>
                <a:r>
                  <a:rPr lang="vi-VN" sz="3200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Chăm chỉ, cẩn thận, có tinh thần tự học.</a:t>
                </a:r>
                <a:endParaRPr lang="en-US" sz="3200" kern="1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257" y="1606600"/>
                <a:ext cx="9885484" cy="4134465"/>
              </a:xfrm>
              <a:prstGeom prst="rect">
                <a:avLst/>
              </a:prstGeom>
              <a:blipFill>
                <a:blip r:embed="rId4"/>
                <a:stretch>
                  <a:fillRect l="-1541" t="-2065" r="-1541" b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853" y="599047"/>
            <a:ext cx="5425910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5138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062B54D-AD29-47FC-9039-E6185F686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22" y="1075439"/>
            <a:ext cx="5096021" cy="467135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59A50DE-241A-4700-95BD-F6A95504D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54" y="-12544"/>
            <a:ext cx="2862803" cy="28628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49DFEF-8182-48EF-B3E9-E567E3929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90041" y="4035224"/>
            <a:ext cx="2862803" cy="2862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6685" y="1406064"/>
            <a:ext cx="4865030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0814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141"/>
          <a:stretch/>
        </p:blipFill>
        <p:spPr>
          <a:xfrm>
            <a:off x="688543" y="697948"/>
            <a:ext cx="10961265" cy="5486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263768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24D8876-682B-4CF1-B0B4-B02404E7C3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443" y="3156438"/>
            <a:ext cx="4033466" cy="40334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8004" y="1794221"/>
            <a:ext cx="80071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4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4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4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0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40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0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0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1dm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4000" b="1" baseline="30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dm</a:t>
            </a:r>
            <a:r>
              <a:rPr lang="en-US" sz="4000" b="1" baseline="30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100 cm</a:t>
            </a:r>
            <a:r>
              <a:rPr lang="en-US" sz="4000" b="1" baseline="30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69" y="607101"/>
            <a:ext cx="5535648" cy="1012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34092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1635" y="1688383"/>
            <a:ext cx="5536528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con: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683" y="1946034"/>
            <a:ext cx="5328366" cy="53222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94790" y="3317801"/>
            <a:ext cx="665021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lăm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94790" y="2515142"/>
            <a:ext cx="665021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Ba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94790" y="4742501"/>
            <a:ext cx="665021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85 dm</a:t>
            </a:r>
            <a:r>
              <a:rPr lang="en-US" sz="4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= … cm</a:t>
            </a:r>
            <a:r>
              <a:rPr lang="en-US" sz="4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4790" y="5551648"/>
            <a:ext cx="665021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9 600 cm</a:t>
            </a:r>
            <a:r>
              <a:rPr lang="en-US" sz="4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= … dm</a:t>
            </a:r>
            <a:r>
              <a:rPr lang="en-US" sz="4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67" y="581586"/>
            <a:ext cx="5535648" cy="1012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079775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832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832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832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26555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26555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26555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668</Words>
  <Application>Microsoft Office PowerPoint</Application>
  <PresentationFormat>Widescreen</PresentationFormat>
  <Paragraphs>112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42" baseType="lpstr">
      <vt:lpstr>#9Slide07 HoneyCream</vt:lpstr>
      <vt:lpstr>Arial</vt:lpstr>
      <vt:lpstr>Calibri</vt:lpstr>
      <vt:lpstr>Calibri Light</vt:lpstr>
      <vt:lpstr>Cambria</vt:lpstr>
      <vt:lpstr>Cambria Math</vt:lpstr>
      <vt:lpstr>SVN-Cookies</vt:lpstr>
      <vt:lpstr>SVN-Newton</vt:lpstr>
      <vt:lpstr>Times New Roman</vt:lpstr>
      <vt:lpstr>UTM Avo</vt:lpstr>
      <vt:lpstr>Wingdings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ADMIN</cp:lastModifiedBy>
  <cp:revision>17</cp:revision>
  <dcterms:created xsi:type="dcterms:W3CDTF">2023-08-30T07:21:32Z</dcterms:created>
  <dcterms:modified xsi:type="dcterms:W3CDTF">2023-10-30T07:29:21Z</dcterms:modified>
</cp:coreProperties>
</file>