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Lst>
  <p:notesMasterIdLst>
    <p:notesMasterId r:id="rId19"/>
  </p:notesMasterIdLst>
  <p:sldIdLst>
    <p:sldId id="256" r:id="rId3"/>
    <p:sldId id="8337" r:id="rId4"/>
    <p:sldId id="8351" r:id="rId5"/>
    <p:sldId id="8340" r:id="rId6"/>
    <p:sldId id="8342" r:id="rId7"/>
    <p:sldId id="8344" r:id="rId8"/>
    <p:sldId id="8345" r:id="rId9"/>
    <p:sldId id="8346" r:id="rId10"/>
    <p:sldId id="8343" r:id="rId11"/>
    <p:sldId id="8347" r:id="rId12"/>
    <p:sldId id="8348" r:id="rId13"/>
    <p:sldId id="8349" r:id="rId14"/>
    <p:sldId id="8350" r:id="rId15"/>
    <p:sldId id="8341" r:id="rId16"/>
    <p:sldId id="8338" r:id="rId17"/>
    <p:sldId id="833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64" userDrawn="1">
          <p15:clr>
            <a:srgbClr val="A4A3A4"/>
          </p15:clr>
        </p15:guide>
        <p15:guide id="3" orient="horz"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87F"/>
    <a:srgbClr val="3E5FBD"/>
    <a:srgbClr val="008B77"/>
    <a:srgbClr val="236D89"/>
    <a:srgbClr val="FFCB63"/>
    <a:srgbClr val="68A8FD"/>
    <a:srgbClr val="EEEEE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54" y="912"/>
      </p:cViewPr>
      <p:guideLst>
        <p:guide orient="horz" pos="1162"/>
        <p:guide pos="3864"/>
        <p:guide orient="horz" pos="24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57BAE-17AE-4BDC-9B3A-C8C42F07FBCD}" type="datetimeFigureOut">
              <a:rPr lang="zh-CN" altLang="en-US" smtClean="0"/>
              <a:t>2023/11/21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01C2B-EAF0-433A-B676-521097909931}" type="slidenum">
              <a:rPr lang="zh-CN" altLang="en-US" smtClean="0"/>
              <a:t>‹#›</a:t>
            </a:fld>
            <a:endParaRPr lang="zh-CN" altLang="en-US"/>
          </a:p>
        </p:txBody>
      </p:sp>
    </p:spTree>
    <p:extLst>
      <p:ext uri="{BB962C8B-B14F-4D97-AF65-F5344CB8AC3E}">
        <p14:creationId xmlns:p14="http://schemas.microsoft.com/office/powerpoint/2010/main" val="367631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a:t>
            </a:fld>
            <a:endParaRPr lang="zh-CN" altLang="en-US"/>
          </a:p>
        </p:txBody>
      </p:sp>
    </p:spTree>
    <p:extLst>
      <p:ext uri="{BB962C8B-B14F-4D97-AF65-F5344CB8AC3E}">
        <p14:creationId xmlns:p14="http://schemas.microsoft.com/office/powerpoint/2010/main" val="14823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2</a:t>
            </a:fld>
            <a:endParaRPr lang="zh-CN" altLang="en-US"/>
          </a:p>
        </p:txBody>
      </p:sp>
    </p:spTree>
    <p:extLst>
      <p:ext uri="{BB962C8B-B14F-4D97-AF65-F5344CB8AC3E}">
        <p14:creationId xmlns:p14="http://schemas.microsoft.com/office/powerpoint/2010/main" val="32984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8700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01C2B-EAF0-433A-B676-5210979099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3096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701C2B-EAF0-433A-B676-521097909931}" type="slidenum">
              <a:rPr lang="zh-CN" altLang="en-US" smtClean="0"/>
              <a:t>15</a:t>
            </a:fld>
            <a:endParaRPr lang="zh-CN" altLang="en-US"/>
          </a:p>
        </p:txBody>
      </p:sp>
    </p:spTree>
    <p:extLst>
      <p:ext uri="{BB962C8B-B14F-4D97-AF65-F5344CB8AC3E}">
        <p14:creationId xmlns:p14="http://schemas.microsoft.com/office/powerpoint/2010/main" val="425481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08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080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867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0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29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8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239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68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24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3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69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063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11/21/2023</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210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756"/>
          <a:stretch/>
        </p:blipFill>
        <p:spPr>
          <a:xfrm rot="5400000">
            <a:off x="2662325" y="-2671675"/>
            <a:ext cx="6867351" cy="12192002"/>
          </a:xfrm>
          <a:prstGeom prst="rect">
            <a:avLst/>
          </a:prstGeom>
        </p:spPr>
      </p:pic>
      <p:grpSp>
        <p:nvGrpSpPr>
          <p:cNvPr id="16" name="组合 15"/>
          <p:cNvGrpSpPr/>
          <p:nvPr userDrawn="1"/>
        </p:nvGrpSpPr>
        <p:grpSpPr>
          <a:xfrm>
            <a:off x="-280886" y="190492"/>
            <a:ext cx="11990288" cy="6273807"/>
            <a:chOff x="-395186" y="190492"/>
            <a:chExt cx="11990288" cy="6273807"/>
          </a:xfrm>
        </p:grpSpPr>
        <p:sp>
          <p:nvSpPr>
            <p:cNvPr id="8" name="圆角矩形 7"/>
            <p:cNvSpPr/>
            <p:nvPr userDrawn="1"/>
          </p:nvSpPr>
          <p:spPr>
            <a:xfrm>
              <a:off x="482600" y="352754"/>
              <a:ext cx="11112502" cy="6111545"/>
            </a:xfrm>
            <a:prstGeom prst="roundRect">
              <a:avLst>
                <a:gd name="adj" fmla="val 6688"/>
              </a:avLst>
            </a:prstGeom>
            <a:solidFill>
              <a:schemeClr val="bg1"/>
            </a:solidFill>
            <a:ln w="50800">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4725" t="23606" r="24555" b="60748"/>
            <a:stretch/>
          </p:blipFill>
          <p:spPr>
            <a:xfrm rot="17028993">
              <a:off x="-2406090" y="2201396"/>
              <a:ext cx="6019710" cy="1997901"/>
            </a:xfrm>
            <a:prstGeom prst="rect">
              <a:avLst/>
            </a:prstGeom>
          </p:spPr>
        </p:pic>
      </p:gr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9" name="Picture 8">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3" name="Picture 12">
            <a:extLst>
              <a:ext uri="{FF2B5EF4-FFF2-40B4-BE49-F238E27FC236}">
                <a16:creationId xmlns:a16="http://schemas.microsoft.com/office/drawing/2014/main" id="{2C38DA38-71FB-4CEB-B777-09292390EC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5" name="Picture 14">
            <a:extLst>
              <a:ext uri="{FF2B5EF4-FFF2-40B4-BE49-F238E27FC236}">
                <a16:creationId xmlns:a16="http://schemas.microsoft.com/office/drawing/2014/main" id="{7B3E06E2-B8CD-4348-A929-48748D52322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8" name="Picture 17">
            <a:extLst>
              <a:ext uri="{FF2B5EF4-FFF2-40B4-BE49-F238E27FC236}">
                <a16:creationId xmlns:a16="http://schemas.microsoft.com/office/drawing/2014/main" id="{D1A0A433-1C81-43D6-86C9-906F9D1CD5C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9" name="Picture 18">
            <a:extLst>
              <a:ext uri="{FF2B5EF4-FFF2-40B4-BE49-F238E27FC236}">
                <a16:creationId xmlns:a16="http://schemas.microsoft.com/office/drawing/2014/main" id="{57AB7940-731C-4B6C-8537-33EBAD98DEB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0"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2" name="Picture 2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3" name="Picture 2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4" name="Picture 2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5" name="Picture 2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658862225"/>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16919706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1166529" y="-266031"/>
            <a:ext cx="11274196" cy="7006254"/>
            <a:chOff x="2602238" y="508071"/>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3223689" y="-11338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3103677" y="5576301"/>
              <a:ext cx="4708475" cy="2412767"/>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267793" y="359460"/>
            <a:ext cx="1523956" cy="1508868"/>
          </a:xfrm>
          <a:prstGeom prst="rect">
            <a:avLst/>
          </a:prstGeom>
        </p:spPr>
      </p:pic>
      <p:pic>
        <p:nvPicPr>
          <p:cNvPr id="19" name="Picture 18">
            <a:extLst>
              <a:ext uri="{FF2B5EF4-FFF2-40B4-BE49-F238E27FC236}">
                <a16:creationId xmlns:a16="http://schemas.microsoft.com/office/drawing/2014/main" id="{EC5E0FEB-D52F-480D-A70B-D86272B79844}"/>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39325"/>
          <a:stretch/>
        </p:blipFill>
        <p:spPr>
          <a:xfrm>
            <a:off x="3082167" y="614445"/>
            <a:ext cx="585637" cy="604255"/>
          </a:xfrm>
          <a:prstGeom prst="rect">
            <a:avLst/>
          </a:prstGeom>
        </p:spPr>
      </p:pic>
      <p:pic>
        <p:nvPicPr>
          <p:cNvPr id="20" name="图片 14">
            <a:extLst>
              <a:ext uri="{FF2B5EF4-FFF2-40B4-BE49-F238E27FC236}">
                <a16:creationId xmlns:a16="http://schemas.microsoft.com/office/drawing/2014/main" id="{8C130E2E-76C7-46CD-936D-73712C594B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22" name="图片 28">
            <a:extLst>
              <a:ext uri="{FF2B5EF4-FFF2-40B4-BE49-F238E27FC236}">
                <a16:creationId xmlns:a16="http://schemas.microsoft.com/office/drawing/2014/main" id="{0EE90087-FB6A-4CCE-9A72-FC287B6A73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23" name="图片 2">
            <a:extLst>
              <a:ext uri="{FF2B5EF4-FFF2-40B4-BE49-F238E27FC236}">
                <a16:creationId xmlns:a16="http://schemas.microsoft.com/office/drawing/2014/main" id="{F8B77C2B-D185-458C-BDDA-E7B68EF065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pic>
        <p:nvPicPr>
          <p:cNvPr id="6" name="Picture 5"/>
          <p:cNvPicPr>
            <a:picLocks noChangeAspect="1"/>
          </p:cNvPicPr>
          <p:nvPr/>
        </p:nvPicPr>
        <p:blipFill>
          <a:blip r:embed="rId12"/>
          <a:stretch>
            <a:fillRect/>
          </a:stretch>
        </p:blipFill>
        <p:spPr>
          <a:xfrm>
            <a:off x="2220982" y="1265456"/>
            <a:ext cx="9376461" cy="4096867"/>
          </a:xfrm>
          <a:prstGeom prst="rect">
            <a:avLst/>
          </a:prstGeom>
        </p:spPr>
      </p:pic>
    </p:spTree>
    <p:extLst>
      <p:ext uri="{BB962C8B-B14F-4D97-AF65-F5344CB8AC3E}">
        <p14:creationId xmlns:p14="http://schemas.microsoft.com/office/powerpoint/2010/main" val="2489167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82925" y="145995"/>
            <a:ext cx="7676389"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a:solidFill>
                <a:srgbClr val="002060"/>
              </a:solidFill>
              <a:effectLst/>
              <a:latin typeface="Cambria" panose="02040503050406030204" pitchFamily="18" charset="0"/>
              <a:ea typeface="Cambria" panose="02040503050406030204" pitchFamily="18" charset="0"/>
            </a:endParaRPr>
          </a:p>
        </p:txBody>
      </p:sp>
      <p:sp>
        <p:nvSpPr>
          <p:cNvPr id="5" name="Rounded Rectangle 4"/>
          <p:cNvSpPr/>
          <p:nvPr/>
        </p:nvSpPr>
        <p:spPr>
          <a:xfrm>
            <a:off x="3640242" y="1671485"/>
            <a:ext cx="8137981" cy="1575618"/>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latin typeface="Cambria" panose="02040503050406030204" pitchFamily="18" charset="0"/>
                <a:ea typeface="Cambria" panose="02040503050406030204" pitchFamily="18" charset="0"/>
              </a:rPr>
              <a:t>Bài viết hướng dẫn thực hiện cách làm một chú nghé ọ bằng lá. </a:t>
            </a:r>
            <a:endParaRPr lang="en-US" sz="4000" b="1" dirty="0">
              <a:latin typeface="Cambria" panose="02040503050406030204" pitchFamily="18" charset="0"/>
              <a:ea typeface="Cambria" panose="02040503050406030204" pitchFamily="18" charset="0"/>
            </a:endParaRPr>
          </a:p>
        </p:txBody>
      </p:sp>
      <p:sp>
        <p:nvSpPr>
          <p:cNvPr id="6" name="Rounded Rectangle 5"/>
          <p:cNvSpPr/>
          <p:nvPr/>
        </p:nvSpPr>
        <p:spPr>
          <a:xfrm>
            <a:off x="4370434" y="3458466"/>
            <a:ext cx="7250996" cy="1302069"/>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sp>
        <p:nvSpPr>
          <p:cNvPr id="7" name="Rounded Rectangle 6"/>
          <p:cNvSpPr/>
          <p:nvPr/>
        </p:nvSpPr>
        <p:spPr>
          <a:xfrm>
            <a:off x="4095672" y="4889501"/>
            <a:ext cx="7539447" cy="1611587"/>
          </a:xfrm>
          <a:prstGeom prst="roundRect">
            <a:avLst/>
          </a:prstGeom>
          <a:solidFill>
            <a:srgbClr val="008B77"/>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just"/>
            <a:r>
              <a:rPr lang="vi-VN" sz="3500" b="1" dirty="0">
                <a:solidFill>
                  <a:schemeClr val="bg1"/>
                </a:solidFill>
                <a:latin typeface="Cambria" panose="02040503050406030204" pitchFamily="18" charset="0"/>
                <a:ea typeface="Cambria" panose="02040503050406030204" pitchFamily="18" charset="0"/>
              </a:rPr>
              <a:t>Một chiếc lá to bằng bàn tay, hai sợi dây cước nhỏ, kéo hoặc dùng tay để tước lá. </a:t>
            </a:r>
            <a:endParaRPr lang="en-US" sz="3500" b="1" dirty="0">
              <a:solidFill>
                <a:schemeClr val="bg1"/>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28" y="2682840"/>
            <a:ext cx="3744819" cy="3818248"/>
          </a:xfrm>
          <a:prstGeom prst="rect">
            <a:avLst/>
          </a:prstGeom>
        </p:spPr>
      </p:pic>
    </p:spTree>
    <p:extLst>
      <p:ext uri="{BB962C8B-B14F-4D97-AF65-F5344CB8AC3E}">
        <p14:creationId xmlns:p14="http://schemas.microsoft.com/office/powerpoint/2010/main" val="20210543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2782" y="2527498"/>
            <a:ext cx="7337417" cy="1337079"/>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1: Dùng kéo cắt (hoặc dùng tay xé) hai đường chéo theo gân lá để tạo thành hai chiếc sừng.</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63" y="2682840"/>
            <a:ext cx="3744819" cy="3818248"/>
          </a:xfrm>
          <a:prstGeom prst="rect">
            <a:avLst/>
          </a:prstGeom>
        </p:spPr>
      </p:pic>
      <p:sp>
        <p:nvSpPr>
          <p:cNvPr id="9" name="Rounded Rectangle 8"/>
          <p:cNvSpPr/>
          <p:nvPr/>
        </p:nvSpPr>
        <p:spPr>
          <a:xfrm>
            <a:off x="608520" y="348792"/>
            <a:ext cx="11051160" cy="1322693"/>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c) Phần hướng dẫn thực hiện gồm mấy bước? Nêu nội dung của mỗi bước.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2" name="TextBox 1"/>
          <p:cNvSpPr txBox="1"/>
          <p:nvPr/>
        </p:nvSpPr>
        <p:spPr>
          <a:xfrm>
            <a:off x="1729734" y="1761781"/>
            <a:ext cx="10215716" cy="1938992"/>
          </a:xfrm>
          <a:prstGeom prst="rect">
            <a:avLst/>
          </a:prstGeom>
          <a:noFill/>
        </p:spPr>
        <p:txBody>
          <a:bodyPr wrap="square" rtlCol="0">
            <a:spAutoFit/>
          </a:bodyPr>
          <a:lstStyle/>
          <a:p>
            <a:r>
              <a:rPr lang="vi-VN" sz="3800" b="1" i="1" dirty="0">
                <a:latin typeface="Cambria" panose="02040503050406030204" pitchFamily="18" charset="0"/>
                <a:ea typeface="Cambria" panose="02040503050406030204" pitchFamily="18" charset="0"/>
              </a:rPr>
              <a:t>Phần hướng dẫn thực hiện gồm </a:t>
            </a:r>
            <a:r>
              <a:rPr lang="vi-VN" sz="3800" b="1" i="1" dirty="0">
                <a:solidFill>
                  <a:srgbClr val="C00000"/>
                </a:solidFill>
                <a:latin typeface="Cambria" panose="02040503050406030204" pitchFamily="18" charset="0"/>
                <a:ea typeface="Cambria" panose="02040503050406030204" pitchFamily="18" charset="0"/>
              </a:rPr>
              <a:t>2 bước:</a:t>
            </a:r>
            <a:r>
              <a:rPr lang="vi-VN" sz="4000" b="1" dirty="0">
                <a:latin typeface="Cambria" panose="02040503050406030204" pitchFamily="18" charset="0"/>
                <a:ea typeface="Cambria" panose="02040503050406030204" pitchFamily="18" charset="0"/>
              </a:rPr>
              <a:t> </a:t>
            </a:r>
            <a:br>
              <a:rPr lang="vi-VN" sz="4000" b="1" dirty="0">
                <a:latin typeface="Cambria" panose="02040503050406030204" pitchFamily="18" charset="0"/>
                <a:ea typeface="Cambria" panose="02040503050406030204" pitchFamily="18" charset="0"/>
              </a:rPr>
            </a:br>
            <a:br>
              <a:rPr lang="vi-VN" sz="4000" b="1" dirty="0">
                <a:latin typeface="Cambria" panose="02040503050406030204" pitchFamily="18" charset="0"/>
                <a:ea typeface="Cambria" panose="02040503050406030204" pitchFamily="18" charset="0"/>
              </a:rPr>
            </a:br>
            <a:endParaRPr lang="en-US" sz="4000" b="1" dirty="0">
              <a:latin typeface="Cambria" panose="02040503050406030204" pitchFamily="18" charset="0"/>
              <a:ea typeface="Cambria" panose="02040503050406030204" pitchFamily="18" charset="0"/>
            </a:endParaRPr>
          </a:p>
        </p:txBody>
      </p:sp>
      <p:sp>
        <p:nvSpPr>
          <p:cNvPr id="10" name="Rounded Rectangle 9"/>
          <p:cNvSpPr/>
          <p:nvPr/>
        </p:nvSpPr>
        <p:spPr>
          <a:xfrm>
            <a:off x="4232782" y="3949277"/>
            <a:ext cx="7426898" cy="2800315"/>
          </a:xfrm>
          <a:prstGeom prst="roundRect">
            <a:avLst/>
          </a:prstGeom>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lvl="0" algn="ctr"/>
            <a:r>
              <a:rPr lang="vi-VN" sz="2800" b="1" dirty="0">
                <a:latin typeface="Cambria" panose="02040503050406030204" pitchFamily="18" charset="0"/>
                <a:ea typeface="Cambria" panose="02040503050406030204" pitchFamily="18" charset="0"/>
              </a:rPr>
              <a:t>Bước 2: Cuộn phần lá hai bên lại thành hình tròn để tạo bụng nghé. Buộc một sợi dây quanh cuộn lá để không bị bung ra. Sau đó dùng sợi dây còn lại buộc vào cuống lá luồn dây qua bụng để kéo, tạo chuyển động cho đầu nghé.</a:t>
            </a:r>
            <a:endPar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37570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799614" y="148688"/>
            <a:ext cx="10940102" cy="1639554"/>
          </a:xfrm>
          <a:prstGeom prst="rect">
            <a:avLst/>
          </a:prstGeom>
        </p:spPr>
      </p:pic>
      <p:sp>
        <p:nvSpPr>
          <p:cNvPr id="4" name="Rectangle 3"/>
          <p:cNvSpPr/>
          <p:nvPr/>
        </p:nvSpPr>
        <p:spPr>
          <a:xfrm>
            <a:off x="966763" y="418743"/>
            <a:ext cx="8993314" cy="1138773"/>
          </a:xfrm>
          <a:prstGeom prst="rect">
            <a:avLst/>
          </a:prstGeom>
        </p:spPr>
        <p:txBody>
          <a:bodyPr wrap="square">
            <a:spAutoFit/>
          </a:bodyPr>
          <a:lstStyle/>
          <a:p>
            <a:pPr algn="ctr"/>
            <a:r>
              <a:rPr lang="vi-VN" sz="3400" b="1" dirty="0">
                <a:solidFill>
                  <a:srgbClr val="C00000"/>
                </a:solidFill>
                <a:latin typeface="Cambria" panose="02040503050406030204" pitchFamily="18" charset="0"/>
                <a:ea typeface="Cambria" panose="02040503050406030204" pitchFamily="18" charset="0"/>
              </a:rPr>
              <a:t>2.Trao đổi những điểm cần lưu ý khi viết bài hướng dẫn thực hiện một công việc.</a:t>
            </a:r>
            <a:endParaRPr lang="en-US" sz="3400" b="1" dirty="0">
              <a:solidFill>
                <a:srgbClr val="C00000"/>
              </a:solidFill>
              <a:latin typeface="Cambria" panose="02040503050406030204" pitchFamily="18" charset="0"/>
              <a:ea typeface="Cambria" panose="02040503050406030204" pitchFamily="18" charset="0"/>
            </a:endParaRPr>
          </a:p>
        </p:txBody>
      </p:sp>
      <p:sp>
        <p:nvSpPr>
          <p:cNvPr id="5" name="Rounded Rectangle 4"/>
          <p:cNvSpPr/>
          <p:nvPr/>
        </p:nvSpPr>
        <p:spPr>
          <a:xfrm>
            <a:off x="966763" y="2005347"/>
            <a:ext cx="2700669" cy="842218"/>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a:latin typeface="Cambria" panose="02040503050406030204" pitchFamily="18" charset="0"/>
                <a:ea typeface="Cambria" panose="02040503050406030204" pitchFamily="18" charset="0"/>
              </a:rPr>
              <a:t>Cấu trúc viết.</a:t>
            </a:r>
            <a:r>
              <a:rPr lang="vi-VN" sz="3000" b="1" dirty="0">
                <a:latin typeface="Cambria" panose="02040503050406030204" pitchFamily="18" charset="0"/>
                <a:ea typeface="Cambria" panose="02040503050406030204" pitchFamily="18" charset="0"/>
              </a:rPr>
              <a:t> </a:t>
            </a:r>
            <a:endParaRPr lang="en-US" sz="3000" b="1" dirty="0">
              <a:latin typeface="Cambria" panose="02040503050406030204" pitchFamily="18" charset="0"/>
              <a:ea typeface="Cambria" panose="02040503050406030204" pitchFamily="18" charset="0"/>
            </a:endParaRPr>
          </a:p>
        </p:txBody>
      </p:sp>
      <p:sp>
        <p:nvSpPr>
          <p:cNvPr id="6" name="Rounded Rectangle 5"/>
          <p:cNvSpPr/>
          <p:nvPr/>
        </p:nvSpPr>
        <p:spPr>
          <a:xfrm>
            <a:off x="4127890" y="2005347"/>
            <a:ext cx="2874335" cy="920440"/>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a:latin typeface="Cambria" panose="02040503050406030204" pitchFamily="18" charset="0"/>
                <a:ea typeface="Cambria" panose="02040503050406030204" pitchFamily="18" charset="0"/>
              </a:rPr>
              <a:t>Cách trình bày</a:t>
            </a:r>
            <a:endParaRPr lang="en-US" sz="3000" b="1" dirty="0">
              <a:latin typeface="Cambria" panose="02040503050406030204" pitchFamily="18" charset="0"/>
              <a:ea typeface="Cambria" panose="02040503050406030204" pitchFamily="18" charset="0"/>
            </a:endParaRPr>
          </a:p>
        </p:txBody>
      </p:sp>
      <p:sp>
        <p:nvSpPr>
          <p:cNvPr id="7" name="Rounded Rectangle 6"/>
          <p:cNvSpPr/>
          <p:nvPr/>
        </p:nvSpPr>
        <p:spPr>
          <a:xfrm>
            <a:off x="7374196" y="2005347"/>
            <a:ext cx="4139379" cy="1075993"/>
          </a:xfrm>
          <a:prstGeom prst="roundRect">
            <a:avLst/>
          </a:prstGeom>
          <a:solidFill>
            <a:srgbClr val="3E5FBD"/>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000" b="1" dirty="0">
                <a:latin typeface="Cambria" panose="02040503050406030204" pitchFamily="18" charset="0"/>
                <a:ea typeface="Cambria" panose="02040503050406030204" pitchFamily="18" charset="0"/>
              </a:rPr>
              <a:t>Cách dùng từ, đặt câu</a:t>
            </a:r>
            <a:endParaRPr lang="en-US" sz="3000" b="1" dirty="0">
              <a:latin typeface="Cambria" panose="02040503050406030204" pitchFamily="18" charset="0"/>
              <a:ea typeface="Cambria" panose="02040503050406030204" pitchFamily="18" charset="0"/>
            </a:endParaRPr>
          </a:p>
        </p:txBody>
      </p:sp>
      <p:sp>
        <p:nvSpPr>
          <p:cNvPr id="8" name="Rectangle 7"/>
          <p:cNvSpPr/>
          <p:nvPr/>
        </p:nvSpPr>
        <p:spPr>
          <a:xfrm>
            <a:off x="966763" y="3081340"/>
            <a:ext cx="9603044" cy="3600986"/>
          </a:xfrm>
          <a:prstGeom prst="rect">
            <a:avLst/>
          </a:prstGeom>
        </p:spPr>
        <p:txBody>
          <a:bodyPr wrap="square">
            <a:spAutoFit/>
          </a:bodyPr>
          <a:lstStyle/>
          <a:p>
            <a:pPr algn="ctr"/>
            <a:r>
              <a:rPr lang="vi-VN" sz="3500" b="1" dirty="0">
                <a:latin typeface="Cambria" panose="02040503050406030204" pitchFamily="18" charset="0"/>
                <a:ea typeface="Cambria" panose="02040503050406030204" pitchFamily="18" charset="0"/>
              </a:rPr>
              <a:t>Bài viết hướng dẫn thực hiện một công việc </a:t>
            </a:r>
          </a:p>
          <a:p>
            <a:pPr algn="ctr"/>
            <a:r>
              <a:rPr lang="vi-VN" sz="3500" b="1" dirty="0">
                <a:latin typeface="Cambria" panose="02040503050406030204" pitchFamily="18" charset="0"/>
                <a:ea typeface="Cambria" panose="02040503050406030204" pitchFamily="18" charset="0"/>
              </a:rPr>
              <a:t>thường gồm 2 phần: </a:t>
            </a:r>
          </a:p>
          <a:p>
            <a:pPr algn="ctr"/>
            <a:r>
              <a:rPr lang="en-US" sz="3500" b="1" i="1" dirty="0" err="1">
                <a:solidFill>
                  <a:srgbClr val="C00000"/>
                </a:solidFill>
                <a:latin typeface="Cambria" panose="02040503050406030204" pitchFamily="18" charset="0"/>
                <a:ea typeface="Cambria" panose="02040503050406030204" pitchFamily="18" charset="0"/>
              </a:rPr>
              <a:t>Phần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chuẩn</a:t>
            </a:r>
            <a:r>
              <a:rPr lang="en-US" sz="3500" b="1" i="1" dirty="0">
                <a:solidFill>
                  <a:srgbClr val="C00000"/>
                </a:solidFill>
                <a:latin typeface="Cambria" panose="02040503050406030204" pitchFamily="18" charset="0"/>
                <a:ea typeface="Cambria" panose="02040503050406030204" pitchFamily="18" charset="0"/>
              </a:rPr>
              <a:t> </a:t>
            </a:r>
            <a:r>
              <a:rPr lang="en-US" sz="3500" b="1" i="1" dirty="0" err="1">
                <a:solidFill>
                  <a:srgbClr val="C00000"/>
                </a:solidFill>
                <a:latin typeface="Cambria" panose="02040503050406030204" pitchFamily="18" charset="0"/>
                <a:ea typeface="Cambria" panose="02040503050406030204" pitchFamily="18" charset="0"/>
              </a:rPr>
              <a:t>bị</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Nêu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những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vật</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liệu</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hoặc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dụng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cụ</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thực</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hiện</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công</a:t>
            </a:r>
            <a:r>
              <a:rPr lang="en-US" sz="3500" b="1" dirty="0">
                <a:latin typeface="Cambria" panose="02040503050406030204" pitchFamily="18" charset="0"/>
                <a:ea typeface="Cambria" panose="02040503050406030204" pitchFamily="18" charset="0"/>
              </a:rPr>
              <a:t> </a:t>
            </a:r>
            <a:r>
              <a:rPr lang="en-US" sz="3500" b="1" dirty="0" err="1">
                <a:latin typeface="Cambria" panose="02040503050406030204" pitchFamily="18" charset="0"/>
                <a:ea typeface="Cambria" panose="02040503050406030204" pitchFamily="18" charset="0"/>
              </a:rPr>
              <a:t>việc</a:t>
            </a:r>
            <a:r>
              <a:rPr lang="en-US" sz="3500" b="1" dirty="0">
                <a:latin typeface="Cambria" panose="02040503050406030204" pitchFamily="18" charset="0"/>
                <a:ea typeface="Cambria" panose="02040503050406030204" pitchFamily="18" charset="0"/>
              </a:rPr>
              <a:t>.</a:t>
            </a:r>
            <a:br>
              <a:rPr lang="en-US" sz="3500" b="1" dirty="0">
                <a:latin typeface="Cambria" panose="02040503050406030204" pitchFamily="18" charset="0"/>
                <a:ea typeface="Cambria" panose="02040503050406030204" pitchFamily="18" charset="0"/>
              </a:rPr>
            </a:br>
            <a:r>
              <a:rPr lang="vi-VN" sz="3500" b="1" i="1" dirty="0">
                <a:solidFill>
                  <a:srgbClr val="C00000"/>
                </a:solidFill>
                <a:latin typeface="Cambria" panose="02040503050406030204" pitchFamily="18" charset="0"/>
                <a:ea typeface="Cambria" panose="02040503050406030204" pitchFamily="18" charset="0"/>
              </a:rPr>
              <a:t>Phần hướng dẫn thực hiện</a:t>
            </a:r>
            <a:r>
              <a:rPr lang="vi-VN" sz="3500" b="1" dirty="0">
                <a:latin typeface="Cambria" panose="02040503050406030204" pitchFamily="18" charset="0"/>
                <a:ea typeface="Cambria" panose="02040503050406030204" pitchFamily="18" charset="0"/>
              </a:rPr>
              <a:t>: Nêu các bước thực hiện công việc.</a:t>
            </a:r>
            <a:br>
              <a:rPr lang="vi-VN" dirty="0"/>
            </a:br>
            <a:endParaRPr lang="en-US" dirty="0"/>
          </a:p>
        </p:txBody>
      </p:sp>
    </p:spTree>
    <p:extLst>
      <p:ext uri="{BB962C8B-B14F-4D97-AF65-F5344CB8AC3E}">
        <p14:creationId xmlns:p14="http://schemas.microsoft.com/office/powerpoint/2010/main" val="2886547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26104" y="658329"/>
            <a:ext cx="3438025" cy="842218"/>
          </a:xfrm>
          <a:prstGeom prst="roundRect">
            <a:avLst/>
          </a:prstGeom>
          <a:solidFill>
            <a:schemeClr val="accent1"/>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Ghi nhớ</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747251" y="1624576"/>
            <a:ext cx="11248104" cy="47859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Bài viết hướng dẫn thực hiện một công việc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thường gồm 2 phần: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Phần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chuẩn</a:t>
            </a:r>
            <a:r>
              <a:rPr kumimoji="0" lang="en-US"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5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bị</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vật</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liệu</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hoặc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cụ</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thực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hiện</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công</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5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br>
              <a:rPr kumimoji="0" lang="en-US"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r>
              <a:rPr kumimoji="0" lang="vi-VN" sz="45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Phần hướng dẫn thực hiện</a:t>
            </a:r>
            <a:r>
              <a:rPr kumimoji="0" lang="vi-VN" sz="4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Nêu các bước thực hiện công việc.</a:t>
            </a:r>
            <a:br>
              <a:rPr kumimoji="0" lang="vi-VN" sz="4500" b="0" i="0" u="none" strike="noStrike" kern="1200" cap="none" spc="0" normalizeH="0" baseline="0" noProof="0" dirty="0">
                <a:ln>
                  <a:noFill/>
                </a:ln>
                <a:solidFill>
                  <a:srgbClr val="000000"/>
                </a:solidFill>
                <a:effectLst/>
                <a:uLnTx/>
                <a:uFillTx/>
                <a:latin typeface="Arial" panose="020B0604020202020204" pitchFamily="34" charset="0"/>
                <a:cs typeface="+mn-cs"/>
              </a:rPr>
            </a:br>
            <a:endParaRPr kumimoji="0" lang="en-US" sz="4500" b="0" i="0" u="none" strike="noStrike" kern="1200" cap="none" spc="0" normalizeH="0" baseline="0" noProof="0" dirty="0">
              <a:ln>
                <a:noFill/>
              </a:ln>
              <a:solidFill>
                <a:srgbClr val="000000"/>
              </a:solidFill>
              <a:effectLst/>
              <a:uLnTx/>
              <a:uFillTx/>
              <a:latin typeface="Calibri" panose="020F0502020204030204"/>
              <a:cs typeface="+mn-cs"/>
            </a:endParaRPr>
          </a:p>
        </p:txBody>
      </p:sp>
    </p:spTree>
    <p:extLst>
      <p:ext uri="{BB962C8B-B14F-4D97-AF65-F5344CB8AC3E}">
        <p14:creationId xmlns:p14="http://schemas.microsoft.com/office/powerpoint/2010/main" val="14139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3" name="TextBox 2"/>
          <p:cNvSpPr txBox="1"/>
          <p:nvPr/>
        </p:nvSpPr>
        <p:spPr>
          <a:xfrm>
            <a:off x="2352745" y="3034691"/>
            <a:ext cx="8190271" cy="2554545"/>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Tìm đọc bài viết hướng dẫn cách làm một đồ chơi đơn giản và cùng người thân làm đồ chơi đó. </a:t>
            </a:r>
            <a:br>
              <a:rPr lang="vi-VN" sz="4000" b="1" dirty="0">
                <a:solidFill>
                  <a:srgbClr val="002060"/>
                </a:solidFill>
                <a:latin typeface="Cambria" panose="02040503050406030204" pitchFamily="18" charset="0"/>
                <a:ea typeface="Cambria" panose="02040503050406030204" pitchFamily="18" charset="0"/>
              </a:rPr>
            </a:b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7"/>
          <a:stretch>
            <a:fillRect/>
          </a:stretch>
        </p:blipFill>
        <p:spPr>
          <a:xfrm>
            <a:off x="1442821" y="922994"/>
            <a:ext cx="9382557" cy="2402032"/>
          </a:xfrm>
          <a:prstGeom prst="rect">
            <a:avLst/>
          </a:prstGeom>
        </p:spPr>
      </p:pic>
      <p:pic>
        <p:nvPicPr>
          <p:cNvPr id="9" name="图片 28">
            <a:extLst>
              <a:ext uri="{FF2B5EF4-FFF2-40B4-BE49-F238E27FC236}">
                <a16:creationId xmlns:a16="http://schemas.microsoft.com/office/drawing/2014/main" id="{0EE90087-FB6A-4CCE-9A72-FC287B6A7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6197" y="1166316"/>
            <a:ext cx="2415899" cy="5435134"/>
          </a:xfrm>
          <a:prstGeom prst="rect">
            <a:avLst/>
          </a:prstGeom>
        </p:spPr>
      </p:pic>
      <p:pic>
        <p:nvPicPr>
          <p:cNvPr id="10" name="图片 2">
            <a:extLst>
              <a:ext uri="{FF2B5EF4-FFF2-40B4-BE49-F238E27FC236}">
                <a16:creationId xmlns:a16="http://schemas.microsoft.com/office/drawing/2014/main" id="{F8B77C2B-D185-458C-BDDA-E7B68EF065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310" y="4517595"/>
            <a:ext cx="2884688" cy="2787886"/>
          </a:xfrm>
          <a:prstGeom prst="rect">
            <a:avLst/>
          </a:prstGeom>
        </p:spPr>
      </p:pic>
    </p:spTree>
    <p:extLst>
      <p:ext uri="{BB962C8B-B14F-4D97-AF65-F5344CB8AC3E}">
        <p14:creationId xmlns:p14="http://schemas.microsoft.com/office/powerpoint/2010/main" val="370853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grpSp>
        <p:nvGrpSpPr>
          <p:cNvPr id="9" name="组合 8"/>
          <p:cNvGrpSpPr/>
          <p:nvPr/>
        </p:nvGrpSpPr>
        <p:grpSpPr>
          <a:xfrm rot="20698210">
            <a:off x="732792" y="-972290"/>
            <a:ext cx="10389445" cy="8512059"/>
            <a:chOff x="1218520" y="-303389"/>
            <a:chExt cx="9754962" cy="8512059"/>
          </a:xfrm>
        </p:grpSpPr>
        <p:pic>
          <p:nvPicPr>
            <p:cNvPr id="4" name="图片 3"/>
            <p:cNvPicPr>
              <a:picLocks noChangeAspect="1"/>
            </p:cNvPicPr>
            <p:nvPr/>
          </p:nvPicPr>
          <p:blipFill rotWithShape="1">
            <a:blip r:embed="rId4" cstate="hqprint">
              <a:extLst>
                <a:ext uri="{28A0092B-C50C-407E-A947-70E740481C1C}">
                  <a14:useLocalDpi xmlns:a14="http://schemas.microsoft.com/office/drawing/2010/main" val="0"/>
                </a:ext>
              </a:extLst>
            </a:blip>
            <a:srcRect t="23606"/>
            <a:stretch/>
          </p:blipFill>
          <p:spPr>
            <a:xfrm rot="17958201">
              <a:off x="1839971" y="-924840"/>
              <a:ext cx="8512059" cy="9754962"/>
            </a:xfrm>
            <a:prstGeom prst="rect">
              <a:avLst/>
            </a:prstGeom>
          </p:spPr>
        </p:pic>
        <p:pic>
          <p:nvPicPr>
            <p:cNvPr id="5" name="图片 4"/>
            <p:cNvPicPr>
              <a:picLocks noChangeAspect="1"/>
            </p:cNvPicPr>
            <p:nvPr/>
          </p:nvPicPr>
          <p:blipFill rotWithShape="1">
            <a:blip r:embed="rId5" cstate="hqprint">
              <a:extLst>
                <a:ext uri="{28A0092B-C50C-407E-A947-70E740481C1C}">
                  <a14:useLocalDpi xmlns:a14="http://schemas.microsoft.com/office/drawing/2010/main" val="0"/>
                </a:ext>
              </a:extLst>
            </a:blip>
            <a:srcRect l="27297"/>
            <a:stretch/>
          </p:blipFill>
          <p:spPr>
            <a:xfrm rot="1779046">
              <a:off x="2803292" y="4691199"/>
              <a:ext cx="6030323" cy="3090122"/>
            </a:xfrm>
            <a:prstGeom prst="rect">
              <a:avLst/>
            </a:prstGeom>
          </p:spPr>
        </p:pic>
      </p:grpSp>
      <p:pic>
        <p:nvPicPr>
          <p:cNvPr id="37" name="图片 36"/>
          <p:cNvPicPr>
            <a:picLocks noChangeAspect="1"/>
          </p:cNvPicPr>
          <p:nvPr/>
        </p:nvPicPr>
        <p:blipFill rotWithShape="1">
          <a:blip r:embed="rId6"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7"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3" name="Picture 2"/>
          <p:cNvPicPr>
            <a:picLocks noChangeAspect="1"/>
          </p:cNvPicPr>
          <p:nvPr/>
        </p:nvPicPr>
        <p:blipFill>
          <a:blip r:embed="rId8"/>
          <a:stretch>
            <a:fillRect/>
          </a:stretch>
        </p:blipFill>
        <p:spPr>
          <a:xfrm>
            <a:off x="1306398" y="1045967"/>
            <a:ext cx="9382557" cy="3785944"/>
          </a:xfrm>
          <a:prstGeom prst="rect">
            <a:avLst/>
          </a:prstGeom>
        </p:spPr>
      </p:pic>
      <p:pic>
        <p:nvPicPr>
          <p:cNvPr id="19" name="图片 28">
            <a:extLst>
              <a:ext uri="{FF2B5EF4-FFF2-40B4-BE49-F238E27FC236}">
                <a16:creationId xmlns:a16="http://schemas.microsoft.com/office/drawing/2014/main" id="{0EE90087-FB6A-4CCE-9A72-FC287B6A73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218743" y="2276526"/>
            <a:ext cx="2202808" cy="4456467"/>
          </a:xfrm>
          <a:prstGeom prst="rect">
            <a:avLst/>
          </a:prstGeom>
        </p:spPr>
      </p:pic>
      <p:pic>
        <p:nvPicPr>
          <p:cNvPr id="20" name="图片 2">
            <a:extLst>
              <a:ext uri="{FF2B5EF4-FFF2-40B4-BE49-F238E27FC236}">
                <a16:creationId xmlns:a16="http://schemas.microsoft.com/office/drawing/2014/main" id="{F8B77C2B-D185-458C-BDDA-E7B68EF065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36" y="5151135"/>
            <a:ext cx="2630247" cy="2285890"/>
          </a:xfrm>
          <a:prstGeom prst="rect">
            <a:avLst/>
          </a:prstGeom>
        </p:spPr>
      </p:pic>
    </p:spTree>
    <p:extLst>
      <p:ext uri="{BB962C8B-B14F-4D97-AF65-F5344CB8AC3E}">
        <p14:creationId xmlns:p14="http://schemas.microsoft.com/office/powerpoint/2010/main" val="1121898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56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2848437" y="-2178569"/>
            <a:ext cx="6824889" cy="11184341"/>
          </a:xfrm>
          <a:prstGeom prst="rect">
            <a:avLst/>
          </a:prstGeom>
        </p:spPr>
      </p:pic>
      <p:sp>
        <p:nvSpPr>
          <p:cNvPr id="41" name="TextBox 40"/>
          <p:cNvSpPr txBox="1"/>
          <p:nvPr/>
        </p:nvSpPr>
        <p:spPr>
          <a:xfrm>
            <a:off x="1570894" y="1618513"/>
            <a:ext cx="9379974" cy="2400657"/>
          </a:xfrm>
          <a:prstGeom prst="rect">
            <a:avLst/>
          </a:prstGeom>
          <a:noFill/>
        </p:spPr>
        <p:txBody>
          <a:bodyPr wrap="square" rtlCol="0">
            <a:spAutoFit/>
          </a:bodyPr>
          <a:lstStyle/>
          <a:p>
            <a:pPr algn="ctr"/>
            <a:r>
              <a:rPr lang="vi-VN" sz="15000" b="1" dirty="0">
                <a:gradFill>
                  <a:gsLst>
                    <a:gs pos="41000">
                      <a:srgbClr val="00B050"/>
                    </a:gs>
                    <a:gs pos="80000">
                      <a:schemeClr val="accent1">
                        <a:lumMod val="45000"/>
                        <a:lumOff val="55000"/>
                      </a:schemeClr>
                    </a:gs>
                    <a:gs pos="56000">
                      <a:srgbClr val="7030A0"/>
                    </a:gs>
                  </a:gsLst>
                  <a:lin ang="5400000" scaled="1"/>
                </a:gradFill>
                <a:latin typeface="#9Slide05 Garris" pitchFamily="2" charset="0"/>
              </a:rPr>
              <a:t>Khởi động</a:t>
            </a:r>
            <a:endParaRPr lang="en-US" sz="15000" b="1" dirty="0">
              <a:latin typeface="#9Slide05 Garris" pitchFamily="2" charset="0"/>
            </a:endParaRPr>
          </a:p>
        </p:txBody>
      </p:sp>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30698088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535" y="496043"/>
            <a:ext cx="10117394" cy="3785652"/>
          </a:xfrm>
          <a:prstGeom prst="rect">
            <a:avLst/>
          </a:prstGeom>
        </p:spPr>
        <p:txBody>
          <a:bodyPr wrap="square">
            <a:spAutoFit/>
          </a:bodyPr>
          <a:lstStyle/>
          <a:p>
            <a:pPr algn="ctr"/>
            <a:r>
              <a:rPr lang="vi-VN" sz="8000" b="1" dirty="0">
                <a:solidFill>
                  <a:srgbClr val="002060"/>
                </a:solidFill>
                <a:latin typeface="Cambria" panose="02040503050406030204" pitchFamily="18" charset="0"/>
                <a:ea typeface="Cambria" panose="02040503050406030204" pitchFamily="18" charset="0"/>
              </a:rPr>
              <a:t>Em đã bao giờ tự tay làm một thứ đồ chơi nào chưa?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4" y="3314300"/>
            <a:ext cx="10058400" cy="3569109"/>
          </a:xfrm>
          <a:prstGeom prst="rect">
            <a:avLst/>
          </a:prstGeom>
        </p:spPr>
      </p:pic>
    </p:spTree>
    <p:extLst>
      <p:ext uri="{BB962C8B-B14F-4D97-AF65-F5344CB8AC3E}">
        <p14:creationId xmlns:p14="http://schemas.microsoft.com/office/powerpoint/2010/main" val="1874936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hqprint">
            <a:extLst>
              <a:ext uri="{28A0092B-C50C-407E-A947-70E740481C1C}">
                <a14:useLocalDpi xmlns:a14="http://schemas.microsoft.com/office/drawing/2010/main" val="0"/>
              </a:ext>
            </a:extLst>
          </a:blip>
          <a:srcRect l="15238"/>
          <a:stretch/>
        </p:blipFill>
        <p:spPr>
          <a:xfrm rot="5400000">
            <a:off x="2651601" y="-2682400"/>
            <a:ext cx="6888800" cy="12192002"/>
          </a:xfrm>
          <a:prstGeom prst="rect">
            <a:avLst/>
          </a:prstGeom>
        </p:spPr>
      </p:pic>
      <p:pic>
        <p:nvPicPr>
          <p:cNvPr id="37" name="图片 36"/>
          <p:cNvPicPr>
            <a:picLocks noChangeAspect="1"/>
          </p:cNvPicPr>
          <p:nvPr/>
        </p:nvPicPr>
        <p:blipFill rotWithShape="1">
          <a:blip r:embed="rId4" cstate="hqprint">
            <a:extLst>
              <a:ext uri="{28A0092B-C50C-407E-A947-70E740481C1C}">
                <a14:useLocalDpi xmlns:a14="http://schemas.microsoft.com/office/drawing/2010/main" val="0"/>
              </a:ext>
            </a:extLst>
          </a:blip>
          <a:srcRect l="3904" t="52269" r="80968" b="7544"/>
          <a:stretch/>
        </p:blipFill>
        <p:spPr>
          <a:xfrm rot="1779046">
            <a:off x="79699" y="20320"/>
            <a:ext cx="1521622" cy="1505946"/>
          </a:xfrm>
          <a:prstGeom prst="rect">
            <a:avLst/>
          </a:prstGeom>
        </p:spPr>
      </p:pic>
      <p:pic>
        <p:nvPicPr>
          <p:cNvPr id="42" name="图片 41"/>
          <p:cNvPicPr>
            <a:picLocks noChangeAspect="1"/>
          </p:cNvPicPr>
          <p:nvPr/>
        </p:nvPicPr>
        <p:blipFill rotWithShape="1">
          <a:blip r:embed="rId5" cstate="hqprint">
            <a:extLst>
              <a:ext uri="{28A0092B-C50C-407E-A947-70E740481C1C}">
                <a14:useLocalDpi xmlns:a14="http://schemas.microsoft.com/office/drawing/2010/main" val="0"/>
              </a:ext>
            </a:extLst>
          </a:blip>
          <a:srcRect l="27280" t="226" r="51052" b="74889"/>
          <a:stretch/>
        </p:blipFill>
        <p:spPr>
          <a:xfrm rot="17958201">
            <a:off x="585751" y="5142314"/>
            <a:ext cx="1181243" cy="2035002"/>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1905" t="23606" r="5276"/>
          <a:stretch/>
        </p:blipFill>
        <p:spPr>
          <a:xfrm rot="17056411">
            <a:off x="3688947" y="-2178571"/>
            <a:ext cx="6824889" cy="11184341"/>
          </a:xfrm>
          <a:prstGeom prst="rect">
            <a:avLst/>
          </a:prstGeom>
        </p:spPr>
      </p:pic>
      <p:sp>
        <p:nvSpPr>
          <p:cNvPr id="41" name="TextBox 40"/>
          <p:cNvSpPr txBox="1"/>
          <p:nvPr/>
        </p:nvSpPr>
        <p:spPr>
          <a:xfrm>
            <a:off x="2352745" y="2147957"/>
            <a:ext cx="9379974"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15000" b="1" i="0" u="none" strike="noStrike" kern="1200" cap="none" spc="0" normalizeH="0" baseline="0" noProof="0" dirty="0">
                <a:ln>
                  <a:noFill/>
                </a:ln>
                <a:gradFill>
                  <a:gsLst>
                    <a:gs pos="41000">
                      <a:srgbClr val="00B050"/>
                    </a:gs>
                    <a:gs pos="80000">
                      <a:srgbClr val="E48312">
                        <a:lumMod val="45000"/>
                        <a:lumOff val="55000"/>
                      </a:srgbClr>
                    </a:gs>
                    <a:gs pos="56000">
                      <a:srgbClr val="7030A0"/>
                    </a:gs>
                  </a:gsLst>
                  <a:lin ang="5400000" scaled="1"/>
                </a:gradFill>
                <a:effectLst/>
                <a:uLnTx/>
                <a:uFillTx/>
                <a:latin typeface="#9Slide05 Garris" pitchFamily="2" charset="0"/>
                <a:ea typeface="+mn-ea"/>
                <a:cs typeface="+mn-cs"/>
              </a:rPr>
              <a:t>Khám phá</a:t>
            </a:r>
            <a:endParaRPr kumimoji="0" lang="en-US" sz="15000" b="1" i="0" u="none" strike="noStrike" kern="1200" cap="none" spc="0" normalizeH="0" baseline="0" noProof="0" dirty="0">
              <a:ln>
                <a:noFill/>
              </a:ln>
              <a:solidFill>
                <a:srgbClr val="000000"/>
              </a:solidFill>
              <a:effectLst/>
              <a:uLnTx/>
              <a:uFillTx/>
              <a:latin typeface="#9Slide05 Garris" pitchFamily="2" charset="0"/>
              <a:ea typeface="+mn-ea"/>
              <a:cs typeface="+mn-cs"/>
            </a:endParaRPr>
          </a:p>
        </p:txBody>
      </p:sp>
      <p:pic>
        <p:nvPicPr>
          <p:cNvPr id="7" name="图片 28">
            <a:extLst>
              <a:ext uri="{FF2B5EF4-FFF2-40B4-BE49-F238E27FC236}">
                <a16:creationId xmlns:a16="http://schemas.microsoft.com/office/drawing/2014/main" id="{0EE90087-FB6A-4CCE-9A72-FC287B6A73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80716" y="547618"/>
            <a:ext cx="2640118" cy="5939568"/>
          </a:xfrm>
          <a:prstGeom prst="rect">
            <a:avLst/>
          </a:prstGeom>
        </p:spPr>
      </p:pic>
      <p:pic>
        <p:nvPicPr>
          <p:cNvPr id="8" name="图片 2">
            <a:extLst>
              <a:ext uri="{FF2B5EF4-FFF2-40B4-BE49-F238E27FC236}">
                <a16:creationId xmlns:a16="http://schemas.microsoft.com/office/drawing/2014/main" id="{F8B77C2B-D185-458C-BDDA-E7B68EF06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792" y="4144588"/>
            <a:ext cx="3152415" cy="3046629"/>
          </a:xfrm>
          <a:prstGeom prst="rect">
            <a:avLst/>
          </a:prstGeom>
        </p:spPr>
      </p:pic>
    </p:spTree>
    <p:extLst>
      <p:ext uri="{BB962C8B-B14F-4D97-AF65-F5344CB8AC3E}">
        <p14:creationId xmlns:p14="http://schemas.microsoft.com/office/powerpoint/2010/main" val="427933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p:cNvPicPr>
            <a:picLocks noChangeAspect="1"/>
          </p:cNvPicPr>
          <p:nvPr/>
        </p:nvPicPr>
        <p:blipFill rotWithShape="1">
          <a:blip r:embed="rId2" cstate="hqprint">
            <a:extLst>
              <a:ext uri="{28A0092B-C50C-407E-A947-70E740481C1C}">
                <a14:useLocalDpi xmlns:a14="http://schemas.microsoft.com/office/drawing/2010/main" val="0"/>
              </a:ext>
            </a:extLst>
          </a:blip>
          <a:srcRect l="9180" t="42223" r="9317" b="44628"/>
          <a:stretch/>
        </p:blipFill>
        <p:spPr>
          <a:xfrm>
            <a:off x="1674687" y="-1"/>
            <a:ext cx="9293434" cy="1838227"/>
          </a:xfrm>
          <a:prstGeom prst="rect">
            <a:avLst/>
          </a:prstGeom>
        </p:spPr>
      </p:pic>
      <p:sp>
        <p:nvSpPr>
          <p:cNvPr id="4" name="Rectangle 3"/>
          <p:cNvSpPr/>
          <p:nvPr/>
        </p:nvSpPr>
        <p:spPr>
          <a:xfrm>
            <a:off x="1828801" y="333761"/>
            <a:ext cx="7561458" cy="1169551"/>
          </a:xfrm>
          <a:prstGeom prst="rect">
            <a:avLst/>
          </a:prstGeom>
        </p:spPr>
        <p:txBody>
          <a:bodyPr wrap="square">
            <a:spAutoFit/>
          </a:bodyPr>
          <a:lstStyle/>
          <a:p>
            <a:pPr algn="ctr"/>
            <a:r>
              <a:rPr lang="vi-VN" sz="3500" b="1" dirty="0">
                <a:solidFill>
                  <a:srgbClr val="C00000"/>
                </a:solidFill>
                <a:latin typeface="Cambria" panose="02040503050406030204" pitchFamily="18" charset="0"/>
                <a:ea typeface="Cambria" panose="02040503050406030204" pitchFamily="18" charset="0"/>
              </a:rPr>
              <a:t>1. Đọc bài hướng dẫn dưới đây</a:t>
            </a:r>
          </a:p>
          <a:p>
            <a:pPr algn="ctr"/>
            <a:r>
              <a:rPr lang="vi-VN" sz="3500" b="1" dirty="0">
                <a:solidFill>
                  <a:srgbClr val="C00000"/>
                </a:solidFill>
                <a:latin typeface="Cambria" panose="02040503050406030204" pitchFamily="18" charset="0"/>
                <a:ea typeface="Cambria" panose="02040503050406030204" pitchFamily="18" charset="0"/>
              </a:rPr>
              <a:t> và thực hiện yêu cầu.</a:t>
            </a:r>
            <a:endParaRPr lang="en-US" sz="35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1238864" y="1715243"/>
            <a:ext cx="10117394" cy="3693319"/>
          </a:xfrm>
          <a:prstGeom prst="rect">
            <a:avLst/>
          </a:prstGeom>
        </p:spPr>
        <p:txBody>
          <a:bodyPr wrap="square">
            <a:spAutoFit/>
          </a:bodyPr>
          <a:lstStyle/>
          <a:p>
            <a:pPr algn="ctr"/>
            <a:r>
              <a:rPr lang="vi-VN" sz="4200" b="1" dirty="0">
                <a:solidFill>
                  <a:srgbClr val="7030A0"/>
                </a:solidFill>
                <a:latin typeface="Cambria" panose="02040503050406030204" pitchFamily="18" charset="0"/>
                <a:ea typeface="Cambria" panose="02040503050406030204" pitchFamily="18" charset="0"/>
              </a:rPr>
              <a:t>CÁCH LÀM MỘT CHÚ NGHÉ Ọ BẰNG LÁ</a:t>
            </a:r>
          </a:p>
          <a:p>
            <a:pPr algn="just"/>
            <a:r>
              <a:rPr lang="vi-VN" sz="4800" b="1" dirty="0">
                <a:solidFill>
                  <a:srgbClr val="002060"/>
                </a:solidFill>
                <a:latin typeface="Cambria" panose="02040503050406030204" pitchFamily="18" charset="0"/>
                <a:ea typeface="Cambria" panose="02040503050406030204" pitchFamily="18" charset="0"/>
              </a:rPr>
              <a:t>Làm đồ chơi rất vui các bạn ạ, nhất là những đồ chơi xinh xắn, đơn giản. Tớ hướng dẫn các bạn cách làm một chú nghé ọ bằng lá nhé.</a:t>
            </a:r>
          </a:p>
        </p:txBody>
      </p:sp>
    </p:spTree>
    <p:extLst>
      <p:ext uri="{BB962C8B-B14F-4D97-AF65-F5344CB8AC3E}">
        <p14:creationId xmlns:p14="http://schemas.microsoft.com/office/powerpoint/2010/main" val="414940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1956"/>
            <a:ext cx="10294373" cy="6247864"/>
          </a:xfrm>
          <a:prstGeom prst="rect">
            <a:avLst/>
          </a:prstGeom>
        </p:spPr>
        <p:txBody>
          <a:bodyPr wrap="square">
            <a:spAutoFit/>
          </a:bodyPr>
          <a:lstStyle/>
          <a:p>
            <a:pPr algn="ctr"/>
            <a:r>
              <a:rPr lang="en-US" sz="5000" b="1" dirty="0" err="1">
                <a:solidFill>
                  <a:srgbClr val="C00000"/>
                </a:solidFill>
                <a:latin typeface="Cambria" panose="02040503050406030204" pitchFamily="18" charset="0"/>
                <a:ea typeface="Cambria" panose="02040503050406030204" pitchFamily="18" charset="0"/>
              </a:rPr>
              <a:t>Chuẩn</a:t>
            </a:r>
            <a:r>
              <a:rPr lang="en-US" sz="5000" b="1" dirty="0">
                <a:solidFill>
                  <a:srgbClr val="C00000"/>
                </a:solidFill>
                <a:latin typeface="Cambria" panose="02040503050406030204" pitchFamily="18" charset="0"/>
                <a:ea typeface="Cambria" panose="02040503050406030204" pitchFamily="18" charset="0"/>
              </a:rPr>
              <a:t> </a:t>
            </a:r>
            <a:r>
              <a:rPr lang="en-US" sz="5000" b="1" dirty="0" err="1">
                <a:solidFill>
                  <a:srgbClr val="C00000"/>
                </a:solidFill>
                <a:latin typeface="Cambria" panose="02040503050406030204" pitchFamily="18" charset="0"/>
                <a:ea typeface="Cambria" panose="02040503050406030204" pitchFamily="18" charset="0"/>
              </a:rPr>
              <a:t>bị</a:t>
            </a:r>
            <a:endParaRPr lang="vi-VN" sz="5000" b="1" dirty="0">
              <a:solidFill>
                <a:srgbClr val="C0000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chiếc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lá</a:t>
            </a:r>
            <a:r>
              <a:rPr lang="en-US" sz="5000" b="1" dirty="0">
                <a:solidFill>
                  <a:srgbClr val="002060"/>
                </a:solidFill>
                <a:latin typeface="Cambria" panose="02040503050406030204" pitchFamily="18" charset="0"/>
                <a:ea typeface="Cambria" panose="02040503050406030204" pitchFamily="18" charset="0"/>
              </a:rPr>
              <a:t> to </a:t>
            </a:r>
            <a:r>
              <a:rPr lang="en-US" sz="5000" b="1" dirty="0" err="1">
                <a:solidFill>
                  <a:srgbClr val="002060"/>
                </a:solidFill>
                <a:latin typeface="Cambria" panose="02040503050406030204" pitchFamily="18" charset="0"/>
                <a:ea typeface="Cambria" panose="02040503050406030204" pitchFamily="18" charset="0"/>
              </a:rPr>
              <a:t>bằng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bàn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endParaRPr lang="vi-VN" sz="5000" b="1" dirty="0">
              <a:solidFill>
                <a:srgbClr val="002060"/>
              </a:solidFill>
              <a:latin typeface="Cambria" panose="02040503050406030204" pitchFamily="18" charset="0"/>
              <a:ea typeface="Cambria" panose="02040503050406030204" pitchFamily="18" charset="0"/>
            </a:endParaRPr>
          </a:p>
          <a:p>
            <a:pPr algn="just"/>
            <a:r>
              <a:rPr lang="en-US" sz="5000" b="1" dirty="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ví</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dụ</a:t>
            </a:r>
            <a:r>
              <a:rPr lang="vi-VN" sz="5000" b="1" dirty="0">
                <a:solidFill>
                  <a:srgbClr val="002060"/>
                </a:solidFill>
                <a:latin typeface="Cambria" panose="02040503050406030204" pitchFamily="18" charset="0"/>
                <a:ea typeface="Cambria" panose="02040503050406030204" pitchFamily="18" charset="0"/>
              </a:rPr>
              <a:t> lá</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mí</a:t>
            </a:r>
            <a:r>
              <a:rPr lang="en-US" sz="5000" b="1" dirty="0">
                <a:solidFill>
                  <a:srgbClr val="002060"/>
                </a:solidFill>
                <a:latin typeface="Cambria" panose="02040503050406030204" pitchFamily="18" charset="0"/>
                <a:ea typeface="Cambria" panose="02040503050406030204" pitchFamily="18" charset="0"/>
              </a:rPr>
              <a:t>t)</a:t>
            </a:r>
            <a:r>
              <a:rPr lang="vi-VN" sz="5000" b="1" dirty="0">
                <a:solidFill>
                  <a:srgbClr val="002060"/>
                </a:solidFill>
                <a:latin typeface="Cambria" panose="02040503050406030204" pitchFamily="18" charset="0"/>
                <a:ea typeface="Cambria" panose="02040503050406030204" pitchFamily="18" charset="0"/>
              </a:rPr>
              <a:t>.</a:t>
            </a: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H</a:t>
            </a:r>
            <a:r>
              <a:rPr lang="en-US" sz="5000" b="1" dirty="0" err="1">
                <a:solidFill>
                  <a:srgbClr val="002060"/>
                </a:solidFill>
                <a:latin typeface="Cambria" panose="02040503050406030204" pitchFamily="18" charset="0"/>
                <a:ea typeface="Cambria" panose="02040503050406030204" pitchFamily="18" charset="0"/>
              </a:rPr>
              <a:t>ai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sợi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tước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dọc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lớp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ngoài</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của</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một</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cành</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cây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nhỏ</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làm</a:t>
            </a:r>
            <a:r>
              <a:rPr lang="en-US" sz="5000" b="1" dirty="0">
                <a:solidFill>
                  <a:srgbClr val="002060"/>
                </a:solidFill>
                <a:latin typeface="Cambria" panose="02040503050406030204" pitchFamily="18" charset="0"/>
                <a:ea typeface="Cambria" panose="02040503050406030204" pitchFamily="18" charset="0"/>
              </a:rPr>
              <a:t> </a:t>
            </a:r>
            <a:r>
              <a:rPr lang="vi-VN" sz="5000" b="1" dirty="0" err="1">
                <a:solidFill>
                  <a:srgbClr val="002060"/>
                </a:solidFill>
                <a:latin typeface="Cambria" panose="02040503050406030204" pitchFamily="18" charset="0"/>
                <a:ea typeface="Cambria" panose="02040503050406030204" pitchFamily="18" charset="0"/>
              </a:rPr>
              <a:t>d</a:t>
            </a:r>
            <a:r>
              <a:rPr lang="en-US" sz="5000" b="1" dirty="0" err="1">
                <a:solidFill>
                  <a:srgbClr val="002060"/>
                </a:solidFill>
                <a:latin typeface="Cambria" panose="02040503050406030204" pitchFamily="18" charset="0"/>
                <a:ea typeface="Cambria" panose="02040503050406030204" pitchFamily="18" charset="0"/>
              </a:rPr>
              <a:t>ây</a:t>
            </a:r>
            <a:r>
              <a:rPr lang="en-US" sz="5000" b="1" dirty="0">
                <a:solidFill>
                  <a:srgbClr val="002060"/>
                </a:solidFill>
                <a:latin typeface="Cambria" panose="02040503050406030204" pitchFamily="18" charset="0"/>
                <a:ea typeface="Cambria" panose="02040503050406030204" pitchFamily="18" charset="0"/>
              </a:rPr>
              <a:t>).</a:t>
            </a:r>
            <a:endParaRPr lang="vi-VN" sz="5000" b="1" dirty="0">
              <a:solidFill>
                <a:srgbClr val="002060"/>
              </a:solidFill>
              <a:latin typeface="Cambria" panose="02040503050406030204" pitchFamily="18" charset="0"/>
              <a:ea typeface="Cambria" panose="02040503050406030204" pitchFamily="18" charset="0"/>
            </a:endParaRPr>
          </a:p>
          <a:p>
            <a:pPr algn="just"/>
            <a:r>
              <a:rPr lang="vi-VN" sz="5000" b="1" dirty="0">
                <a:solidFill>
                  <a:srgbClr val="002060"/>
                </a:solidFill>
                <a:latin typeface="Cambria" panose="02040503050406030204" pitchFamily="18" charset="0"/>
                <a:ea typeface="Cambria" panose="02040503050406030204" pitchFamily="18" charset="0"/>
              </a:rPr>
              <a:t>-</a:t>
            </a:r>
            <a:r>
              <a:rPr lang="en-US" sz="5000" b="1" dirty="0" err="1">
                <a:solidFill>
                  <a:srgbClr val="002060"/>
                </a:solidFill>
                <a:latin typeface="Cambria" panose="02040503050406030204" pitchFamily="18" charset="0"/>
                <a:ea typeface="Cambria" panose="02040503050406030204" pitchFamily="18" charset="0"/>
              </a:rPr>
              <a:t>Bạn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có</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thể</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chuẩn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bị</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kéo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hoặc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dùng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tay</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để</a:t>
            </a:r>
            <a:r>
              <a:rPr lang="en-US" sz="50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t</a:t>
            </a:r>
            <a:r>
              <a:rPr lang="en-US" sz="5000" b="1" dirty="0" err="1">
                <a:solidFill>
                  <a:srgbClr val="002060"/>
                </a:solidFill>
                <a:latin typeface="Cambria" panose="02040503050406030204" pitchFamily="18" charset="0"/>
                <a:ea typeface="Cambria" panose="02040503050406030204" pitchFamily="18" charset="0"/>
              </a:rPr>
              <a:t>ước</a:t>
            </a:r>
            <a:r>
              <a:rPr lang="vi-VN" sz="5000" b="1" dirty="0">
                <a:solidFill>
                  <a:srgbClr val="002060"/>
                </a:solidFill>
                <a:latin typeface="Cambria" panose="02040503050406030204" pitchFamily="18" charset="0"/>
                <a:ea typeface="Cambria" panose="02040503050406030204" pitchFamily="18" charset="0"/>
              </a:rPr>
              <a:t> lá.</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533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883" y="408404"/>
            <a:ext cx="7964127" cy="6647974"/>
          </a:xfrm>
          <a:prstGeom prst="rect">
            <a:avLst/>
          </a:prstGeom>
        </p:spPr>
        <p:txBody>
          <a:bodyPr wrap="square">
            <a:spAutoFit/>
          </a:bodyPr>
          <a:lstStyle/>
          <a:p>
            <a:pPr algn="ctr"/>
            <a:r>
              <a:rPr lang="en-US" sz="3800" b="1" dirty="0" err="1">
                <a:solidFill>
                  <a:srgbClr val="FF0000"/>
                </a:solidFill>
                <a:latin typeface="Cambria" panose="02040503050406030204" pitchFamily="18" charset="0"/>
                <a:ea typeface="Cambria" panose="02040503050406030204" pitchFamily="18" charset="0"/>
              </a:rPr>
              <a:t>Hướng</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dẫn</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thực</a:t>
            </a:r>
            <a:r>
              <a:rPr lang="en-US" sz="3800" b="1" dirty="0">
                <a:solidFill>
                  <a:srgbClr val="FF0000"/>
                </a:solidFill>
                <a:latin typeface="Cambria" panose="02040503050406030204" pitchFamily="18" charset="0"/>
                <a:ea typeface="Cambria" panose="02040503050406030204" pitchFamily="18" charset="0"/>
              </a:rPr>
              <a:t> </a:t>
            </a:r>
            <a:r>
              <a:rPr lang="en-US" sz="3800" b="1" dirty="0" err="1">
                <a:solidFill>
                  <a:srgbClr val="FF0000"/>
                </a:solidFill>
                <a:latin typeface="Cambria" panose="02040503050406030204" pitchFamily="18" charset="0"/>
                <a:ea typeface="Cambria" panose="02040503050406030204" pitchFamily="18" charset="0"/>
              </a:rPr>
              <a:t>hiện</a:t>
            </a:r>
            <a:r>
              <a:rPr lang="vi-VN" sz="3800" b="1" dirty="0">
                <a:solidFill>
                  <a:srgbClr val="FF0000"/>
                </a:solidFill>
                <a:latin typeface="Cambria" panose="02040503050406030204" pitchFamily="18" charset="0"/>
                <a:ea typeface="Cambria" panose="02040503050406030204" pitchFamily="18" charset="0"/>
              </a:rPr>
              <a:t> </a:t>
            </a:r>
          </a:p>
          <a:p>
            <a:pPr algn="just"/>
            <a:r>
              <a:rPr lang="en-US" sz="3500" b="1" dirty="0" err="1">
                <a:solidFill>
                  <a:srgbClr val="C00000"/>
                </a:solidFill>
                <a:latin typeface="Cambria" panose="02040503050406030204" pitchFamily="18" charset="0"/>
                <a:ea typeface="Cambria" panose="02040503050406030204" pitchFamily="18" charset="0"/>
              </a:rPr>
              <a:t>Bước</a:t>
            </a:r>
            <a:r>
              <a:rPr lang="en-US" sz="3500" b="1" dirty="0">
                <a:solidFill>
                  <a:srgbClr val="C00000"/>
                </a:solidFill>
                <a:latin typeface="Cambria" panose="02040503050406030204" pitchFamily="18" charset="0"/>
                <a:ea typeface="Cambria" panose="02040503050406030204" pitchFamily="18" charset="0"/>
              </a:rPr>
              <a:t> 1: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kéo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cắt</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hoặc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dùng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tay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xé</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đường</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chéo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theo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gần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là</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chiếc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sừng</a:t>
            </a:r>
            <a:r>
              <a:rPr lang="en-US" sz="3500" b="1" dirty="0">
                <a:solidFill>
                  <a:srgbClr val="002060"/>
                </a:solidFill>
                <a:latin typeface="Cambria" panose="02040503050406030204" pitchFamily="18" charset="0"/>
                <a:ea typeface="Cambria" panose="02040503050406030204" pitchFamily="18" charset="0"/>
              </a:rPr>
              <a:t>. </a:t>
            </a:r>
            <a:endParaRPr lang="vi-VN" sz="3500" b="1" dirty="0">
              <a:solidFill>
                <a:srgbClr val="002060"/>
              </a:solidFill>
              <a:latin typeface="Cambria" panose="02040503050406030204" pitchFamily="18" charset="0"/>
              <a:ea typeface="Cambria" panose="02040503050406030204" pitchFamily="18" charset="0"/>
            </a:endParaRPr>
          </a:p>
          <a:p>
            <a:pPr algn="just"/>
            <a:r>
              <a:rPr lang="en-US" sz="3500" b="1" dirty="0" err="1">
                <a:solidFill>
                  <a:srgbClr val="C00000"/>
                </a:solidFill>
                <a:latin typeface="Cambria" panose="02040503050406030204" pitchFamily="18" charset="0"/>
                <a:ea typeface="Cambria" panose="02040503050406030204" pitchFamily="18" charset="0"/>
              </a:rPr>
              <a:t>Bước</a:t>
            </a:r>
            <a:r>
              <a:rPr lang="en-US" sz="3500" b="1" dirty="0">
                <a:solidFill>
                  <a:srgbClr val="C00000"/>
                </a:solidFill>
                <a:latin typeface="Cambria" panose="02040503050406030204" pitchFamily="18" charset="0"/>
                <a:ea typeface="Cambria" panose="02040503050406030204" pitchFamily="18" charset="0"/>
              </a:rPr>
              <a:t> </a:t>
            </a:r>
            <a:r>
              <a:rPr lang="vi-VN" sz="3500" b="1" dirty="0">
                <a:solidFill>
                  <a:srgbClr val="C00000"/>
                </a:solidFill>
                <a:latin typeface="Cambria" panose="02040503050406030204" pitchFamily="18" charset="0"/>
                <a:ea typeface="Cambria" panose="02040503050406030204" pitchFamily="18" charset="0"/>
              </a:rPr>
              <a:t>2:</a:t>
            </a:r>
            <a:r>
              <a:rPr lang="en-US" sz="3500" b="1" dirty="0">
                <a:solidFill>
                  <a:srgbClr val="C0000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Cuộn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phần</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lá</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hai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bên</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lại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thành</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hình</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trò</a:t>
            </a:r>
            <a:r>
              <a:rPr lang="en-US" sz="3500" b="1" dirty="0">
                <a:solidFill>
                  <a:srgbClr val="002060"/>
                </a:solidFill>
                <a:latin typeface="Cambria" panose="02040503050406030204" pitchFamily="18" charset="0"/>
                <a:ea typeface="Cambria" panose="02040503050406030204" pitchFamily="18" charset="0"/>
              </a:rPr>
              <a:t>n </a:t>
            </a:r>
            <a:r>
              <a:rPr lang="vi-VN" sz="3500" b="1" dirty="0">
                <a:solidFill>
                  <a:srgbClr val="002060"/>
                </a:solidFill>
                <a:latin typeface="Cambria" panose="02040503050406030204" pitchFamily="18" charset="0"/>
                <a:ea typeface="Cambria" panose="02040503050406030204" pitchFamily="18" charset="0"/>
              </a:rPr>
              <a:t>để</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tạo</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bụng</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nghề. </a:t>
            </a:r>
            <a:r>
              <a:rPr lang="en-US" sz="3500" b="1" dirty="0" err="1">
                <a:solidFill>
                  <a:srgbClr val="002060"/>
                </a:solidFill>
                <a:latin typeface="Cambria" panose="02040503050406030204" pitchFamily="18" charset="0"/>
                <a:ea typeface="Cambria" panose="02040503050406030204" pitchFamily="18" charset="0"/>
              </a:rPr>
              <a:t>Buộc</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một</a:t>
            </a:r>
            <a:r>
              <a:rPr lang="vi-VN"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sợi</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dây</a:t>
            </a:r>
            <a:r>
              <a:rPr lang="en-US" sz="3500" b="1" dirty="0">
                <a:solidFill>
                  <a:srgbClr val="002060"/>
                </a:solidFill>
                <a:latin typeface="Cambria" panose="02040503050406030204" pitchFamily="18" charset="0"/>
                <a:ea typeface="Cambria" panose="02040503050406030204" pitchFamily="18" charset="0"/>
              </a:rPr>
              <a:t> </a:t>
            </a:r>
            <a:r>
              <a:rPr lang="en-US" sz="3500" b="1" dirty="0" err="1">
                <a:solidFill>
                  <a:srgbClr val="002060"/>
                </a:solidFill>
                <a:latin typeface="Cambria" panose="02040503050406030204" pitchFamily="18" charset="0"/>
                <a:ea typeface="Cambria" panose="02040503050406030204" pitchFamily="18" charset="0"/>
              </a:rPr>
              <a:t>quanh</a:t>
            </a:r>
            <a:r>
              <a:rPr lang="en-US" sz="3500" b="1" dirty="0">
                <a:solidFill>
                  <a:srgbClr val="002060"/>
                </a:solidFill>
                <a:latin typeface="Cambria" panose="02040503050406030204" pitchFamily="18" charset="0"/>
                <a:ea typeface="Cambria" panose="02040503050406030204" pitchFamily="18" charset="0"/>
              </a:rPr>
              <a:t> </a:t>
            </a:r>
            <a:r>
              <a:rPr lang="vi-VN" sz="3500" b="1" dirty="0">
                <a:solidFill>
                  <a:srgbClr val="002060"/>
                </a:solidFill>
                <a:latin typeface="Cambria" panose="02040503050406030204" pitchFamily="18" charset="0"/>
                <a:ea typeface="Cambria" panose="02040503050406030204" pitchFamily="18" charset="0"/>
              </a:rPr>
              <a:t>cuộn lá để không bị bung ra. Sau đó dùng sợi dây còn lại buộc vào cuống lá, dùng dây qua bụng để kéo, tạo chuyển động cho đầu nghé.</a:t>
            </a:r>
          </a:p>
          <a:p>
            <a:endParaRPr lang="en-US" sz="3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0484" t="383" b="18218"/>
          <a:stretch/>
        </p:blipFill>
        <p:spPr>
          <a:xfrm>
            <a:off x="9124334" y="1771445"/>
            <a:ext cx="2546555" cy="4178710"/>
          </a:xfrm>
          <a:prstGeom prst="rect">
            <a:avLst/>
          </a:prstGeom>
        </p:spPr>
      </p:pic>
    </p:spTree>
    <p:extLst>
      <p:ext uri="{BB962C8B-B14F-4D97-AF65-F5344CB8AC3E}">
        <p14:creationId xmlns:p14="http://schemas.microsoft.com/office/powerpoint/2010/main" val="1494726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561" y="717755"/>
            <a:ext cx="10540180" cy="5478423"/>
          </a:xfrm>
          <a:prstGeom prst="rect">
            <a:avLst/>
          </a:prstGeom>
          <a:noFill/>
        </p:spPr>
        <p:txBody>
          <a:bodyPr wrap="square" rtlCol="0">
            <a:spAutoFit/>
          </a:bodyPr>
          <a:lstStyle/>
          <a:p>
            <a:pPr algn="just"/>
            <a:r>
              <a:rPr lang="vi-VN" sz="4800" b="1" dirty="0">
                <a:solidFill>
                  <a:srgbClr val="002060"/>
                </a:solidFill>
                <a:latin typeface="Cambria" panose="02040503050406030204" pitchFamily="18" charset="0"/>
                <a:ea typeface="Cambria" panose="02040503050406030204" pitchFamily="18" charset="0"/>
              </a:rPr>
              <a:t>    </a:t>
            </a:r>
            <a:r>
              <a:rPr lang="vi-VN" sz="5000" b="1" dirty="0">
                <a:solidFill>
                  <a:srgbClr val="002060"/>
                </a:solidFill>
                <a:latin typeface="Cambria" panose="02040503050406030204" pitchFamily="18" charset="0"/>
                <a:ea typeface="Cambria" panose="02040503050406030204" pitchFamily="18" charset="0"/>
              </a:rPr>
              <a:t>Thế là chú nghé ọ đáng yêu đã sẵn sàng chơi với chúng mình rồi. Khi chơi, chúng mình chỉ cần cầm chiếc dây giựt nhẹ để đầu nghé ngúc ngoắc lên xuống, giống như đang lắc lư vậy. Các bạn làm thử xem nào.</a:t>
            </a:r>
            <a:endParaRPr lang="en-US"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1620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6710" y="617765"/>
            <a:ext cx="7723600" cy="1464231"/>
          </a:xfrm>
          <a:prstGeom prst="roundRect">
            <a:avLst/>
          </a:prstGeom>
          <a:solidFill>
            <a:schemeClr val="accent6">
              <a:lumMod val="20000"/>
              <a:lumOff val="80000"/>
            </a:schemeClr>
          </a:solidFill>
          <a:ln w="28575">
            <a:solidFill>
              <a:schemeClr val="tx1"/>
            </a:solidFill>
            <a:prstDash val="dash"/>
          </a:ln>
        </p:spPr>
        <p:txBody>
          <a:bodyPr wrap="square">
            <a:spAutoFit/>
          </a:bodyPr>
          <a:lstStyle/>
          <a:p>
            <a:pPr algn="ctr">
              <a:spcAft>
                <a:spcPts val="500"/>
              </a:spcAft>
            </a:pPr>
            <a:r>
              <a:rPr lang="vi-VN" sz="4000" b="1" dirty="0">
                <a:solidFill>
                  <a:srgbClr val="002060"/>
                </a:solidFill>
                <a:latin typeface="Cambria" panose="02040503050406030204" pitchFamily="18" charset="0"/>
                <a:ea typeface="Cambria" panose="02040503050406030204" pitchFamily="18" charset="0"/>
              </a:rPr>
              <a:t>a. Bài viết hướng dẫn thực hiện công việc gì?</a:t>
            </a:r>
            <a:endParaRPr lang="vi-VN" sz="4000" b="1" dirty="0">
              <a:solidFill>
                <a:srgbClr val="002060"/>
              </a:solidFill>
              <a:effectLst/>
              <a:latin typeface="Cambria" panose="02040503050406030204" pitchFamily="18" charset="0"/>
              <a:ea typeface="Cambria" panose="02040503050406030204" pitchFamily="18" charset="0"/>
            </a:endParaRPr>
          </a:p>
        </p:txBody>
      </p:sp>
      <p:sp>
        <p:nvSpPr>
          <p:cNvPr id="8" name="Rounded Rectangle 7"/>
          <p:cNvSpPr/>
          <p:nvPr/>
        </p:nvSpPr>
        <p:spPr>
          <a:xfrm>
            <a:off x="770667" y="4861118"/>
            <a:ext cx="10862623" cy="1411110"/>
          </a:xfrm>
          <a:prstGeom prst="roundRect">
            <a:avLst/>
          </a:prstGeom>
          <a:solidFill>
            <a:schemeClr val="accent2">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c) Phần hướng dẫn thực hiện gồm mấy bước? Nêu nội dung của mỗi bước.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Rounded Rectangle 8"/>
          <p:cNvSpPr/>
          <p:nvPr/>
        </p:nvSpPr>
        <p:spPr>
          <a:xfrm>
            <a:off x="4382294" y="2502953"/>
            <a:ext cx="7250996" cy="1390317"/>
          </a:xfrm>
          <a:prstGeom prst="roundRect">
            <a:avLst/>
          </a:prstGeom>
          <a:solidFill>
            <a:schemeClr val="accent1">
              <a:lumMod val="40000"/>
              <a:lumOff val="60000"/>
            </a:schemeClr>
          </a:solidFill>
          <a:ln>
            <a:solidFill>
              <a:schemeClr val="tx1"/>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dirty="0">
                <a:solidFill>
                  <a:srgbClr val="002060"/>
                </a:solidFill>
                <a:latin typeface="Cambria" panose="02040503050406030204" pitchFamily="18" charset="0"/>
                <a:ea typeface="Cambria" panose="02040503050406030204" pitchFamily="18" charset="0"/>
              </a:rPr>
              <a:t>b)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chuẩn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bị</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gồm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nào</a:t>
            </a:r>
            <a:r>
              <a:rPr lang="en-US" sz="4000" b="1" dirty="0">
                <a:solidFill>
                  <a:srgbClr val="002060"/>
                </a:solidFill>
                <a:latin typeface="Cambria" panose="02040503050406030204" pitchFamily="18" charset="0"/>
                <a:ea typeface="Cambria" panose="02040503050406030204" pitchFamily="18" charset="0"/>
              </a:rPr>
              <a:t>?</a:t>
            </a:r>
            <a:r>
              <a:rPr lang="en-US" sz="4000" dirty="0">
                <a:solidFill>
                  <a:srgbClr val="000000"/>
                </a:solidFill>
                <a:latin typeface="Cambria" panose="02040503050406030204" pitchFamily="18" charset="0"/>
                <a:ea typeface="Cambria" panose="02040503050406030204" pitchFamily="18" charset="0"/>
              </a:rPr>
              <a:t> </a:t>
            </a:r>
            <a:endParaRPr lang="en-US" sz="4000" dirty="0">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06" y="2081996"/>
            <a:ext cx="4225356" cy="2609779"/>
          </a:xfrm>
          <a:prstGeom prst="rect">
            <a:avLst/>
          </a:prstGeom>
        </p:spPr>
      </p:pic>
    </p:spTree>
    <p:extLst>
      <p:ext uri="{BB962C8B-B14F-4D97-AF65-F5344CB8AC3E}">
        <p14:creationId xmlns:p14="http://schemas.microsoft.com/office/powerpoint/2010/main" val="121772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317</TotalTime>
  <Words>635</Words>
  <Application>Microsoft Office PowerPoint</Application>
  <PresentationFormat>Widescreen</PresentationFormat>
  <Paragraphs>44</Paragraphs>
  <Slides>16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等线</vt:lpstr>
      <vt:lpstr>#9Slide05 Garris</vt:lpstr>
      <vt:lpstr>#9Slide07 HoneyCream</vt:lpstr>
      <vt:lpstr>Arial</vt:lpstr>
      <vt:lpstr>Calibri</vt:lpstr>
      <vt:lpstr>Cambria</vt:lpstr>
      <vt:lpstr>SVN-Newton</vt:lpstr>
      <vt:lpstr>Times New Roman</vt:lpstr>
      <vt:lpstr>回顾</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MANG NON</dc:creator>
  <cp:keywords>Măngnon</cp:keywords>
  <cp:lastModifiedBy>ADMIN</cp:lastModifiedBy>
  <cp:revision>33</cp:revision>
  <dcterms:created xsi:type="dcterms:W3CDTF">2021-09-15T02:38:53Z</dcterms:created>
  <dcterms:modified xsi:type="dcterms:W3CDTF">2023-11-21T02:19:55Z</dcterms:modified>
</cp:coreProperties>
</file>